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4"/>
  </p:notesMasterIdLst>
  <p:handoutMasterIdLst>
    <p:handoutMasterId r:id="rId15"/>
  </p:handoutMasterIdLst>
  <p:sldIdLst>
    <p:sldId id="324" r:id="rId2"/>
    <p:sldId id="260" r:id="rId3"/>
    <p:sldId id="303" r:id="rId4"/>
    <p:sldId id="263" r:id="rId5"/>
    <p:sldId id="264" r:id="rId6"/>
    <p:sldId id="357" r:id="rId7"/>
    <p:sldId id="359" r:id="rId8"/>
    <p:sldId id="360" r:id="rId9"/>
    <p:sldId id="268" r:id="rId10"/>
    <p:sldId id="361" r:id="rId11"/>
    <p:sldId id="346" r:id="rId12"/>
    <p:sldId id="333" r:id="rId13"/>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2CBDD"/>
    <a:srgbClr val="FFF2CC"/>
    <a:srgbClr val="FFFFFF"/>
    <a:srgbClr val="E9C773"/>
    <a:srgbClr val="7F6114"/>
    <a:srgbClr val="8CB8CB"/>
    <a:srgbClr val="816214"/>
    <a:srgbClr val="51A14F"/>
    <a:srgbClr val="C8E2E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6349" autoAdjust="0"/>
  </p:normalViewPr>
  <p:slideViewPr>
    <p:cSldViewPr snapToGrid="0">
      <p:cViewPr varScale="1">
        <p:scale>
          <a:sx n="80" d="100"/>
          <a:sy n="80" d="100"/>
        </p:scale>
        <p:origin x="1339" y="58"/>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Assessment point for the lesson – ask the </a:t>
            </a:r>
            <a:r>
              <a:rPr lang="en-GB" dirty="0">
                <a:latin typeface="Arial"/>
                <a:ea typeface="Arial"/>
                <a:cs typeface="Arial"/>
                <a:sym typeface="Arial"/>
              </a:rPr>
              <a:t>pupils </a:t>
            </a:r>
            <a:r>
              <a:rPr lang="en-GB" sz="1200" b="0" i="0" u="none" strike="noStrike" dirty="0">
                <a:solidFill>
                  <a:srgbClr val="000000"/>
                </a:solidFill>
                <a:latin typeface="Arial"/>
                <a:ea typeface="Arial"/>
                <a:cs typeface="Arial"/>
                <a:sym typeface="Arial"/>
              </a:rPr>
              <a:t>to vote for the answer they think is correct. </a:t>
            </a:r>
            <a:endParaRPr dirty="0"/>
          </a:p>
          <a:p>
            <a:pPr marL="0" lvl="0" indent="0" algn="l" rtl="0">
              <a:spcBef>
                <a:spcPts val="0"/>
              </a:spcBef>
              <a:spcAft>
                <a:spcPts val="0"/>
              </a:spcAft>
              <a:buNone/>
            </a:pP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A – The pupil has found the difference between the two lines.</a:t>
            </a:r>
            <a:endParaRPr dirty="0"/>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B – Correct answer</a:t>
            </a:r>
            <a:endParaRPr dirty="0"/>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C – The pupil has miscounted the cubes.</a:t>
            </a:r>
            <a:endParaRPr dirty="0"/>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D – The pupil has added both lines together.</a:t>
            </a:r>
            <a:endParaRPr dirty="0"/>
          </a:p>
          <a:p>
            <a:pPr marL="0" lvl="0" indent="0" algn="l" rtl="0">
              <a:spcBef>
                <a:spcPts val="0"/>
              </a:spcBef>
              <a:spcAft>
                <a:spcPts val="0"/>
              </a:spcAft>
              <a:buNone/>
            </a:pP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If answers </a:t>
            </a:r>
            <a:r>
              <a:rPr lang="en-GB" dirty="0">
                <a:solidFill>
                  <a:srgbClr val="000000"/>
                </a:solidFill>
                <a:latin typeface="Arial"/>
                <a:ea typeface="Arial"/>
                <a:cs typeface="Arial"/>
                <a:sym typeface="Arial"/>
              </a:rPr>
              <a:t>A</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C</a:t>
            </a:r>
            <a:r>
              <a:rPr lang="en-GB" sz="1200" b="0" i="0" u="none" strike="noStrike" dirty="0">
                <a:solidFill>
                  <a:srgbClr val="000000"/>
                </a:solidFill>
                <a:latin typeface="Arial"/>
                <a:ea typeface="Arial"/>
                <a:cs typeface="Arial"/>
                <a:sym typeface="Arial"/>
              </a:rPr>
              <a:t> or </a:t>
            </a:r>
            <a:r>
              <a:rPr lang="en-GB" dirty="0">
                <a:solidFill>
                  <a:srgbClr val="000000"/>
                </a:solidFill>
                <a:latin typeface="Arial"/>
                <a:ea typeface="Arial"/>
                <a:cs typeface="Arial"/>
                <a:sym typeface="Arial"/>
              </a:rPr>
              <a:t>D</a:t>
            </a:r>
            <a:r>
              <a:rPr lang="en-GB" sz="1200" b="0" i="0" u="none" strike="noStrike" dirty="0">
                <a:solidFill>
                  <a:srgbClr val="000000"/>
                </a:solidFill>
                <a:latin typeface="Arial"/>
                <a:ea typeface="Arial"/>
                <a:cs typeface="Arial"/>
                <a:sym typeface="Arial"/>
              </a:rPr>
              <a:t> are given, pupils may require extra support through small group or 1:1 discussions. There are support slides covering lessons from the previous </a:t>
            </a:r>
            <a:r>
              <a:rPr lang="en-GB" dirty="0">
                <a:solidFill>
                  <a:srgbClr val="000000"/>
                </a:solidFill>
                <a:latin typeface="Arial"/>
                <a:ea typeface="Arial"/>
                <a:cs typeface="Arial"/>
                <a:sym typeface="Arial"/>
              </a:rPr>
              <a:t>learning in Year 3</a:t>
            </a:r>
            <a:r>
              <a:rPr lang="en-GB" sz="1200" b="0" i="0" u="none" strike="noStrike" dirty="0">
                <a:solidFill>
                  <a:srgbClr val="000000"/>
                </a:solidFill>
                <a:latin typeface="Arial"/>
                <a:ea typeface="Arial"/>
                <a:cs typeface="Arial"/>
                <a:sym typeface="Arial"/>
              </a:rPr>
              <a:t> at the end of these slides. </a:t>
            </a:r>
            <a:endParaRPr i="0" dirty="0"/>
          </a:p>
          <a:p>
            <a:pPr marL="0" lvl="0" indent="0" algn="l" rtl="0">
              <a:spcBef>
                <a:spcPts val="0"/>
              </a:spcBef>
              <a:spcAft>
                <a:spcPts val="0"/>
              </a:spcAft>
              <a:buNone/>
            </a:pPr>
            <a:endParaRPr dirty="0"/>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Cubes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Why might someone choose the first bar model? What have they misunderstood?</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i="0" u="none" strike="noStrike" dirty="0">
                <a:solidFill>
                  <a:srgbClr val="000000"/>
                </a:solidFill>
                <a:latin typeface="Arial"/>
                <a:ea typeface="Arial"/>
                <a:cs typeface="Arial"/>
                <a:sym typeface="Arial"/>
              </a:rPr>
              <a:t>– </a:t>
            </a:r>
            <a:r>
              <a:rPr lang="en-GB" dirty="0">
                <a:latin typeface="Arial"/>
                <a:ea typeface="Arial"/>
                <a:cs typeface="Arial"/>
                <a:sym typeface="Arial"/>
              </a:rPr>
              <a:t>Some pupils may believe the first bar model is correct and have not understood the phrase ‘ times as many’, they have understood the question to mean ‘3 more’ monkeys than elephants.</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b="1" dirty="0">
                <a:solidFill>
                  <a:srgbClr val="000000"/>
                </a:solidFill>
                <a:latin typeface="Arial"/>
                <a:ea typeface="Arial"/>
                <a:cs typeface="Arial"/>
                <a:sym typeface="Arial"/>
              </a:rPr>
              <a:t>Furt</a:t>
            </a:r>
            <a:r>
              <a:rPr lang="en-GB" sz="1200" b="1" i="0" u="none" strike="noStrike" dirty="0">
                <a:solidFill>
                  <a:srgbClr val="000000"/>
                </a:solidFill>
                <a:latin typeface="Arial"/>
                <a:ea typeface="Arial"/>
                <a:cs typeface="Arial"/>
                <a:sym typeface="Arial"/>
              </a:rPr>
              <a:t>her Practice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Practice with towers of cubes, one tower with three red cubes, one tower with nine blue cubes. How many times taller is the blue tower? </a:t>
            </a:r>
            <a:endParaRPr dirty="0"/>
          </a:p>
          <a:p>
            <a:pPr marL="0" marR="0" lvl="0" indent="0" algn="l" rtl="0">
              <a:lnSpc>
                <a:spcPct val="100000"/>
              </a:lnSpc>
              <a:spcBef>
                <a:spcPts val="0"/>
              </a:spcBef>
              <a:spcAft>
                <a:spcPts val="0"/>
              </a:spcAft>
              <a:buClr>
                <a:srgbClr val="000000"/>
              </a:buClr>
              <a:buSzPts val="1200"/>
              <a:buFont typeface="Arial"/>
              <a:buNone/>
            </a:pPr>
            <a:endParaRPr dirty="0"/>
          </a:p>
        </p:txBody>
      </p:sp>
      <p:sp>
        <p:nvSpPr>
          <p:cNvPr id="127" name="Google Shape;12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cubes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How many red cubes are there? How many blue cubes are there? How many times bigger than 6 is 12?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Pupils may count the cubes and not compare them.</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Work with a partner</a:t>
            </a:r>
            <a:r>
              <a:rPr lang="en-GB" dirty="0">
                <a:solidFill>
                  <a:srgbClr val="000000"/>
                </a:solidFill>
                <a:latin typeface="Arial"/>
                <a:ea typeface="Arial"/>
                <a:cs typeface="Arial"/>
                <a:sym typeface="Arial"/>
              </a:rPr>
              <a:t>. Pupil A should make a tower of 15 cubes. Pupil B make a tower of 5 cubes. Compare them  </a:t>
            </a:r>
            <a:endParaRPr dirty="0"/>
          </a:p>
          <a:p>
            <a:pPr marL="0" marR="0" lvl="0" indent="0" algn="l" rtl="0">
              <a:lnSpc>
                <a:spcPct val="100000"/>
              </a:lnSpc>
              <a:spcBef>
                <a:spcPts val="0"/>
              </a:spcBef>
              <a:spcAft>
                <a:spcPts val="0"/>
              </a:spcAft>
              <a:buClr>
                <a:srgbClr val="000000"/>
              </a:buClr>
              <a:buSzPts val="1200"/>
              <a:buFont typeface="Arial"/>
              <a:buNone/>
            </a:pP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141" name="Google Shape;14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8d1170deda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dirty="0">
                <a:solidFill>
                  <a:srgbClr val="000000"/>
                </a:solidFill>
                <a:latin typeface="Arial"/>
                <a:ea typeface="Arial"/>
                <a:cs typeface="Arial"/>
                <a:sym typeface="Arial"/>
              </a:rPr>
              <a:t>There are various answers for the similarities and differences. Encourage pupils to identify that the methods have the same answer but with the short method, exchanging is shown below the answer space. </a:t>
            </a:r>
            <a:endParaRPr i="1"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 and a place value chart (th</a:t>
            </a:r>
            <a:r>
              <a:rPr lang="en-GB" dirty="0">
                <a:solidFill>
                  <a:srgbClr val="000000"/>
                </a:solidFill>
                <a:latin typeface="Arial"/>
                <a:ea typeface="Arial"/>
                <a:cs typeface="Arial"/>
                <a:sym typeface="Arial"/>
              </a:rPr>
              <a:t>is can show pupils that these two methods are the same as they are both the same as the counters/ place value chart).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do you notice about the </a:t>
            </a:r>
            <a:r>
              <a:rPr lang="en-GB" dirty="0">
                <a:solidFill>
                  <a:srgbClr val="000000"/>
                </a:solidFill>
                <a:latin typeface="Arial"/>
                <a:ea typeface="Arial"/>
                <a:cs typeface="Arial"/>
                <a:sym typeface="Arial"/>
              </a:rPr>
              <a:t>methods? How are they similar? How are they different? What do you need to remember when using the short method? (Pupils need to remember to exchange and add the exchanged numbers.) Can you represent these using counters/ place value grid? What do you notice?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Exchanging can confuse pupils as they need to add the exchanged numbers, despite this being a multiplication question. Pupils may also say 2 x 8 not 20 x 8. </a:t>
            </a:r>
            <a:endParaRPr dirty="0"/>
          </a:p>
        </p:txBody>
      </p:sp>
      <p:sp>
        <p:nvSpPr>
          <p:cNvPr id="228" name="Google Shape;228;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8d1170deda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dirty="0">
                <a:solidFill>
                  <a:srgbClr val="000000"/>
                </a:solidFill>
                <a:latin typeface="Arial"/>
                <a:ea typeface="Arial"/>
                <a:cs typeface="Arial"/>
                <a:sym typeface="Arial"/>
              </a:rPr>
              <a:t>There are various answers for the similarities and differences. Encourage pupils to identify that the methods have the same answer but with the short method, exchanging is shown below the answer space. </a:t>
            </a:r>
            <a:endParaRPr i="1"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 and a place value chart (th</a:t>
            </a:r>
            <a:r>
              <a:rPr lang="en-GB" dirty="0">
                <a:solidFill>
                  <a:srgbClr val="000000"/>
                </a:solidFill>
                <a:latin typeface="Arial"/>
                <a:ea typeface="Arial"/>
                <a:cs typeface="Arial"/>
                <a:sym typeface="Arial"/>
              </a:rPr>
              <a:t>is can show pupils that these two methods are the same as they are both the same as the counters/ place value chart).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do you notice about the </a:t>
            </a:r>
            <a:r>
              <a:rPr lang="en-GB" dirty="0">
                <a:solidFill>
                  <a:srgbClr val="000000"/>
                </a:solidFill>
                <a:latin typeface="Arial"/>
                <a:ea typeface="Arial"/>
                <a:cs typeface="Arial"/>
                <a:sym typeface="Arial"/>
              </a:rPr>
              <a:t>methods? How are they similar? How are they different? What do you need to remember when using the short method? (Pupils need to remember to exchange and add the exchanged numbers.) Can you represent these using counters/ place value grid? What do you notice?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Exchanging can confuse pupils as they need to add the exchanged numbers, despite this being a multiplication question. Pupils may also say 2 x 8 not 20 x 8. </a:t>
            </a:r>
            <a:endParaRPr dirty="0"/>
          </a:p>
        </p:txBody>
      </p:sp>
      <p:sp>
        <p:nvSpPr>
          <p:cNvPr id="228" name="Google Shape;228;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252007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8d1170deda_0_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How does labelling the bar model help us calculate the number of blue balls? Can you use counters to prove your answer is correct?</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show confusion over which operation to use</a:t>
            </a:r>
            <a:r>
              <a:rPr lang="en-GB" dirty="0">
                <a:solidFill>
                  <a:srgbClr val="000000"/>
                </a:solidFill>
                <a:latin typeface="Arial"/>
                <a:ea typeface="Arial"/>
                <a:cs typeface="Arial"/>
                <a:sym typeface="Arial"/>
              </a:rPr>
              <a:t>, clarify ‘times as many’ not ‘more than’. </a:t>
            </a: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183" name="Google Shape;183;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8d1170deda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dirty="0">
                <a:solidFill>
                  <a:srgbClr val="000000"/>
                </a:solidFill>
                <a:latin typeface="Arial"/>
                <a:ea typeface="Arial"/>
                <a:cs typeface="Arial"/>
                <a:sym typeface="Arial"/>
              </a:rPr>
              <a:t>There are various answers for the similarities and differences. Encourage pupils to identify that the methods have the same answer but with the short method, exchanging is shown below the answer space. </a:t>
            </a:r>
            <a:endParaRPr i="1"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 and a place value chart (th</a:t>
            </a:r>
            <a:r>
              <a:rPr lang="en-GB" dirty="0">
                <a:solidFill>
                  <a:srgbClr val="000000"/>
                </a:solidFill>
                <a:latin typeface="Arial"/>
                <a:ea typeface="Arial"/>
                <a:cs typeface="Arial"/>
                <a:sym typeface="Arial"/>
              </a:rPr>
              <a:t>is can show pupils that these two methods are the same as they are both the same as the counters/ place value chart).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do you notice about the </a:t>
            </a:r>
            <a:r>
              <a:rPr lang="en-GB" dirty="0">
                <a:solidFill>
                  <a:srgbClr val="000000"/>
                </a:solidFill>
                <a:latin typeface="Arial"/>
                <a:ea typeface="Arial"/>
                <a:cs typeface="Arial"/>
                <a:sym typeface="Arial"/>
              </a:rPr>
              <a:t>methods? How are they similar? How are they different? What do you need to remember when using the short method? (Pupils need to remember to exchange and add the exchanged numbers.) Can you represent these using counters/ place value grid? What do you notice?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Exchanging can confuse pupils as they need to add the exchanged numbers, despite this being a multiplication question. Pupils may also say 2 x 8 not 20 x 8. </a:t>
            </a:r>
            <a:endParaRPr dirty="0"/>
          </a:p>
        </p:txBody>
      </p:sp>
      <p:sp>
        <p:nvSpPr>
          <p:cNvPr id="228" name="Google Shape;228;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133453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7712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49257109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260963" y="805750"/>
            <a:ext cx="4695525" cy="3207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rgbClr val="2779F5"/>
              </a:buClr>
              <a:buSzPts val="1600"/>
              <a:buNone/>
              <a:defRPr sz="1200">
                <a:solidFill>
                  <a:srgbClr val="2779F5"/>
                </a:solidFill>
              </a:defRPr>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260963" y="1166150"/>
            <a:ext cx="8645850" cy="47772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4" name="Google Shape;24;p4"/>
          <p:cNvSpPr txBox="1"/>
          <p:nvPr/>
        </p:nvSpPr>
        <p:spPr>
          <a:xfrm>
            <a:off x="260963" y="365850"/>
            <a:ext cx="8240625" cy="40020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GB" sz="1500">
                <a:solidFill>
                  <a:srgbClr val="2779F5"/>
                </a:solidFill>
                <a:latin typeface="Century Gothic"/>
                <a:ea typeface="Century Gothic"/>
                <a:cs typeface="Century Gothic"/>
                <a:sym typeface="Century Gothic"/>
              </a:rPr>
              <a:t>To multiply a 2-digit number by a 1-digit number (with exchange)</a:t>
            </a:r>
            <a:endParaRPr sz="2100"/>
          </a:p>
        </p:txBody>
      </p:sp>
    </p:spTree>
    <p:extLst>
      <p:ext uri="{BB962C8B-B14F-4D97-AF65-F5344CB8AC3E}">
        <p14:creationId xmlns:p14="http://schemas.microsoft.com/office/powerpoint/2010/main" val="217633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p:nvPr/>
        </p:nvSpPr>
        <p:spPr>
          <a:xfrm>
            <a:off x="260961" y="3363680"/>
            <a:ext cx="267075"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350" b="0" i="0" u="none" strike="noStrike" cap="none">
                <a:solidFill>
                  <a:srgbClr val="FFFFFF"/>
                </a:solidFill>
                <a:latin typeface="Century Gothic"/>
                <a:ea typeface="Century Gothic"/>
                <a:cs typeface="Century Gothic"/>
                <a:sym typeface="Century Gothic"/>
              </a:rPr>
              <a:t>A</a:t>
            </a:r>
            <a:endParaRPr sz="2100"/>
          </a:p>
        </p:txBody>
      </p:sp>
      <p:sp>
        <p:nvSpPr>
          <p:cNvPr id="27" name="Google Shape;27;p5"/>
          <p:cNvSpPr txBox="1"/>
          <p:nvPr/>
        </p:nvSpPr>
        <p:spPr>
          <a:xfrm>
            <a:off x="260961" y="4625788"/>
            <a:ext cx="238275" cy="369300"/>
          </a:xfrm>
          <a:prstGeom prst="rect">
            <a:avLst/>
          </a:prstGeom>
          <a:solidFill>
            <a:srgbClr val="66DEBE"/>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350" b="0" i="0" u="none" strike="noStrike" cap="none">
                <a:solidFill>
                  <a:srgbClr val="FFFFFF"/>
                </a:solidFill>
                <a:latin typeface="Century Gothic"/>
                <a:ea typeface="Century Gothic"/>
                <a:cs typeface="Century Gothic"/>
                <a:sym typeface="Century Gothic"/>
              </a:rPr>
              <a:t>B</a:t>
            </a:r>
            <a:endParaRPr sz="2100"/>
          </a:p>
        </p:txBody>
      </p:sp>
      <p:sp>
        <p:nvSpPr>
          <p:cNvPr id="28" name="Google Shape;28;p5"/>
          <p:cNvSpPr txBox="1"/>
          <p:nvPr/>
        </p:nvSpPr>
        <p:spPr>
          <a:xfrm>
            <a:off x="4491049" y="3363680"/>
            <a:ext cx="279225" cy="369300"/>
          </a:xfrm>
          <a:prstGeom prst="rect">
            <a:avLst/>
          </a:prstGeom>
          <a:solidFill>
            <a:srgbClr val="F9DD4A"/>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350" b="0" i="0" u="none" strike="noStrike" cap="none">
                <a:solidFill>
                  <a:srgbClr val="FFFFFF"/>
                </a:solidFill>
                <a:latin typeface="Century Gothic"/>
                <a:ea typeface="Century Gothic"/>
                <a:cs typeface="Century Gothic"/>
                <a:sym typeface="Century Gothic"/>
              </a:rPr>
              <a:t>C</a:t>
            </a:r>
            <a:endParaRPr sz="2100"/>
          </a:p>
        </p:txBody>
      </p:sp>
      <p:sp>
        <p:nvSpPr>
          <p:cNvPr id="29" name="Google Shape;29;p5"/>
          <p:cNvSpPr txBox="1"/>
          <p:nvPr/>
        </p:nvSpPr>
        <p:spPr>
          <a:xfrm>
            <a:off x="4491049" y="4625788"/>
            <a:ext cx="267075" cy="369300"/>
          </a:xfrm>
          <a:prstGeom prst="rect">
            <a:avLst/>
          </a:prstGeom>
          <a:solidFill>
            <a:srgbClr val="91D959"/>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350" b="0" i="0" u="none" strike="noStrike" cap="none">
                <a:solidFill>
                  <a:srgbClr val="FFFFFF"/>
                </a:solidFill>
                <a:latin typeface="Century Gothic"/>
                <a:ea typeface="Century Gothic"/>
                <a:cs typeface="Century Gothic"/>
                <a:sym typeface="Century Gothic"/>
              </a:rPr>
              <a:t>D</a:t>
            </a:r>
            <a:endParaRPr sz="2100"/>
          </a:p>
        </p:txBody>
      </p:sp>
      <p:sp>
        <p:nvSpPr>
          <p:cNvPr id="30" name="Google Shape;30;p5"/>
          <p:cNvSpPr txBox="1">
            <a:spLocks noGrp="1"/>
          </p:cNvSpPr>
          <p:nvPr>
            <p:ph type="body" idx="1"/>
          </p:nvPr>
        </p:nvSpPr>
        <p:spPr>
          <a:xfrm>
            <a:off x="563510" y="3363680"/>
            <a:ext cx="3852900" cy="3693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1" name="Google Shape;31;p5"/>
          <p:cNvSpPr txBox="1">
            <a:spLocks noGrp="1"/>
          </p:cNvSpPr>
          <p:nvPr>
            <p:ph type="body" idx="2"/>
          </p:nvPr>
        </p:nvSpPr>
        <p:spPr>
          <a:xfrm>
            <a:off x="563510" y="4636144"/>
            <a:ext cx="3852900" cy="3693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2" name="Google Shape;32;p5"/>
          <p:cNvSpPr txBox="1">
            <a:spLocks noGrp="1"/>
          </p:cNvSpPr>
          <p:nvPr>
            <p:ph type="body" idx="3"/>
          </p:nvPr>
        </p:nvSpPr>
        <p:spPr>
          <a:xfrm>
            <a:off x="4793597" y="3363680"/>
            <a:ext cx="3852900" cy="3693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3" name="Google Shape;33;p5"/>
          <p:cNvSpPr txBox="1">
            <a:spLocks noGrp="1"/>
          </p:cNvSpPr>
          <p:nvPr>
            <p:ph type="body" idx="4"/>
          </p:nvPr>
        </p:nvSpPr>
        <p:spPr>
          <a:xfrm>
            <a:off x="4793596" y="4636144"/>
            <a:ext cx="3852900" cy="3693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4" name="Google Shape;34;p5"/>
          <p:cNvSpPr txBox="1">
            <a:spLocks noGrp="1"/>
          </p:cNvSpPr>
          <p:nvPr>
            <p:ph type="body" idx="5"/>
          </p:nvPr>
        </p:nvSpPr>
        <p:spPr>
          <a:xfrm>
            <a:off x="260963" y="805750"/>
            <a:ext cx="4695525" cy="320700"/>
          </a:xfrm>
          <a:prstGeom prst="rect">
            <a:avLst/>
          </a:prstGeom>
          <a:noFill/>
          <a:ln>
            <a:noFill/>
          </a:ln>
        </p:spPr>
        <p:txBody>
          <a:bodyPr spcFirstLastPara="1" wrap="square" lIns="91425" tIns="45700" rIns="91425" bIns="45700" anchor="t" anchorCtr="0">
            <a:noAutofit/>
          </a:bodyPr>
          <a:lstStyle>
            <a:lvl1pPr marL="342900" lvl="0" indent="-171450" algn="l" rtl="0">
              <a:lnSpc>
                <a:spcPct val="100000"/>
              </a:lnSpc>
              <a:spcBef>
                <a:spcPts val="0"/>
              </a:spcBef>
              <a:spcAft>
                <a:spcPts val="0"/>
              </a:spcAft>
              <a:buClr>
                <a:srgbClr val="2779F5"/>
              </a:buClr>
              <a:buSzPts val="1600"/>
              <a:buNone/>
              <a:defRPr sz="1200">
                <a:solidFill>
                  <a:srgbClr val="2779F5"/>
                </a:solidFill>
              </a:defRPr>
            </a:lvl1pPr>
            <a:lvl2pPr marL="685800" lvl="1" indent="-171450" algn="l" rtl="0">
              <a:lnSpc>
                <a:spcPct val="100000"/>
              </a:lnSpc>
              <a:spcBef>
                <a:spcPts val="0"/>
              </a:spcBef>
              <a:spcAft>
                <a:spcPts val="0"/>
              </a:spcAft>
              <a:buClr>
                <a:schemeClr val="dk1"/>
              </a:buClr>
              <a:buSzPts val="1800"/>
              <a:buNone/>
              <a:defRPr/>
            </a:lvl2pPr>
            <a:lvl3pPr marL="1028700" lvl="2" indent="-171450" algn="l" rtl="0">
              <a:lnSpc>
                <a:spcPct val="100000"/>
              </a:lnSpc>
              <a:spcBef>
                <a:spcPts val="375"/>
              </a:spcBef>
              <a:spcAft>
                <a:spcPts val="0"/>
              </a:spcAft>
              <a:buClr>
                <a:schemeClr val="dk1"/>
              </a:buClr>
              <a:buSzPts val="1800"/>
              <a:buNone/>
              <a:defRPr/>
            </a:lvl3pPr>
            <a:lvl4pPr marL="1371600" lvl="3" indent="-171450" algn="l" rtl="0">
              <a:lnSpc>
                <a:spcPct val="100000"/>
              </a:lnSpc>
              <a:spcBef>
                <a:spcPts val="375"/>
              </a:spcBef>
              <a:spcAft>
                <a:spcPts val="0"/>
              </a:spcAft>
              <a:buClr>
                <a:schemeClr val="dk1"/>
              </a:buClr>
              <a:buSzPts val="1800"/>
              <a:buNone/>
              <a:defRPr/>
            </a:lvl4pPr>
            <a:lvl5pPr marL="1714500" lvl="4" indent="-171450" algn="l" rtl="0">
              <a:lnSpc>
                <a:spcPct val="100000"/>
              </a:lnSpc>
              <a:spcBef>
                <a:spcPts val="375"/>
              </a:spcBef>
              <a:spcAft>
                <a:spcPts val="0"/>
              </a:spcAft>
              <a:buClr>
                <a:schemeClr val="dk1"/>
              </a:buClr>
              <a:buSzPts val="1800"/>
              <a:buNone/>
              <a:defRPr/>
            </a:lvl5pPr>
            <a:lvl6pPr marL="2057400" lvl="5" indent="-257175" algn="l" rtl="0">
              <a:lnSpc>
                <a:spcPct val="90000"/>
              </a:lnSpc>
              <a:spcBef>
                <a:spcPts val="375"/>
              </a:spcBef>
              <a:spcAft>
                <a:spcPts val="0"/>
              </a:spcAft>
              <a:buClr>
                <a:schemeClr val="dk1"/>
              </a:buClr>
              <a:buSzPts val="1800"/>
              <a:buChar char="•"/>
              <a:defRPr/>
            </a:lvl6pPr>
            <a:lvl7pPr marL="2400300" lvl="6" indent="-257175" algn="l" rtl="0">
              <a:lnSpc>
                <a:spcPct val="90000"/>
              </a:lnSpc>
              <a:spcBef>
                <a:spcPts val="375"/>
              </a:spcBef>
              <a:spcAft>
                <a:spcPts val="0"/>
              </a:spcAft>
              <a:buClr>
                <a:schemeClr val="dk1"/>
              </a:buClr>
              <a:buSzPts val="1800"/>
              <a:buChar char="•"/>
              <a:defRPr/>
            </a:lvl7pPr>
            <a:lvl8pPr marL="2743200" lvl="7" indent="-257175" algn="l" rtl="0">
              <a:lnSpc>
                <a:spcPct val="90000"/>
              </a:lnSpc>
              <a:spcBef>
                <a:spcPts val="375"/>
              </a:spcBef>
              <a:spcAft>
                <a:spcPts val="0"/>
              </a:spcAft>
              <a:buClr>
                <a:schemeClr val="dk1"/>
              </a:buClr>
              <a:buSzPts val="1800"/>
              <a:buChar char="•"/>
              <a:defRPr/>
            </a:lvl8pPr>
            <a:lvl9pPr marL="3086100" lvl="8" indent="-257175" algn="l" rtl="0">
              <a:lnSpc>
                <a:spcPct val="90000"/>
              </a:lnSpc>
              <a:spcBef>
                <a:spcPts val="375"/>
              </a:spcBef>
              <a:spcAft>
                <a:spcPts val="0"/>
              </a:spcAft>
              <a:buClr>
                <a:schemeClr val="dk1"/>
              </a:buClr>
              <a:buSzPts val="1800"/>
              <a:buChar char="•"/>
              <a:defRPr/>
            </a:lvl9pPr>
          </a:lstStyle>
          <a:p>
            <a:endParaRPr dirty="0"/>
          </a:p>
        </p:txBody>
      </p:sp>
      <p:sp>
        <p:nvSpPr>
          <p:cNvPr id="35" name="Google Shape;35;p5"/>
          <p:cNvSpPr txBox="1">
            <a:spLocks noGrp="1"/>
          </p:cNvSpPr>
          <p:nvPr>
            <p:ph type="body" idx="6"/>
          </p:nvPr>
        </p:nvSpPr>
        <p:spPr>
          <a:xfrm>
            <a:off x="260963" y="1166150"/>
            <a:ext cx="8645850" cy="1635600"/>
          </a:xfrm>
          <a:prstGeom prst="rect">
            <a:avLst/>
          </a:prstGeom>
          <a:noFill/>
          <a:ln>
            <a:noFill/>
          </a:ln>
        </p:spPr>
        <p:txBody>
          <a:bodyPr spcFirstLastPara="1" wrap="square" lIns="91425" tIns="45700" rIns="91425" bIns="45700" anchor="t" anchorCtr="0">
            <a:noAutofit/>
          </a:bodyPr>
          <a:lstStyle>
            <a:lvl1pPr marL="342900" lvl="0" indent="-171450" algn="l" rtl="0">
              <a:lnSpc>
                <a:spcPct val="150000"/>
              </a:lnSpc>
              <a:spcBef>
                <a:spcPts val="0"/>
              </a:spcBef>
              <a:spcAft>
                <a:spcPts val="0"/>
              </a:spcAft>
              <a:buClr>
                <a:schemeClr val="dk1"/>
              </a:buClr>
              <a:buSzPts val="1800"/>
              <a:buNone/>
              <a:defRPr sz="1350"/>
            </a:lvl1pPr>
            <a:lvl2pPr marL="685800" lvl="1" indent="-171450" algn="l" rtl="0">
              <a:lnSpc>
                <a:spcPct val="100000"/>
              </a:lnSpc>
              <a:spcBef>
                <a:spcPts val="0"/>
              </a:spcBef>
              <a:spcAft>
                <a:spcPts val="0"/>
              </a:spcAft>
              <a:buClr>
                <a:schemeClr val="dk1"/>
              </a:buClr>
              <a:buSzPts val="1800"/>
              <a:buNone/>
              <a:defRPr/>
            </a:lvl2pPr>
            <a:lvl3pPr marL="1028700" lvl="2" indent="-171450" algn="l" rtl="0">
              <a:lnSpc>
                <a:spcPct val="100000"/>
              </a:lnSpc>
              <a:spcBef>
                <a:spcPts val="375"/>
              </a:spcBef>
              <a:spcAft>
                <a:spcPts val="0"/>
              </a:spcAft>
              <a:buClr>
                <a:schemeClr val="dk1"/>
              </a:buClr>
              <a:buSzPts val="1800"/>
              <a:buNone/>
              <a:defRPr/>
            </a:lvl3pPr>
            <a:lvl4pPr marL="1371600" lvl="3" indent="-171450" algn="l" rtl="0">
              <a:lnSpc>
                <a:spcPct val="100000"/>
              </a:lnSpc>
              <a:spcBef>
                <a:spcPts val="375"/>
              </a:spcBef>
              <a:spcAft>
                <a:spcPts val="0"/>
              </a:spcAft>
              <a:buClr>
                <a:schemeClr val="dk1"/>
              </a:buClr>
              <a:buSzPts val="1800"/>
              <a:buNone/>
              <a:defRPr/>
            </a:lvl4pPr>
            <a:lvl5pPr marL="1714500" lvl="4" indent="-171450" algn="l" rtl="0">
              <a:lnSpc>
                <a:spcPct val="100000"/>
              </a:lnSpc>
              <a:spcBef>
                <a:spcPts val="375"/>
              </a:spcBef>
              <a:spcAft>
                <a:spcPts val="0"/>
              </a:spcAft>
              <a:buClr>
                <a:schemeClr val="dk1"/>
              </a:buClr>
              <a:buSzPts val="1800"/>
              <a:buNone/>
              <a:defRPr/>
            </a:lvl5pPr>
            <a:lvl6pPr marL="2057400" lvl="5" indent="-257175" algn="l" rtl="0">
              <a:lnSpc>
                <a:spcPct val="90000"/>
              </a:lnSpc>
              <a:spcBef>
                <a:spcPts val="375"/>
              </a:spcBef>
              <a:spcAft>
                <a:spcPts val="0"/>
              </a:spcAft>
              <a:buClr>
                <a:schemeClr val="dk1"/>
              </a:buClr>
              <a:buSzPts val="1800"/>
              <a:buChar char="•"/>
              <a:defRPr/>
            </a:lvl6pPr>
            <a:lvl7pPr marL="2400300" lvl="6" indent="-257175" algn="l" rtl="0">
              <a:lnSpc>
                <a:spcPct val="90000"/>
              </a:lnSpc>
              <a:spcBef>
                <a:spcPts val="375"/>
              </a:spcBef>
              <a:spcAft>
                <a:spcPts val="0"/>
              </a:spcAft>
              <a:buClr>
                <a:schemeClr val="dk1"/>
              </a:buClr>
              <a:buSzPts val="1800"/>
              <a:buChar char="•"/>
              <a:defRPr/>
            </a:lvl7pPr>
            <a:lvl8pPr marL="2743200" lvl="7" indent="-257175" algn="l" rtl="0">
              <a:lnSpc>
                <a:spcPct val="90000"/>
              </a:lnSpc>
              <a:spcBef>
                <a:spcPts val="375"/>
              </a:spcBef>
              <a:spcAft>
                <a:spcPts val="0"/>
              </a:spcAft>
              <a:buClr>
                <a:schemeClr val="dk1"/>
              </a:buClr>
              <a:buSzPts val="1800"/>
              <a:buChar char="•"/>
              <a:defRPr/>
            </a:lvl8pPr>
            <a:lvl9pPr marL="3086100" lvl="8" indent="-257175" algn="l" rtl="0">
              <a:lnSpc>
                <a:spcPct val="90000"/>
              </a:lnSpc>
              <a:spcBef>
                <a:spcPts val="375"/>
              </a:spcBef>
              <a:spcAft>
                <a:spcPts val="0"/>
              </a:spcAft>
              <a:buClr>
                <a:schemeClr val="dk1"/>
              </a:buClr>
              <a:buSzPts val="1800"/>
              <a:buChar char="•"/>
              <a:defRPr/>
            </a:lvl9pPr>
          </a:lstStyle>
          <a:p>
            <a:endParaRPr/>
          </a:p>
        </p:txBody>
      </p:sp>
      <p:sp>
        <p:nvSpPr>
          <p:cNvPr id="36" name="Google Shape;36;p5"/>
          <p:cNvSpPr txBox="1"/>
          <p:nvPr/>
        </p:nvSpPr>
        <p:spPr>
          <a:xfrm>
            <a:off x="260963" y="365850"/>
            <a:ext cx="8240625" cy="40020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GB" sz="1500">
                <a:solidFill>
                  <a:srgbClr val="2779F5"/>
                </a:solidFill>
                <a:latin typeface="Century Gothic"/>
                <a:ea typeface="Century Gothic"/>
                <a:cs typeface="Century Gothic"/>
                <a:sym typeface="Century Gothic"/>
              </a:rPr>
              <a:t>To be able to use scaling when multiplying and dividing</a:t>
            </a:r>
            <a:endParaRPr sz="2100"/>
          </a:p>
        </p:txBody>
      </p:sp>
    </p:spTree>
    <p:extLst>
      <p:ext uri="{BB962C8B-B14F-4D97-AF65-F5344CB8AC3E}">
        <p14:creationId xmlns:p14="http://schemas.microsoft.com/office/powerpoint/2010/main" val="155985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260963" y="814900"/>
            <a:ext cx="8652600" cy="5128500"/>
          </a:xfrm>
          <a:prstGeom prst="rect">
            <a:avLst/>
          </a:prstGeom>
          <a:noFill/>
          <a:ln>
            <a:noFill/>
          </a:ln>
        </p:spPr>
        <p:txBody>
          <a:bodyPr spcFirstLastPara="1" wrap="square" lIns="91425" tIns="45700" rIns="91425" bIns="45700" anchor="t" anchorCtr="0">
            <a:noAutofit/>
          </a:bodyPr>
          <a:lstStyle>
            <a:lvl1pPr marL="342900" lvl="0" indent="-171450" algn="l">
              <a:lnSpc>
                <a:spcPct val="150000"/>
              </a:lnSpc>
              <a:spcBef>
                <a:spcPts val="0"/>
              </a:spcBef>
              <a:spcAft>
                <a:spcPts val="0"/>
              </a:spcAft>
              <a:buClr>
                <a:schemeClr val="dk1"/>
              </a:buClr>
              <a:buSzPts val="1800"/>
              <a:buNone/>
              <a:defRPr sz="1350"/>
            </a:lvl1pPr>
            <a:lvl2pPr marL="685800" lvl="1" indent="-171450" algn="l">
              <a:lnSpc>
                <a:spcPct val="100000"/>
              </a:lnSpc>
              <a:spcBef>
                <a:spcPts val="0"/>
              </a:spcBef>
              <a:spcAft>
                <a:spcPts val="0"/>
              </a:spcAft>
              <a:buClr>
                <a:schemeClr val="dk1"/>
              </a:buClr>
              <a:buSzPts val="1800"/>
              <a:buNone/>
              <a:defRPr/>
            </a:lvl2pPr>
            <a:lvl3pPr marL="1028700" lvl="2" indent="-171450" algn="l">
              <a:lnSpc>
                <a:spcPct val="100000"/>
              </a:lnSpc>
              <a:spcBef>
                <a:spcPts val="375"/>
              </a:spcBef>
              <a:spcAft>
                <a:spcPts val="0"/>
              </a:spcAft>
              <a:buClr>
                <a:schemeClr val="dk1"/>
              </a:buClr>
              <a:buSzPts val="1800"/>
              <a:buNone/>
              <a:defRPr/>
            </a:lvl3pPr>
            <a:lvl4pPr marL="1371600" lvl="3" indent="-171450" algn="l">
              <a:lnSpc>
                <a:spcPct val="100000"/>
              </a:lnSpc>
              <a:spcBef>
                <a:spcPts val="375"/>
              </a:spcBef>
              <a:spcAft>
                <a:spcPts val="0"/>
              </a:spcAft>
              <a:buClr>
                <a:schemeClr val="dk1"/>
              </a:buClr>
              <a:buSzPts val="1800"/>
              <a:buNone/>
              <a:defRPr/>
            </a:lvl4pPr>
            <a:lvl5pPr marL="1714500" lvl="4" indent="-171450" algn="l">
              <a:lnSpc>
                <a:spcPct val="100000"/>
              </a:lnSpc>
              <a:spcBef>
                <a:spcPts val="375"/>
              </a:spcBef>
              <a:spcAft>
                <a:spcPts val="0"/>
              </a:spcAft>
              <a:buClr>
                <a:schemeClr val="dk1"/>
              </a:buClr>
              <a:buSzPts val="1800"/>
              <a:buNone/>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9" name="Google Shape;39;p6"/>
          <p:cNvSpPr txBox="1"/>
          <p:nvPr/>
        </p:nvSpPr>
        <p:spPr>
          <a:xfrm>
            <a:off x="260963" y="365850"/>
            <a:ext cx="8240625" cy="40020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GB" sz="1500">
                <a:solidFill>
                  <a:srgbClr val="2779F5"/>
                </a:solidFill>
                <a:latin typeface="Century Gothic"/>
                <a:ea typeface="Century Gothic"/>
                <a:cs typeface="Century Gothic"/>
                <a:sym typeface="Century Gothic"/>
              </a:rPr>
              <a:t>To be able to use scaling when multiplying and dividing</a:t>
            </a:r>
            <a:endParaRPr sz="2100"/>
          </a:p>
        </p:txBody>
      </p:sp>
    </p:spTree>
    <p:extLst>
      <p:ext uri="{BB962C8B-B14F-4D97-AF65-F5344CB8AC3E}">
        <p14:creationId xmlns:p14="http://schemas.microsoft.com/office/powerpoint/2010/main" val="241216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 id="2147483963" r:id="rId6"/>
    <p:sldLayoutId id="2147483964" r:id="rId7"/>
    <p:sldLayoutId id="2147483965" r:id="rId8"/>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303736" y="977029"/>
            <a:ext cx="8163989" cy="306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l" rtl="0" fontAlgn="base">
              <a:buNone/>
            </a:pPr>
            <a:r>
              <a:rPr lang="en-GB" sz="1800" b="1" u="sng" kern="1200" dirty="0">
                <a:solidFill>
                  <a:srgbClr val="000000"/>
                </a:solidFill>
                <a:effectLst/>
                <a:latin typeface="XCCW Joined 1a"/>
                <a:cs typeface="Calibri" panose="020F0502020204030204" pitchFamily="34" charset="0"/>
              </a:rPr>
              <a:t>L.I – Can I</a:t>
            </a:r>
            <a:r>
              <a:rPr lang="en-GB" sz="1800" b="1" i="0" u="sng" dirty="0">
                <a:solidFill>
                  <a:srgbClr val="000000"/>
                </a:solidFill>
                <a:effectLst/>
                <a:latin typeface="Calibri" panose="020F0502020204030204" pitchFamily="34" charset="0"/>
              </a:rPr>
              <a:t> </a:t>
            </a:r>
            <a:r>
              <a:rPr lang="en-GB" sz="1800" b="1" i="0" u="sng" dirty="0">
                <a:solidFill>
                  <a:srgbClr val="000000"/>
                </a:solidFill>
                <a:effectLst/>
                <a:latin typeface="XCCW Joined 1a" panose="03050602040000000000" pitchFamily="66" charset="0"/>
              </a:rPr>
              <a:t>use scaling when multiplying and dividing?</a:t>
            </a:r>
            <a:r>
              <a:rPr lang="en-GB" sz="1800" b="0" i="0" dirty="0">
                <a:solidFill>
                  <a:srgbClr val="000000"/>
                </a:solidFill>
                <a:effectLst/>
                <a:latin typeface="XCCW Joined 1a" panose="03050602040000000000" pitchFamily="66" charset="0"/>
              </a:rPr>
              <a:t> </a:t>
            </a:r>
          </a:p>
          <a:p>
            <a:pPr algn="l" rtl="0" fontAlgn="base">
              <a:buNone/>
            </a:pPr>
            <a:endParaRPr lang="en-GB" sz="1800" b="1" u="sng" kern="1200" dirty="0">
              <a:solidFill>
                <a:srgbClr val="000000"/>
              </a:solidFill>
              <a:effectLst/>
              <a:latin typeface="XCCW Joined 1a"/>
              <a:cs typeface="Calibri" panose="020F0502020204030204" pitchFamily="34" charset="0"/>
            </a:endParaRPr>
          </a:p>
          <a:p>
            <a:pPr eaLnBrk="0" fontAlgn="base" hangingPunct="0">
              <a:spcAft>
                <a:spcPts val="1000"/>
              </a:spcAft>
              <a:buNone/>
            </a:pPr>
            <a:r>
              <a:rPr lang="en-GB" sz="1800" b="1" u="sng" kern="1200" dirty="0">
                <a:solidFill>
                  <a:srgbClr val="000000"/>
                </a:solidFill>
                <a:effectLst/>
                <a:latin typeface="XCCW Joined 1a"/>
                <a:cs typeface="Calibri" panose="020F0502020204030204" pitchFamily="34" charset="0"/>
              </a:rPr>
              <a:t>Steps to success</a:t>
            </a:r>
            <a:endParaRPr lang="en-GB" sz="1800" dirty="0">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800" dirty="0">
                <a:latin typeface="XCCW Joined 1a"/>
                <a:ea typeface="Times New Roman" panose="02020603050405020304" pitchFamily="18" charset="0"/>
                <a:cs typeface="Calibri" panose="020F0502020204030204" pitchFamily="34" charset="0"/>
              </a:rPr>
              <a:t>I can use multiplication facts</a:t>
            </a:r>
          </a:p>
          <a:p>
            <a:pPr marL="266700" marR="0" lvl="0" indent="-266700" algn="l" rtl="0">
              <a:spcBef>
                <a:spcPts val="0"/>
              </a:spcBef>
              <a:spcAft>
                <a:spcPts val="0"/>
              </a:spcAft>
              <a:buClr>
                <a:schemeClr val="lt1"/>
              </a:buClr>
              <a:buSzPts val="2000"/>
              <a:buNone/>
            </a:pPr>
            <a:r>
              <a:rPr lang="en-GB" sz="1800" dirty="0">
                <a:latin typeface="XCCW Joined 1a" panose="03050602040000000000" pitchFamily="66" charset="0"/>
                <a:ea typeface="Century Gothic"/>
                <a:cs typeface="Century Gothic"/>
                <a:sym typeface="Century Gothic"/>
              </a:rPr>
              <a:t>- I can answer questions that use the words ‘times as many’</a:t>
            </a:r>
          </a:p>
          <a:p>
            <a:pPr marL="266700" marR="0" lvl="0" indent="-266700" algn="l" rtl="0">
              <a:spcBef>
                <a:spcPts val="0"/>
              </a:spcBef>
              <a:spcAft>
                <a:spcPts val="0"/>
              </a:spcAft>
              <a:buClr>
                <a:schemeClr val="lt1"/>
              </a:buClr>
              <a:buSzPts val="2000"/>
              <a:buNone/>
            </a:pPr>
            <a:r>
              <a:rPr lang="en-GB" sz="1800" dirty="0">
                <a:latin typeface="XCCW Joined 1a" panose="03050602040000000000" pitchFamily="66" charset="0"/>
                <a:ea typeface="Century Gothic"/>
                <a:cs typeface="Century Gothic"/>
                <a:sym typeface="Century Gothic"/>
              </a:rPr>
              <a:t>- I can use pictures and models to help me solve scaling problems</a:t>
            </a:r>
            <a:endParaRPr lang="en-GB" sz="1800" dirty="0">
              <a:effectLst/>
              <a:latin typeface="XCCW Joined 1a" panose="03050602040000000000" pitchFamily="66" charset="0"/>
              <a:ea typeface="Times New Roman" panose="02020603050405020304" pitchFamily="18" charset="0"/>
              <a:cs typeface="Calibri" panose="020F0502020204030204" pitchFamily="34" charset="0"/>
            </a:endParaRPr>
          </a:p>
          <a:p>
            <a:pPr>
              <a:spcAft>
                <a:spcPts val="1000"/>
              </a:spcAft>
              <a:buNone/>
            </a:pPr>
            <a:r>
              <a:rPr lang="en-GB" sz="1800" b="1" dirty="0">
                <a:latin typeface="XCCW Joined 1a"/>
                <a:ea typeface="Times New Roman" panose="02020603050405020304" pitchFamily="18" charset="0"/>
                <a:cs typeface="Calibri" panose="020F0502020204030204" pitchFamily="34" charset="0"/>
              </a:rPr>
              <a:t>Challenge: </a:t>
            </a:r>
            <a:r>
              <a:rPr lang="en-GB" sz="1800" dirty="0">
                <a:latin typeface="XCCW Joined 1a"/>
                <a:ea typeface="Times New Roman" panose="02020603050405020304" pitchFamily="18" charset="0"/>
                <a:cs typeface="Calibri" panose="020F0502020204030204" pitchFamily="34" charset="0"/>
              </a:rPr>
              <a:t>True or false</a:t>
            </a: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6" name="Rectangle 5">
            <a:extLst>
              <a:ext uri="{FF2B5EF4-FFF2-40B4-BE49-F238E27FC236}">
                <a16:creationId xmlns:a16="http://schemas.microsoft.com/office/drawing/2014/main" id="{D05B63EA-B6C1-4CD3-B9FC-34A8C94B8A3B}"/>
              </a:ext>
            </a:extLst>
          </p:cNvPr>
          <p:cNvSpPr/>
          <p:nvPr/>
        </p:nvSpPr>
        <p:spPr bwMode="auto">
          <a:xfrm>
            <a:off x="0" y="0"/>
            <a:ext cx="9128409" cy="66675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457200" marR="0" algn="r" defTabSz="914400" rtl="0" eaLnBrk="1" fontAlgn="base" latinLnBrk="0" hangingPunct="1">
              <a:lnSpc>
                <a:spcPct val="100000"/>
              </a:lnSpc>
              <a:spcBef>
                <a:spcPct val="20000"/>
              </a:spcBef>
              <a:spcAft>
                <a:spcPct val="0"/>
              </a:spcAft>
              <a:buClr>
                <a:srgbClr val="00628C"/>
              </a:buClr>
              <a:buSzTx/>
              <a:buNone/>
              <a:tabLst/>
            </a:pPr>
            <a:r>
              <a:rPr lang="en-GB" dirty="0"/>
              <a:t>We</a:t>
            </a:r>
            <a:r>
              <a:rPr kumimoji="0" lang="en-GB" sz="2800" b="0" i="0" u="none" strike="noStrike" cap="none" normalizeH="0" baseline="0" dirty="0">
                <a:ln>
                  <a:noFill/>
                </a:ln>
                <a:solidFill>
                  <a:schemeClr val="tx1"/>
                </a:solidFill>
                <a:effectLst/>
                <a:latin typeface="Arial" charset="0"/>
              </a:rPr>
              <a:t> do</a:t>
            </a:r>
          </a:p>
        </p:txBody>
      </p:sp>
      <p:sp>
        <p:nvSpPr>
          <p:cNvPr id="7" name="TextBox 6">
            <a:extLst>
              <a:ext uri="{FF2B5EF4-FFF2-40B4-BE49-F238E27FC236}">
                <a16:creationId xmlns:a16="http://schemas.microsoft.com/office/drawing/2014/main" id="{0E60C2DC-82CC-4D04-A893-CE167C8AC2FD}"/>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4" name="Picture 3">
            <a:extLst>
              <a:ext uri="{FF2B5EF4-FFF2-40B4-BE49-F238E27FC236}">
                <a16:creationId xmlns:a16="http://schemas.microsoft.com/office/drawing/2014/main" id="{D608AD30-5D74-478B-8E69-1F40E9291195}"/>
              </a:ext>
            </a:extLst>
          </p:cNvPr>
          <p:cNvPicPr>
            <a:picLocks noChangeAspect="1"/>
          </p:cNvPicPr>
          <p:nvPr/>
        </p:nvPicPr>
        <p:blipFill>
          <a:blip r:embed="rId3"/>
          <a:stretch>
            <a:fillRect/>
          </a:stretch>
        </p:blipFill>
        <p:spPr>
          <a:xfrm>
            <a:off x="200025" y="1234826"/>
            <a:ext cx="5638800" cy="4800600"/>
          </a:xfrm>
          <a:prstGeom prst="rect">
            <a:avLst/>
          </a:prstGeom>
        </p:spPr>
      </p:pic>
      <p:sp>
        <p:nvSpPr>
          <p:cNvPr id="12" name="TextBox 11">
            <a:extLst>
              <a:ext uri="{FF2B5EF4-FFF2-40B4-BE49-F238E27FC236}">
                <a16:creationId xmlns:a16="http://schemas.microsoft.com/office/drawing/2014/main" id="{1923B6EB-10C7-4440-8840-FB2E7D1CC758}"/>
              </a:ext>
            </a:extLst>
          </p:cNvPr>
          <p:cNvSpPr txBox="1"/>
          <p:nvPr/>
        </p:nvSpPr>
        <p:spPr bwMode="auto">
          <a:xfrm>
            <a:off x="4158974" y="5349895"/>
            <a:ext cx="4953000" cy="1508105"/>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a:p>
            <a:pPr marL="457200" indent="-457200">
              <a:buClr>
                <a:srgbClr val="82CBDD"/>
              </a:buClr>
            </a:pPr>
            <a:r>
              <a:rPr lang="en-GB" sz="2000" dirty="0">
                <a:latin typeface="XCCW Joined 1a" panose="03050602040000000000" pitchFamily="66" charset="0"/>
                <a:ea typeface="Myriad Pro Semibold" charset="0"/>
                <a:cs typeface="Myriad Pro Semibold" charset="0"/>
              </a:rPr>
              <a:t>Is this strategy helpful?</a:t>
            </a:r>
          </a:p>
        </p:txBody>
      </p:sp>
      <p:sp>
        <p:nvSpPr>
          <p:cNvPr id="14" name="TextBox 13">
            <a:extLst>
              <a:ext uri="{FF2B5EF4-FFF2-40B4-BE49-F238E27FC236}">
                <a16:creationId xmlns:a16="http://schemas.microsoft.com/office/drawing/2014/main" id="{1C5306FA-FB07-4084-B1CD-DB563C3C69EE}"/>
              </a:ext>
            </a:extLst>
          </p:cNvPr>
          <p:cNvSpPr txBox="1"/>
          <p:nvPr/>
        </p:nvSpPr>
        <p:spPr bwMode="auto">
          <a:xfrm>
            <a:off x="200025" y="666750"/>
            <a:ext cx="845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sz="2000" dirty="0">
                <a:latin typeface="XCCW Joined 1a" panose="03050602040000000000" pitchFamily="66" charset="0"/>
              </a:rPr>
              <a:t>Work together to solve this scaling problem.</a:t>
            </a:r>
            <a:endParaRPr lang="en-GB" sz="2000" dirty="0"/>
          </a:p>
        </p:txBody>
      </p:sp>
    </p:spTree>
    <p:extLst>
      <p:ext uri="{BB962C8B-B14F-4D97-AF65-F5344CB8AC3E}">
        <p14:creationId xmlns:p14="http://schemas.microsoft.com/office/powerpoint/2010/main" val="163638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5" name="TextBox 14">
            <a:extLst>
              <a:ext uri="{FF2B5EF4-FFF2-40B4-BE49-F238E27FC236}">
                <a16:creationId xmlns:a16="http://schemas.microsoft.com/office/drawing/2014/main" id="{742B4D91-54D8-4699-B408-61FD2EFAC54D}"/>
              </a:ext>
            </a:extLst>
          </p:cNvPr>
          <p:cNvSpPr txBox="1"/>
          <p:nvPr/>
        </p:nvSpPr>
        <p:spPr bwMode="auto">
          <a:xfrm>
            <a:off x="0" y="683390"/>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1</a:t>
            </a:r>
          </a:p>
        </p:txBody>
      </p:sp>
      <p:sp>
        <p:nvSpPr>
          <p:cNvPr id="16" name="TextBox 15">
            <a:extLst>
              <a:ext uri="{FF2B5EF4-FFF2-40B4-BE49-F238E27FC236}">
                <a16:creationId xmlns:a16="http://schemas.microsoft.com/office/drawing/2014/main" id="{46960DAA-BAA9-409A-A24A-CA3986F6DD72}"/>
              </a:ext>
            </a:extLst>
          </p:cNvPr>
          <p:cNvSpPr txBox="1"/>
          <p:nvPr/>
        </p:nvSpPr>
        <p:spPr bwMode="auto">
          <a:xfrm>
            <a:off x="0" y="4362451"/>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2</a:t>
            </a:r>
          </a:p>
        </p:txBody>
      </p:sp>
      <p:pic>
        <p:nvPicPr>
          <p:cNvPr id="11" name="Picture 10">
            <a:extLst>
              <a:ext uri="{FF2B5EF4-FFF2-40B4-BE49-F238E27FC236}">
                <a16:creationId xmlns:a16="http://schemas.microsoft.com/office/drawing/2014/main" id="{8D981CAB-59F5-4D39-BE70-65FADD5BFB8D}"/>
              </a:ext>
            </a:extLst>
          </p:cNvPr>
          <p:cNvPicPr>
            <a:picLocks noChangeAspect="1"/>
          </p:cNvPicPr>
          <p:nvPr/>
        </p:nvPicPr>
        <p:blipFill>
          <a:blip r:embed="rId3"/>
          <a:stretch>
            <a:fillRect/>
          </a:stretch>
        </p:blipFill>
        <p:spPr>
          <a:xfrm>
            <a:off x="0" y="1052722"/>
            <a:ext cx="4448175" cy="2971733"/>
          </a:xfrm>
          <a:prstGeom prst="rect">
            <a:avLst/>
          </a:prstGeom>
        </p:spPr>
      </p:pic>
      <p:pic>
        <p:nvPicPr>
          <p:cNvPr id="19" name="Picture 18">
            <a:extLst>
              <a:ext uri="{FF2B5EF4-FFF2-40B4-BE49-F238E27FC236}">
                <a16:creationId xmlns:a16="http://schemas.microsoft.com/office/drawing/2014/main" id="{49498B91-B6FA-413F-80AD-67EA26F6B2A6}"/>
              </a:ext>
            </a:extLst>
          </p:cNvPr>
          <p:cNvPicPr>
            <a:picLocks noChangeAspect="1"/>
          </p:cNvPicPr>
          <p:nvPr/>
        </p:nvPicPr>
        <p:blipFill>
          <a:blip r:embed="rId4"/>
          <a:stretch>
            <a:fillRect/>
          </a:stretch>
        </p:blipFill>
        <p:spPr>
          <a:xfrm>
            <a:off x="294592" y="4362451"/>
            <a:ext cx="3897059" cy="2449750"/>
          </a:xfrm>
          <a:prstGeom prst="rect">
            <a:avLst/>
          </a:prstGeom>
        </p:spPr>
      </p:pic>
      <p:pic>
        <p:nvPicPr>
          <p:cNvPr id="22" name="Picture 21">
            <a:extLst>
              <a:ext uri="{FF2B5EF4-FFF2-40B4-BE49-F238E27FC236}">
                <a16:creationId xmlns:a16="http://schemas.microsoft.com/office/drawing/2014/main" id="{B49300DA-345D-4CF2-9F16-626BD323B922}"/>
              </a:ext>
            </a:extLst>
          </p:cNvPr>
          <p:cNvPicPr>
            <a:picLocks noChangeAspect="1"/>
          </p:cNvPicPr>
          <p:nvPr/>
        </p:nvPicPr>
        <p:blipFill>
          <a:blip r:embed="rId5"/>
          <a:stretch>
            <a:fillRect/>
          </a:stretch>
        </p:blipFill>
        <p:spPr>
          <a:xfrm>
            <a:off x="4791075" y="1052722"/>
            <a:ext cx="4352925" cy="1108138"/>
          </a:xfrm>
          <a:prstGeom prst="rect">
            <a:avLst/>
          </a:prstGeom>
        </p:spPr>
      </p:pic>
      <p:sp>
        <p:nvSpPr>
          <p:cNvPr id="23" name="TextBox 22">
            <a:extLst>
              <a:ext uri="{FF2B5EF4-FFF2-40B4-BE49-F238E27FC236}">
                <a16:creationId xmlns:a16="http://schemas.microsoft.com/office/drawing/2014/main" id="{9B0C750F-A7F8-4754-90D7-1A36F68CB255}"/>
              </a:ext>
            </a:extLst>
          </p:cNvPr>
          <p:cNvSpPr txBox="1"/>
          <p:nvPr/>
        </p:nvSpPr>
        <p:spPr bwMode="auto">
          <a:xfrm>
            <a:off x="4791075" y="683390"/>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3</a:t>
            </a:r>
          </a:p>
        </p:txBody>
      </p:sp>
      <p:pic>
        <p:nvPicPr>
          <p:cNvPr id="25" name="Picture 24">
            <a:extLst>
              <a:ext uri="{FF2B5EF4-FFF2-40B4-BE49-F238E27FC236}">
                <a16:creationId xmlns:a16="http://schemas.microsoft.com/office/drawing/2014/main" id="{7C0C1E55-0E95-487B-A0B1-05A510679069}"/>
              </a:ext>
            </a:extLst>
          </p:cNvPr>
          <p:cNvPicPr>
            <a:picLocks noChangeAspect="1"/>
          </p:cNvPicPr>
          <p:nvPr/>
        </p:nvPicPr>
        <p:blipFill>
          <a:blip r:embed="rId6"/>
          <a:stretch>
            <a:fillRect/>
          </a:stretch>
        </p:blipFill>
        <p:spPr>
          <a:xfrm>
            <a:off x="4695824" y="2801567"/>
            <a:ext cx="4448176" cy="4056433"/>
          </a:xfrm>
          <a:prstGeom prst="rect">
            <a:avLst/>
          </a:prstGeom>
        </p:spPr>
      </p:pic>
      <p:sp>
        <p:nvSpPr>
          <p:cNvPr id="26" name="TextBox 25">
            <a:extLst>
              <a:ext uri="{FF2B5EF4-FFF2-40B4-BE49-F238E27FC236}">
                <a16:creationId xmlns:a16="http://schemas.microsoft.com/office/drawing/2014/main" id="{D63EB6EA-35F4-4C97-B25B-D9F738A3ABA7}"/>
              </a:ext>
            </a:extLst>
          </p:cNvPr>
          <p:cNvSpPr txBox="1"/>
          <p:nvPr/>
        </p:nvSpPr>
        <p:spPr bwMode="auto">
          <a:xfrm>
            <a:off x="4686299" y="2439739"/>
            <a:ext cx="295275" cy="369332"/>
          </a:xfrm>
          <a:prstGeom prst="rect">
            <a:avLst/>
          </a:prstGeom>
          <a:solidFill>
            <a:schemeClr val="bg1"/>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1800" b="1" dirty="0">
                <a:latin typeface="Myriad Pro Semibold" charset="0"/>
                <a:ea typeface="Myriad Pro Semibold" charset="0"/>
                <a:cs typeface="Myriad Pro Semibold" charset="0"/>
              </a:rPr>
              <a:t>4</a:t>
            </a:r>
          </a:p>
        </p:txBody>
      </p:sp>
    </p:spTree>
    <p:extLst>
      <p:ext uri="{BB962C8B-B14F-4D97-AF65-F5344CB8AC3E}">
        <p14:creationId xmlns:p14="http://schemas.microsoft.com/office/powerpoint/2010/main" val="2961928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53334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Lightbulb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Graphic 4" descr="Lightbulb with solid fill">
            <a:extLst>
              <a:ext uri="{FF2B5EF4-FFF2-40B4-BE49-F238E27FC236}">
                <a16:creationId xmlns:a16="http://schemas.microsoft.com/office/drawing/2014/main" id="{F63ACEBB-7D6D-4138-968A-19C8367B5A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2409" y="82975"/>
            <a:ext cx="914400" cy="914400"/>
          </a:xfrm>
          <a:prstGeom prst="rect">
            <a:avLst/>
          </a:prstGeom>
        </p:spPr>
      </p:pic>
      <p:sp>
        <p:nvSpPr>
          <p:cNvPr id="12" name="TextBox 11">
            <a:extLst>
              <a:ext uri="{FF2B5EF4-FFF2-40B4-BE49-F238E27FC236}">
                <a16:creationId xmlns:a16="http://schemas.microsoft.com/office/drawing/2014/main" id="{D33D38FC-07D3-450A-BC85-96263359E410}"/>
              </a:ext>
            </a:extLst>
          </p:cNvPr>
          <p:cNvSpPr txBox="1"/>
          <p:nvPr/>
        </p:nvSpPr>
        <p:spPr bwMode="auto">
          <a:xfrm>
            <a:off x="117191" y="1697603"/>
            <a:ext cx="81030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None/>
            </a:pPr>
            <a:r>
              <a:rPr lang="en-GB" sz="1800" dirty="0">
                <a:latin typeface="XCCW Joined 1a" panose="03050602040000000000" pitchFamily="66" charset="0"/>
                <a:ea typeface="Myriad Pro Semibold" charset="0"/>
                <a:cs typeface="Myriad Pro Semibold" charset="0"/>
              </a:rPr>
              <a:t>   </a:t>
            </a:r>
          </a:p>
        </p:txBody>
      </p:sp>
      <p:pic>
        <p:nvPicPr>
          <p:cNvPr id="9" name="Picture 8">
            <a:extLst>
              <a:ext uri="{FF2B5EF4-FFF2-40B4-BE49-F238E27FC236}">
                <a16:creationId xmlns:a16="http://schemas.microsoft.com/office/drawing/2014/main" id="{8DEF2577-CE58-4E35-947E-45D237499493}"/>
              </a:ext>
            </a:extLst>
          </p:cNvPr>
          <p:cNvPicPr>
            <a:picLocks noChangeAspect="1"/>
          </p:cNvPicPr>
          <p:nvPr/>
        </p:nvPicPr>
        <p:blipFill>
          <a:blip r:embed="rId5"/>
          <a:stretch>
            <a:fillRect/>
          </a:stretch>
        </p:blipFill>
        <p:spPr>
          <a:xfrm>
            <a:off x="1209675" y="1120540"/>
            <a:ext cx="6534150" cy="946395"/>
          </a:xfrm>
          <a:prstGeom prst="rect">
            <a:avLst/>
          </a:prstGeom>
        </p:spPr>
      </p:pic>
      <p:pic>
        <p:nvPicPr>
          <p:cNvPr id="4" name="Picture 3">
            <a:extLst>
              <a:ext uri="{FF2B5EF4-FFF2-40B4-BE49-F238E27FC236}">
                <a16:creationId xmlns:a16="http://schemas.microsoft.com/office/drawing/2014/main" id="{94A1FD45-B9BE-4FE0-AC54-6391BAC13EAE}"/>
              </a:ext>
            </a:extLst>
          </p:cNvPr>
          <p:cNvPicPr>
            <a:picLocks noChangeAspect="1"/>
          </p:cNvPicPr>
          <p:nvPr/>
        </p:nvPicPr>
        <p:blipFill>
          <a:blip r:embed="rId6"/>
          <a:stretch>
            <a:fillRect/>
          </a:stretch>
        </p:blipFill>
        <p:spPr>
          <a:xfrm>
            <a:off x="1209675" y="1882269"/>
            <a:ext cx="6534150" cy="5029200"/>
          </a:xfrm>
          <a:prstGeom prst="rect">
            <a:avLst/>
          </a:prstGeom>
        </p:spPr>
      </p:pic>
    </p:spTree>
    <p:extLst>
      <p:ext uri="{BB962C8B-B14F-4D97-AF65-F5344CB8AC3E}">
        <p14:creationId xmlns:p14="http://schemas.microsoft.com/office/powerpoint/2010/main" val="112762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body" idx="1"/>
          </p:nvPr>
        </p:nvSpPr>
        <p:spPr>
          <a:xfrm>
            <a:off x="563510" y="3322860"/>
            <a:ext cx="3852900" cy="2769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lnSpc>
                <a:spcPct val="100000"/>
              </a:lnSpc>
            </a:pPr>
            <a:r>
              <a:rPr lang="en-GB" sz="1800" dirty="0"/>
              <a:t>The line of blue cubes is 5 times as long as the line of red cubes.</a:t>
            </a:r>
            <a:endParaRPr sz="1800" dirty="0"/>
          </a:p>
        </p:txBody>
      </p:sp>
      <p:sp>
        <p:nvSpPr>
          <p:cNvPr id="75" name="Google Shape;75;p13"/>
          <p:cNvSpPr txBox="1">
            <a:spLocks noGrp="1"/>
          </p:cNvSpPr>
          <p:nvPr>
            <p:ph type="body" idx="2"/>
          </p:nvPr>
        </p:nvSpPr>
        <p:spPr>
          <a:xfrm>
            <a:off x="563510" y="4645370"/>
            <a:ext cx="3852900" cy="2769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lnSpc>
                <a:spcPct val="100000"/>
              </a:lnSpc>
            </a:pPr>
            <a:r>
              <a:rPr lang="en-GB" sz="1800" dirty="0"/>
              <a:t>The line of blue cubes is 6 times as long as the line of red cubes.</a:t>
            </a:r>
            <a:endParaRPr sz="1800" dirty="0"/>
          </a:p>
        </p:txBody>
      </p:sp>
      <p:sp>
        <p:nvSpPr>
          <p:cNvPr id="76" name="Google Shape;76;p13"/>
          <p:cNvSpPr txBox="1">
            <a:spLocks noGrp="1"/>
          </p:cNvSpPr>
          <p:nvPr>
            <p:ph type="body" idx="3"/>
          </p:nvPr>
        </p:nvSpPr>
        <p:spPr>
          <a:xfrm>
            <a:off x="4793597" y="3322860"/>
            <a:ext cx="3852900" cy="2769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lnSpc>
                <a:spcPct val="100000"/>
              </a:lnSpc>
            </a:pPr>
            <a:r>
              <a:rPr lang="en-GB" sz="1800" dirty="0"/>
              <a:t>The line of blue cubes is 4 times as long as the line of red cubes.</a:t>
            </a:r>
            <a:endParaRPr sz="1800" dirty="0"/>
          </a:p>
        </p:txBody>
      </p:sp>
      <p:sp>
        <p:nvSpPr>
          <p:cNvPr id="77" name="Google Shape;77;p13"/>
          <p:cNvSpPr txBox="1">
            <a:spLocks noGrp="1"/>
          </p:cNvSpPr>
          <p:nvPr>
            <p:ph type="body" idx="4"/>
          </p:nvPr>
        </p:nvSpPr>
        <p:spPr>
          <a:xfrm>
            <a:off x="4836730" y="4635363"/>
            <a:ext cx="3852900" cy="2769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lnSpc>
                <a:spcPct val="100000"/>
              </a:lnSpc>
            </a:pPr>
            <a:r>
              <a:rPr lang="en-GB" sz="1800" dirty="0"/>
              <a:t>The line of blue cubes is 7 times as long as the line of red cubes. </a:t>
            </a:r>
            <a:endParaRPr sz="1800" dirty="0"/>
          </a:p>
        </p:txBody>
      </p:sp>
      <p:sp>
        <p:nvSpPr>
          <p:cNvPr id="79" name="Google Shape;79;p13"/>
          <p:cNvSpPr txBox="1">
            <a:spLocks noGrp="1"/>
          </p:cNvSpPr>
          <p:nvPr>
            <p:ph type="body" idx="6"/>
          </p:nvPr>
        </p:nvSpPr>
        <p:spPr>
          <a:xfrm>
            <a:off x="247242" y="1024706"/>
            <a:ext cx="8633925" cy="398700"/>
          </a:xfrm>
          <a:prstGeom prst="rect">
            <a:avLst/>
          </a:prstGeom>
        </p:spPr>
        <p:txBody>
          <a:bodyPr spcFirstLastPara="1" vert="horz" wrap="square" lIns="68569" tIns="34275" rIns="68569" bIns="34275" numCol="1" anchor="t" anchorCtr="0" compatLnSpc="1">
            <a:prstTxWarp prst="textNoShape">
              <a:avLst/>
            </a:prstTxWarp>
            <a:noAutofit/>
          </a:bodyPr>
          <a:lstStyle/>
          <a:p>
            <a:pPr marL="0" indent="0"/>
            <a:r>
              <a:rPr lang="en-GB" sz="2000" dirty="0">
                <a:latin typeface="XCCW Joined 1a" panose="03050602040000000000" pitchFamily="66" charset="0"/>
              </a:rPr>
              <a:t>Which sentence best describes the two lines of cubes? </a:t>
            </a:r>
            <a:endParaRPr sz="2000" dirty="0">
              <a:latin typeface="XCCW Joined 1a" panose="03050602040000000000" pitchFamily="66" charset="0"/>
            </a:endParaRPr>
          </a:p>
        </p:txBody>
      </p:sp>
      <p:pic>
        <p:nvPicPr>
          <p:cNvPr id="80" name="Google Shape;80;p13"/>
          <p:cNvPicPr preferRelativeResize="0"/>
          <p:nvPr/>
        </p:nvPicPr>
        <p:blipFill>
          <a:blip r:embed="rId3">
            <a:alphaModFix/>
          </a:blip>
          <a:stretch>
            <a:fillRect/>
          </a:stretch>
        </p:blipFill>
        <p:spPr>
          <a:xfrm>
            <a:off x="1828050" y="2100779"/>
            <a:ext cx="576570" cy="635129"/>
          </a:xfrm>
          <a:prstGeom prst="rect">
            <a:avLst/>
          </a:prstGeom>
          <a:noFill/>
          <a:ln>
            <a:noFill/>
          </a:ln>
        </p:spPr>
      </p:pic>
      <p:pic>
        <p:nvPicPr>
          <p:cNvPr id="81" name="Google Shape;81;p13"/>
          <p:cNvPicPr preferRelativeResize="0"/>
          <p:nvPr/>
        </p:nvPicPr>
        <p:blipFill>
          <a:blip r:embed="rId4">
            <a:alphaModFix/>
          </a:blip>
          <a:stretch>
            <a:fillRect/>
          </a:stretch>
        </p:blipFill>
        <p:spPr>
          <a:xfrm>
            <a:off x="4793587" y="2100789"/>
            <a:ext cx="576563" cy="635120"/>
          </a:xfrm>
          <a:prstGeom prst="rect">
            <a:avLst/>
          </a:prstGeom>
          <a:noFill/>
          <a:ln>
            <a:noFill/>
          </a:ln>
        </p:spPr>
      </p:pic>
      <p:pic>
        <p:nvPicPr>
          <p:cNvPr id="82" name="Google Shape;82;p13"/>
          <p:cNvPicPr preferRelativeResize="0"/>
          <p:nvPr/>
        </p:nvPicPr>
        <p:blipFill>
          <a:blip r:embed="rId4">
            <a:alphaModFix/>
          </a:blip>
          <a:stretch>
            <a:fillRect/>
          </a:stretch>
        </p:blipFill>
        <p:spPr>
          <a:xfrm>
            <a:off x="5307937" y="2100789"/>
            <a:ext cx="576563" cy="635120"/>
          </a:xfrm>
          <a:prstGeom prst="rect">
            <a:avLst/>
          </a:prstGeom>
          <a:noFill/>
          <a:ln>
            <a:noFill/>
          </a:ln>
        </p:spPr>
      </p:pic>
      <p:pic>
        <p:nvPicPr>
          <p:cNvPr id="83" name="Google Shape;83;p13"/>
          <p:cNvPicPr preferRelativeResize="0"/>
          <p:nvPr/>
        </p:nvPicPr>
        <p:blipFill>
          <a:blip r:embed="rId4">
            <a:alphaModFix/>
          </a:blip>
          <a:stretch>
            <a:fillRect/>
          </a:stretch>
        </p:blipFill>
        <p:spPr>
          <a:xfrm>
            <a:off x="5822287" y="2100789"/>
            <a:ext cx="576563" cy="635120"/>
          </a:xfrm>
          <a:prstGeom prst="rect">
            <a:avLst/>
          </a:prstGeom>
          <a:noFill/>
          <a:ln>
            <a:noFill/>
          </a:ln>
        </p:spPr>
      </p:pic>
      <p:pic>
        <p:nvPicPr>
          <p:cNvPr id="84" name="Google Shape;84;p13"/>
          <p:cNvPicPr preferRelativeResize="0"/>
          <p:nvPr/>
        </p:nvPicPr>
        <p:blipFill>
          <a:blip r:embed="rId4">
            <a:alphaModFix/>
          </a:blip>
          <a:stretch>
            <a:fillRect/>
          </a:stretch>
        </p:blipFill>
        <p:spPr>
          <a:xfrm>
            <a:off x="6336637" y="2100789"/>
            <a:ext cx="576563" cy="635120"/>
          </a:xfrm>
          <a:prstGeom prst="rect">
            <a:avLst/>
          </a:prstGeom>
          <a:noFill/>
          <a:ln>
            <a:noFill/>
          </a:ln>
        </p:spPr>
      </p:pic>
      <p:pic>
        <p:nvPicPr>
          <p:cNvPr id="85" name="Google Shape;85;p13"/>
          <p:cNvPicPr preferRelativeResize="0"/>
          <p:nvPr/>
        </p:nvPicPr>
        <p:blipFill>
          <a:blip r:embed="rId4">
            <a:alphaModFix/>
          </a:blip>
          <a:stretch>
            <a:fillRect/>
          </a:stretch>
        </p:blipFill>
        <p:spPr>
          <a:xfrm>
            <a:off x="6850987" y="2100789"/>
            <a:ext cx="576563" cy="635120"/>
          </a:xfrm>
          <a:prstGeom prst="rect">
            <a:avLst/>
          </a:prstGeom>
          <a:noFill/>
          <a:ln>
            <a:noFill/>
          </a:ln>
        </p:spPr>
      </p:pic>
      <p:pic>
        <p:nvPicPr>
          <p:cNvPr id="86" name="Google Shape;86;p13"/>
          <p:cNvPicPr preferRelativeResize="0"/>
          <p:nvPr/>
        </p:nvPicPr>
        <p:blipFill>
          <a:blip r:embed="rId4">
            <a:alphaModFix/>
          </a:blip>
          <a:stretch>
            <a:fillRect/>
          </a:stretch>
        </p:blipFill>
        <p:spPr>
          <a:xfrm>
            <a:off x="7365337" y="2100789"/>
            <a:ext cx="576563" cy="635120"/>
          </a:xfrm>
          <a:prstGeom prst="rect">
            <a:avLst/>
          </a:prstGeom>
          <a:noFill/>
          <a:ln>
            <a:noFill/>
          </a:ln>
        </p:spPr>
      </p:pic>
      <p:sp>
        <p:nvSpPr>
          <p:cNvPr id="16" name="Text Placeholder 1">
            <a:extLst>
              <a:ext uri="{FF2B5EF4-FFF2-40B4-BE49-F238E27FC236}">
                <a16:creationId xmlns:a16="http://schemas.microsoft.com/office/drawing/2014/main" id="{A683F517-D080-43BB-9F8F-70B230F0C534}"/>
              </a:ext>
            </a:extLst>
          </p:cNvPr>
          <p:cNvSpPr txBox="1">
            <a:spLocks/>
          </p:cNvSpPr>
          <p:nvPr/>
        </p:nvSpPr>
        <p:spPr>
          <a:xfrm>
            <a:off x="1" y="0"/>
            <a:ext cx="9128408" cy="630000"/>
          </a:xfrm>
          <a:prstGeom prst="rect">
            <a:avLst/>
          </a:prstGeom>
          <a:solidFill>
            <a:srgbClr val="82CBDD"/>
          </a:solidFill>
        </p:spPr>
        <p:txBody>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a:buNone/>
            </a:pPr>
            <a:r>
              <a:rPr lang="en-US" kern="0">
                <a:solidFill>
                  <a:srgbClr val="00628C"/>
                </a:solidFill>
              </a:rPr>
              <a:t> </a:t>
            </a:r>
            <a:endParaRPr lang="en-US" kern="0" dirty="0">
              <a:solidFill>
                <a:srgbClr val="00628C"/>
              </a:solidFill>
            </a:endParaRPr>
          </a:p>
        </p:txBody>
      </p:sp>
      <p:sp>
        <p:nvSpPr>
          <p:cNvPr id="17" name="TextBox 16">
            <a:extLst>
              <a:ext uri="{FF2B5EF4-FFF2-40B4-BE49-F238E27FC236}">
                <a16:creationId xmlns:a16="http://schemas.microsoft.com/office/drawing/2014/main" id="{64EEA9E7-9987-4E90-9E00-1D6B6252A213}"/>
              </a:ext>
            </a:extLst>
          </p:cNvPr>
          <p:cNvSpPr txBox="1"/>
          <p:nvPr/>
        </p:nvSpPr>
        <p:spPr bwMode="auto">
          <a:xfrm>
            <a:off x="15591" y="44856"/>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00628C"/>
              </a:solidFill>
            </a:endParaRPr>
          </a:p>
        </p:txBody>
      </p:sp>
      <p:sp>
        <p:nvSpPr>
          <p:cNvPr id="26" name="TextBox 25">
            <a:extLst>
              <a:ext uri="{FF2B5EF4-FFF2-40B4-BE49-F238E27FC236}">
                <a16:creationId xmlns:a16="http://schemas.microsoft.com/office/drawing/2014/main" id="{DD741FCE-DF1F-4144-A069-223C6666C020}"/>
              </a:ext>
            </a:extLst>
          </p:cNvPr>
          <p:cNvSpPr txBox="1"/>
          <p:nvPr/>
        </p:nvSpPr>
        <p:spPr bwMode="auto">
          <a:xfrm>
            <a:off x="15591" y="44856"/>
            <a:ext cx="262546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20" name="TextBox 19">
            <a:extLst>
              <a:ext uri="{FF2B5EF4-FFF2-40B4-BE49-F238E27FC236}">
                <a16:creationId xmlns:a16="http://schemas.microsoft.com/office/drawing/2014/main" id="{70C8323A-1666-49CF-86B1-E6265169FB35}"/>
              </a:ext>
            </a:extLst>
          </p:cNvPr>
          <p:cNvSpPr txBox="1"/>
          <p:nvPr/>
        </p:nvSpPr>
        <p:spPr bwMode="auto">
          <a:xfrm>
            <a:off x="295274" y="845215"/>
            <a:ext cx="8696325" cy="4573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kern="0" dirty="0">
                <a:latin typeface="XCCW Joined 1a" panose="03050602040000000000" pitchFamily="66" charset="0"/>
              </a:rPr>
              <a:t>Let’s have a look at some maths language.</a:t>
            </a:r>
          </a:p>
          <a:p>
            <a:pPr>
              <a:buNone/>
            </a:pPr>
            <a:endParaRPr lang="en-GB" kern="0" dirty="0">
              <a:latin typeface="XCCW Joined 1a" panose="03050602040000000000" pitchFamily="66" charset="0"/>
            </a:endParaRPr>
          </a:p>
          <a:p>
            <a:pPr>
              <a:buNone/>
            </a:pPr>
            <a:r>
              <a:rPr lang="en-GB" kern="0" dirty="0">
                <a:latin typeface="XCCW Joined 1a" panose="03050602040000000000" pitchFamily="66" charset="0"/>
              </a:rPr>
              <a:t>What does ‘twice as many’ mean?</a:t>
            </a:r>
          </a:p>
          <a:p>
            <a:pPr>
              <a:buNone/>
            </a:pPr>
            <a:r>
              <a:rPr lang="en-GB" kern="0" dirty="0">
                <a:latin typeface="XCCW Joined 1a" panose="03050602040000000000" pitchFamily="66" charset="0"/>
              </a:rPr>
              <a:t>Can you write/draw an example?</a:t>
            </a:r>
          </a:p>
          <a:p>
            <a:pPr>
              <a:buNone/>
            </a:pPr>
            <a:endParaRPr lang="en-GB" kern="0" dirty="0">
              <a:latin typeface="XCCW Joined 1a" panose="03050602040000000000" pitchFamily="66" charset="0"/>
            </a:endParaRPr>
          </a:p>
          <a:p>
            <a:pPr>
              <a:buNone/>
            </a:pPr>
            <a:endParaRPr lang="en-GB" kern="0" dirty="0">
              <a:latin typeface="XCCW Joined 1a" panose="03050602040000000000" pitchFamily="66" charset="0"/>
            </a:endParaRPr>
          </a:p>
          <a:p>
            <a:pPr>
              <a:buNone/>
            </a:pPr>
            <a:r>
              <a:rPr lang="en-GB" kern="0" dirty="0">
                <a:latin typeface="XCCW Joined 1a" panose="03050602040000000000" pitchFamily="66" charset="0"/>
              </a:rPr>
              <a:t>What does ‘three times as long’ mean?</a:t>
            </a:r>
          </a:p>
          <a:p>
            <a:pPr>
              <a:buNone/>
            </a:pPr>
            <a:r>
              <a:rPr lang="en-GB" kern="0" dirty="0">
                <a:latin typeface="XCCW Joined 1a" panose="03050602040000000000" pitchFamily="66" charset="0"/>
              </a:rPr>
              <a:t>Can you write/draw an example?   </a:t>
            </a:r>
            <a:endParaRPr lang="en-GB" dirty="0"/>
          </a:p>
        </p:txBody>
      </p:sp>
    </p:spTree>
    <p:extLst>
      <p:ext uri="{BB962C8B-B14F-4D97-AF65-F5344CB8AC3E}">
        <p14:creationId xmlns:p14="http://schemas.microsoft.com/office/powerpoint/2010/main" val="62922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6"/>
          <p:cNvSpPr/>
          <p:nvPr/>
        </p:nvSpPr>
        <p:spPr>
          <a:xfrm>
            <a:off x="4705350" y="3886200"/>
            <a:ext cx="3521325" cy="942075"/>
          </a:xfrm>
          <a:prstGeom prst="roundRect">
            <a:avLst>
              <a:gd name="adj" fmla="val 16667"/>
            </a:avLst>
          </a:prstGeom>
          <a:noFill/>
          <a:ln w="19050" cap="flat" cmpd="sng">
            <a:solidFill>
              <a:srgbClr val="9900FF"/>
            </a:solidFill>
            <a:prstDash val="solid"/>
            <a:round/>
            <a:headEnd type="none" w="sm" len="sm"/>
            <a:tailEnd type="none" w="sm" len="sm"/>
          </a:ln>
        </p:spPr>
        <p:txBody>
          <a:bodyPr spcFirstLastPara="1" wrap="square" lIns="68569" tIns="68569" rIns="68569" bIns="68569" anchor="ctr" anchorCtr="0">
            <a:noAutofit/>
          </a:bodyPr>
          <a:lstStyle/>
          <a:p>
            <a:pPr defTabSz="685800" fontAlgn="auto">
              <a:lnSpc>
                <a:spcPct val="200000"/>
              </a:lnSpc>
              <a:spcBef>
                <a:spcPts val="0"/>
              </a:spcBef>
              <a:spcAft>
                <a:spcPts val="0"/>
              </a:spcAft>
              <a:buClr>
                <a:srgbClr val="000000"/>
              </a:buClr>
              <a:buSzPts val="1100"/>
              <a:buNone/>
              <a:defRPr/>
            </a:pPr>
            <a:r>
              <a:rPr lang="en-GB" sz="1800" kern="0" dirty="0">
                <a:solidFill>
                  <a:srgbClr val="000000"/>
                </a:solidFill>
                <a:latin typeface="Century Gothic"/>
                <a:ea typeface="Century Gothic"/>
                <a:cs typeface="Century Gothic"/>
                <a:sym typeface="Century Gothic"/>
              </a:rPr>
              <a:t>Elephants</a:t>
            </a:r>
            <a:endParaRPr sz="1800" kern="0" dirty="0">
              <a:solidFill>
                <a:srgbClr val="000000"/>
              </a:solidFill>
              <a:latin typeface="Century Gothic"/>
              <a:ea typeface="Century Gothic"/>
              <a:cs typeface="Century Gothic"/>
              <a:sym typeface="Century Gothic"/>
            </a:endParaRPr>
          </a:p>
          <a:p>
            <a:pPr defTabSz="685800" fontAlgn="auto">
              <a:lnSpc>
                <a:spcPct val="150000"/>
              </a:lnSpc>
              <a:spcBef>
                <a:spcPts val="0"/>
              </a:spcBef>
              <a:spcAft>
                <a:spcPts val="0"/>
              </a:spcAft>
              <a:buClr>
                <a:srgbClr val="000000"/>
              </a:buClr>
              <a:buNone/>
              <a:defRPr/>
            </a:pPr>
            <a:r>
              <a:rPr lang="en-GB" sz="1800" kern="0" dirty="0">
                <a:solidFill>
                  <a:srgbClr val="000000"/>
                </a:solidFill>
                <a:latin typeface="Century Gothic"/>
                <a:ea typeface="Century Gothic"/>
                <a:cs typeface="Century Gothic"/>
                <a:sym typeface="Century Gothic"/>
              </a:rPr>
              <a:t>Monkeys</a:t>
            </a:r>
            <a:endParaRPr sz="1400" kern="0" dirty="0">
              <a:solidFill>
                <a:srgbClr val="000000"/>
              </a:solidFill>
              <a:latin typeface="Arial"/>
              <a:cs typeface="Arial"/>
              <a:sym typeface="Arial"/>
            </a:endParaRPr>
          </a:p>
        </p:txBody>
      </p:sp>
      <p:sp>
        <p:nvSpPr>
          <p:cNvPr id="130" name="Google Shape;130;p16"/>
          <p:cNvSpPr/>
          <p:nvPr/>
        </p:nvSpPr>
        <p:spPr>
          <a:xfrm>
            <a:off x="381000" y="3886200"/>
            <a:ext cx="3434831" cy="942075"/>
          </a:xfrm>
          <a:prstGeom prst="roundRect">
            <a:avLst>
              <a:gd name="adj" fmla="val 16667"/>
            </a:avLst>
          </a:prstGeom>
          <a:noFill/>
          <a:ln w="19050" cap="flat" cmpd="sng">
            <a:solidFill>
              <a:srgbClr val="0000FF"/>
            </a:solidFill>
            <a:prstDash val="solid"/>
            <a:round/>
            <a:headEnd type="none" w="sm" len="sm"/>
            <a:tailEnd type="none" w="sm" len="sm"/>
          </a:ln>
        </p:spPr>
        <p:txBody>
          <a:bodyPr spcFirstLastPara="1" wrap="square" lIns="68569" tIns="68569" rIns="68569" bIns="68569" anchor="ctr" anchorCtr="0">
            <a:noAutofit/>
          </a:bodyPr>
          <a:lstStyle/>
          <a:p>
            <a:pPr defTabSz="685800" fontAlgn="auto">
              <a:lnSpc>
                <a:spcPct val="200000"/>
              </a:lnSpc>
              <a:spcBef>
                <a:spcPts val="0"/>
              </a:spcBef>
              <a:spcAft>
                <a:spcPts val="0"/>
              </a:spcAft>
              <a:buClr>
                <a:srgbClr val="000000"/>
              </a:buClr>
              <a:buNone/>
              <a:defRPr/>
            </a:pPr>
            <a:r>
              <a:rPr lang="en-GB" sz="1800" kern="0">
                <a:solidFill>
                  <a:srgbClr val="000000"/>
                </a:solidFill>
                <a:latin typeface="Century Gothic"/>
                <a:ea typeface="Century Gothic"/>
                <a:cs typeface="Century Gothic"/>
                <a:sym typeface="Century Gothic"/>
              </a:rPr>
              <a:t>Elephants</a:t>
            </a:r>
            <a:endParaRPr sz="1800" kern="0">
              <a:solidFill>
                <a:srgbClr val="000000"/>
              </a:solidFill>
              <a:latin typeface="Century Gothic"/>
              <a:ea typeface="Century Gothic"/>
              <a:cs typeface="Century Gothic"/>
              <a:sym typeface="Century Gothic"/>
            </a:endParaRPr>
          </a:p>
          <a:p>
            <a:pPr defTabSz="685800" fontAlgn="auto">
              <a:lnSpc>
                <a:spcPct val="150000"/>
              </a:lnSpc>
              <a:spcBef>
                <a:spcPts val="0"/>
              </a:spcBef>
              <a:spcAft>
                <a:spcPts val="0"/>
              </a:spcAft>
              <a:buClr>
                <a:srgbClr val="000000"/>
              </a:buClr>
              <a:buSzPts val="1800"/>
              <a:buNone/>
              <a:defRPr/>
            </a:pPr>
            <a:r>
              <a:rPr lang="en-GB" sz="1800" kern="0">
                <a:solidFill>
                  <a:srgbClr val="000000"/>
                </a:solidFill>
                <a:latin typeface="Century Gothic"/>
                <a:ea typeface="Century Gothic"/>
                <a:cs typeface="Century Gothic"/>
                <a:sym typeface="Century Gothic"/>
              </a:rPr>
              <a:t>Monkeys</a:t>
            </a:r>
            <a:endParaRPr sz="1800" kern="0">
              <a:solidFill>
                <a:srgbClr val="000000"/>
              </a:solidFill>
              <a:latin typeface="Century Gothic"/>
              <a:ea typeface="Century Gothic"/>
              <a:cs typeface="Century Gothic"/>
              <a:sym typeface="Century Gothic"/>
            </a:endParaRPr>
          </a:p>
        </p:txBody>
      </p:sp>
      <p:sp>
        <p:nvSpPr>
          <p:cNvPr id="131" name="Google Shape;131;p16"/>
          <p:cNvSpPr txBox="1">
            <a:spLocks noGrp="1"/>
          </p:cNvSpPr>
          <p:nvPr>
            <p:ph type="body" idx="1"/>
          </p:nvPr>
        </p:nvSpPr>
        <p:spPr>
          <a:xfrm>
            <a:off x="165713" y="809277"/>
            <a:ext cx="8652600" cy="9420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r>
              <a:rPr lang="en-GB" sz="2000" dirty="0">
                <a:latin typeface="XCCW Joined 1a" panose="03050602040000000000" pitchFamily="66" charset="0"/>
              </a:rPr>
              <a:t>At the zoo there are 3 times as many monkeys as elephants. </a:t>
            </a:r>
            <a:endParaRPr sz="2000" dirty="0">
              <a:latin typeface="XCCW Joined 1a" panose="03050602040000000000" pitchFamily="66" charset="0"/>
            </a:endParaRPr>
          </a:p>
          <a:p>
            <a:pPr marL="0" indent="0"/>
            <a:r>
              <a:rPr lang="en-GB" sz="2000" b="1" dirty="0">
                <a:latin typeface="XCCW Joined 1a" panose="03050602040000000000" pitchFamily="66" charset="0"/>
              </a:rPr>
              <a:t>Which bar model represents the number of animals at the zoo? </a:t>
            </a:r>
            <a:endParaRPr sz="2000" b="1" dirty="0">
              <a:latin typeface="XCCW Joined 1a" panose="03050602040000000000" pitchFamily="66" charset="0"/>
            </a:endParaRPr>
          </a:p>
          <a:p>
            <a:pPr marL="0" indent="0"/>
            <a:r>
              <a:rPr lang="en-GB" sz="2000" dirty="0">
                <a:latin typeface="XCCW Joined 1a" panose="03050602040000000000" pitchFamily="66" charset="0"/>
              </a:rPr>
              <a:t>Explain your choice.</a:t>
            </a:r>
            <a:endParaRPr sz="2000" dirty="0">
              <a:latin typeface="XCCW Joined 1a" panose="03050602040000000000" pitchFamily="66" charset="0"/>
            </a:endParaRPr>
          </a:p>
        </p:txBody>
      </p:sp>
      <p:graphicFrame>
        <p:nvGraphicFramePr>
          <p:cNvPr id="134" name="Google Shape;134;p16"/>
          <p:cNvGraphicFramePr/>
          <p:nvPr>
            <p:extLst>
              <p:ext uri="{D42A27DB-BD31-4B8C-83A1-F6EECF244321}">
                <p14:modId xmlns:p14="http://schemas.microsoft.com/office/powerpoint/2010/main" val="4135553415"/>
              </p:ext>
            </p:extLst>
          </p:nvPr>
        </p:nvGraphicFramePr>
        <p:xfrm>
          <a:off x="1995394" y="3988238"/>
          <a:ext cx="359438" cy="354581"/>
        </p:xfrm>
        <a:graphic>
          <a:graphicData uri="http://schemas.openxmlformats.org/drawingml/2006/table">
            <a:tbl>
              <a:tblPr>
                <a:noFill/>
              </a:tblPr>
              <a:tblGrid>
                <a:gridCol w="359438">
                  <a:extLst>
                    <a:ext uri="{9D8B030D-6E8A-4147-A177-3AD203B41FA5}">
                      <a16:colId xmlns:a16="http://schemas.microsoft.com/office/drawing/2014/main" val="20000"/>
                    </a:ext>
                  </a:extLst>
                </a:gridCol>
              </a:tblGrid>
              <a:tr h="354581">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35" name="Google Shape;135;p16"/>
          <p:cNvGraphicFramePr/>
          <p:nvPr>
            <p:extLst>
              <p:ext uri="{D42A27DB-BD31-4B8C-83A1-F6EECF244321}">
                <p14:modId xmlns:p14="http://schemas.microsoft.com/office/powerpoint/2010/main" val="354573925"/>
              </p:ext>
            </p:extLst>
          </p:nvPr>
        </p:nvGraphicFramePr>
        <p:xfrm>
          <a:off x="1995394" y="4388288"/>
          <a:ext cx="1477424" cy="354581"/>
        </p:xfrm>
        <a:graphic>
          <a:graphicData uri="http://schemas.openxmlformats.org/drawingml/2006/table">
            <a:tbl>
              <a:tblPr>
                <a:noFill/>
              </a:tblPr>
              <a:tblGrid>
                <a:gridCol w="369356">
                  <a:extLst>
                    <a:ext uri="{9D8B030D-6E8A-4147-A177-3AD203B41FA5}">
                      <a16:colId xmlns:a16="http://schemas.microsoft.com/office/drawing/2014/main" val="20000"/>
                    </a:ext>
                  </a:extLst>
                </a:gridCol>
                <a:gridCol w="369356">
                  <a:extLst>
                    <a:ext uri="{9D8B030D-6E8A-4147-A177-3AD203B41FA5}">
                      <a16:colId xmlns:a16="http://schemas.microsoft.com/office/drawing/2014/main" val="20001"/>
                    </a:ext>
                  </a:extLst>
                </a:gridCol>
                <a:gridCol w="369356">
                  <a:extLst>
                    <a:ext uri="{9D8B030D-6E8A-4147-A177-3AD203B41FA5}">
                      <a16:colId xmlns:a16="http://schemas.microsoft.com/office/drawing/2014/main" val="20002"/>
                    </a:ext>
                  </a:extLst>
                </a:gridCol>
                <a:gridCol w="369356">
                  <a:extLst>
                    <a:ext uri="{9D8B030D-6E8A-4147-A177-3AD203B41FA5}">
                      <a16:colId xmlns:a16="http://schemas.microsoft.com/office/drawing/2014/main" val="20003"/>
                    </a:ext>
                  </a:extLst>
                </a:gridCol>
              </a:tblGrid>
              <a:tr h="354581">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36" name="Google Shape;136;p16"/>
          <p:cNvGraphicFramePr/>
          <p:nvPr>
            <p:extLst>
              <p:ext uri="{D42A27DB-BD31-4B8C-83A1-F6EECF244321}">
                <p14:modId xmlns:p14="http://schemas.microsoft.com/office/powerpoint/2010/main" val="2998276541"/>
              </p:ext>
            </p:extLst>
          </p:nvPr>
        </p:nvGraphicFramePr>
        <p:xfrm>
          <a:off x="6398625" y="3988219"/>
          <a:ext cx="359438" cy="354581"/>
        </p:xfrm>
        <a:graphic>
          <a:graphicData uri="http://schemas.openxmlformats.org/drawingml/2006/table">
            <a:tbl>
              <a:tblPr>
                <a:noFill/>
              </a:tblPr>
              <a:tblGrid>
                <a:gridCol w="359438">
                  <a:extLst>
                    <a:ext uri="{9D8B030D-6E8A-4147-A177-3AD203B41FA5}">
                      <a16:colId xmlns:a16="http://schemas.microsoft.com/office/drawing/2014/main" val="20000"/>
                    </a:ext>
                  </a:extLst>
                </a:gridCol>
              </a:tblGrid>
              <a:tr h="354581">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37" name="Google Shape;137;p16"/>
          <p:cNvGraphicFramePr/>
          <p:nvPr>
            <p:extLst>
              <p:ext uri="{D42A27DB-BD31-4B8C-83A1-F6EECF244321}">
                <p14:modId xmlns:p14="http://schemas.microsoft.com/office/powerpoint/2010/main" val="1252414425"/>
              </p:ext>
            </p:extLst>
          </p:nvPr>
        </p:nvGraphicFramePr>
        <p:xfrm>
          <a:off x="6398625" y="4388269"/>
          <a:ext cx="1108068" cy="354581"/>
        </p:xfrm>
        <a:graphic>
          <a:graphicData uri="http://schemas.openxmlformats.org/drawingml/2006/table">
            <a:tbl>
              <a:tblPr>
                <a:noFill/>
              </a:tblPr>
              <a:tblGrid>
                <a:gridCol w="369356">
                  <a:extLst>
                    <a:ext uri="{9D8B030D-6E8A-4147-A177-3AD203B41FA5}">
                      <a16:colId xmlns:a16="http://schemas.microsoft.com/office/drawing/2014/main" val="20000"/>
                    </a:ext>
                  </a:extLst>
                </a:gridCol>
                <a:gridCol w="369356">
                  <a:extLst>
                    <a:ext uri="{9D8B030D-6E8A-4147-A177-3AD203B41FA5}">
                      <a16:colId xmlns:a16="http://schemas.microsoft.com/office/drawing/2014/main" val="20001"/>
                    </a:ext>
                  </a:extLst>
                </a:gridCol>
                <a:gridCol w="369356">
                  <a:extLst>
                    <a:ext uri="{9D8B030D-6E8A-4147-A177-3AD203B41FA5}">
                      <a16:colId xmlns:a16="http://schemas.microsoft.com/office/drawing/2014/main" val="20002"/>
                    </a:ext>
                  </a:extLst>
                </a:gridCol>
              </a:tblGrid>
              <a:tr h="354581">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sz="1400"/>
                    </a:p>
                  </a:txBody>
                  <a:tcPr marL="68569" marR="68569" marT="68569" marB="68569">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2" name="Rectangle 11">
            <a:extLst>
              <a:ext uri="{FF2B5EF4-FFF2-40B4-BE49-F238E27FC236}">
                <a16:creationId xmlns:a16="http://schemas.microsoft.com/office/drawing/2014/main" id="{A44D629D-538A-48F7-B4DA-692C944AD0D3}"/>
              </a:ext>
            </a:extLst>
          </p:cNvPr>
          <p:cNvSpPr/>
          <p:nvPr/>
        </p:nvSpPr>
        <p:spPr bwMode="auto">
          <a:xfrm>
            <a:off x="0" y="-1"/>
            <a:ext cx="9128409" cy="63826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63C0CD1C-A017-41D6-95FE-A097951D86BB}"/>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17"/>
          <p:cNvSpPr txBox="1">
            <a:spLocks noGrp="1"/>
          </p:cNvSpPr>
          <p:nvPr>
            <p:ph type="body" idx="2"/>
          </p:nvPr>
        </p:nvSpPr>
        <p:spPr>
          <a:xfrm>
            <a:off x="226876" y="1017488"/>
            <a:ext cx="8645850" cy="3348000"/>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r>
              <a:rPr lang="en-GB" sz="2000" b="1" dirty="0">
                <a:latin typeface="XCCW Joined 1a" panose="03050602040000000000" pitchFamily="66" charset="0"/>
              </a:rPr>
              <a:t>Look at the towers of cubes and complete the sentences.</a:t>
            </a:r>
            <a:endParaRPr b="1" dirty="0">
              <a:latin typeface="XCCW Joined 1a" panose="03050602040000000000" pitchFamily="66" charset="0"/>
            </a:endParaRPr>
          </a:p>
          <a:p>
            <a:pPr marL="0" indent="0"/>
            <a:endParaRPr dirty="0">
              <a:latin typeface="XCCW Joined 1a" panose="03050602040000000000" pitchFamily="66" charset="0"/>
            </a:endParaRPr>
          </a:p>
          <a:p>
            <a:pPr marL="0" indent="0"/>
            <a:endParaRPr dirty="0">
              <a:latin typeface="XCCW Joined 1a" panose="03050602040000000000" pitchFamily="66" charset="0"/>
            </a:endParaRPr>
          </a:p>
          <a:p>
            <a:pPr marL="0" indent="0"/>
            <a:endParaRPr dirty="0">
              <a:latin typeface="XCCW Joined 1a" panose="03050602040000000000" pitchFamily="66" charset="0"/>
            </a:endParaRPr>
          </a:p>
          <a:p>
            <a:pPr marL="0" indent="0"/>
            <a:endParaRPr dirty="0">
              <a:latin typeface="XCCW Joined 1a" panose="03050602040000000000" pitchFamily="66" charset="0"/>
            </a:endParaRPr>
          </a:p>
          <a:p>
            <a:pPr marL="0" indent="0"/>
            <a:endParaRPr dirty="0">
              <a:latin typeface="XCCW Joined 1a" panose="03050602040000000000" pitchFamily="66" charset="0"/>
            </a:endParaRPr>
          </a:p>
          <a:p>
            <a:pPr marL="0" indent="0"/>
            <a:r>
              <a:rPr lang="en-GB" sz="1650" dirty="0">
                <a:latin typeface="XCCW Joined 1a" panose="03050602040000000000" pitchFamily="66" charset="0"/>
              </a:rPr>
              <a:t>The red chain is __________ as long as the blue chain.</a:t>
            </a:r>
            <a:endParaRPr sz="1650" dirty="0">
              <a:latin typeface="XCCW Joined 1a" panose="03050602040000000000" pitchFamily="66" charset="0"/>
            </a:endParaRPr>
          </a:p>
          <a:p>
            <a:pPr marL="0" indent="0"/>
            <a:endParaRPr sz="1650" dirty="0">
              <a:latin typeface="XCCW Joined 1a" panose="03050602040000000000" pitchFamily="66" charset="0"/>
            </a:endParaRPr>
          </a:p>
          <a:p>
            <a:pPr marL="0" indent="0"/>
            <a:r>
              <a:rPr lang="en-GB" sz="1650" dirty="0">
                <a:latin typeface="XCCW Joined 1a" panose="03050602040000000000" pitchFamily="66" charset="0"/>
              </a:rPr>
              <a:t>The red chain is __________ as long as the green chain. </a:t>
            </a:r>
            <a:endParaRPr sz="1650" dirty="0">
              <a:latin typeface="XCCW Joined 1a" panose="03050602040000000000" pitchFamily="66" charset="0"/>
            </a:endParaRPr>
          </a:p>
          <a:p>
            <a:pPr marL="0" indent="0"/>
            <a:endParaRPr sz="1650" dirty="0">
              <a:latin typeface="XCCW Joined 1a" panose="03050602040000000000" pitchFamily="66" charset="0"/>
            </a:endParaRPr>
          </a:p>
          <a:p>
            <a:pPr marL="0" indent="0"/>
            <a:r>
              <a:rPr lang="en-GB" sz="1650" dirty="0">
                <a:latin typeface="XCCW Joined 1a" panose="03050602040000000000" pitchFamily="66" charset="0"/>
              </a:rPr>
              <a:t>The green chain is __________ as long as the blue chain.</a:t>
            </a:r>
            <a:endParaRPr sz="1650" dirty="0">
              <a:latin typeface="XCCW Joined 1a" panose="03050602040000000000" pitchFamily="66" charset="0"/>
            </a:endParaRPr>
          </a:p>
        </p:txBody>
      </p:sp>
      <p:graphicFrame>
        <p:nvGraphicFramePr>
          <p:cNvPr id="146" name="Google Shape;146;p17"/>
          <p:cNvGraphicFramePr/>
          <p:nvPr>
            <p:extLst>
              <p:ext uri="{D42A27DB-BD31-4B8C-83A1-F6EECF244321}">
                <p14:modId xmlns:p14="http://schemas.microsoft.com/office/powerpoint/2010/main" val="159244370"/>
              </p:ext>
            </p:extLst>
          </p:nvPr>
        </p:nvGraphicFramePr>
        <p:xfrm>
          <a:off x="271274" y="2598165"/>
          <a:ext cx="2002386" cy="350498"/>
        </p:xfrm>
        <a:graphic>
          <a:graphicData uri="http://schemas.openxmlformats.org/drawingml/2006/table">
            <a:tbl>
              <a:tblPr>
                <a:noFill/>
              </a:tblPr>
              <a:tblGrid>
                <a:gridCol w="333731">
                  <a:extLst>
                    <a:ext uri="{9D8B030D-6E8A-4147-A177-3AD203B41FA5}">
                      <a16:colId xmlns:a16="http://schemas.microsoft.com/office/drawing/2014/main" val="20000"/>
                    </a:ext>
                  </a:extLst>
                </a:gridCol>
                <a:gridCol w="333731">
                  <a:extLst>
                    <a:ext uri="{9D8B030D-6E8A-4147-A177-3AD203B41FA5}">
                      <a16:colId xmlns:a16="http://schemas.microsoft.com/office/drawing/2014/main" val="20001"/>
                    </a:ext>
                  </a:extLst>
                </a:gridCol>
                <a:gridCol w="333731">
                  <a:extLst>
                    <a:ext uri="{9D8B030D-6E8A-4147-A177-3AD203B41FA5}">
                      <a16:colId xmlns:a16="http://schemas.microsoft.com/office/drawing/2014/main" val="20002"/>
                    </a:ext>
                  </a:extLst>
                </a:gridCol>
                <a:gridCol w="333731">
                  <a:extLst>
                    <a:ext uri="{9D8B030D-6E8A-4147-A177-3AD203B41FA5}">
                      <a16:colId xmlns:a16="http://schemas.microsoft.com/office/drawing/2014/main" val="20003"/>
                    </a:ext>
                  </a:extLst>
                </a:gridCol>
                <a:gridCol w="333731">
                  <a:extLst>
                    <a:ext uri="{9D8B030D-6E8A-4147-A177-3AD203B41FA5}">
                      <a16:colId xmlns:a16="http://schemas.microsoft.com/office/drawing/2014/main" val="20004"/>
                    </a:ext>
                  </a:extLst>
                </a:gridCol>
                <a:gridCol w="333731">
                  <a:extLst>
                    <a:ext uri="{9D8B030D-6E8A-4147-A177-3AD203B41FA5}">
                      <a16:colId xmlns:a16="http://schemas.microsoft.com/office/drawing/2014/main" val="20005"/>
                    </a:ext>
                  </a:extLst>
                </a:gridCol>
              </a:tblGrid>
              <a:tr h="342878">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bl>
          </a:graphicData>
        </a:graphic>
      </p:graphicFrame>
      <p:graphicFrame>
        <p:nvGraphicFramePr>
          <p:cNvPr id="147" name="Google Shape;147;p17"/>
          <p:cNvGraphicFramePr/>
          <p:nvPr>
            <p:extLst>
              <p:ext uri="{D42A27DB-BD31-4B8C-83A1-F6EECF244321}">
                <p14:modId xmlns:p14="http://schemas.microsoft.com/office/powerpoint/2010/main" val="2580477820"/>
              </p:ext>
            </p:extLst>
          </p:nvPr>
        </p:nvGraphicFramePr>
        <p:xfrm>
          <a:off x="3061266" y="2544278"/>
          <a:ext cx="4056756" cy="350498"/>
        </p:xfrm>
        <a:graphic>
          <a:graphicData uri="http://schemas.openxmlformats.org/drawingml/2006/table">
            <a:tbl>
              <a:tblPr>
                <a:noFill/>
              </a:tblPr>
              <a:tblGrid>
                <a:gridCol w="338063">
                  <a:extLst>
                    <a:ext uri="{9D8B030D-6E8A-4147-A177-3AD203B41FA5}">
                      <a16:colId xmlns:a16="http://schemas.microsoft.com/office/drawing/2014/main" val="20000"/>
                    </a:ext>
                  </a:extLst>
                </a:gridCol>
                <a:gridCol w="338063">
                  <a:extLst>
                    <a:ext uri="{9D8B030D-6E8A-4147-A177-3AD203B41FA5}">
                      <a16:colId xmlns:a16="http://schemas.microsoft.com/office/drawing/2014/main" val="20001"/>
                    </a:ext>
                  </a:extLst>
                </a:gridCol>
                <a:gridCol w="338063">
                  <a:extLst>
                    <a:ext uri="{9D8B030D-6E8A-4147-A177-3AD203B41FA5}">
                      <a16:colId xmlns:a16="http://schemas.microsoft.com/office/drawing/2014/main" val="20002"/>
                    </a:ext>
                  </a:extLst>
                </a:gridCol>
                <a:gridCol w="338063">
                  <a:extLst>
                    <a:ext uri="{9D8B030D-6E8A-4147-A177-3AD203B41FA5}">
                      <a16:colId xmlns:a16="http://schemas.microsoft.com/office/drawing/2014/main" val="20003"/>
                    </a:ext>
                  </a:extLst>
                </a:gridCol>
                <a:gridCol w="338063">
                  <a:extLst>
                    <a:ext uri="{9D8B030D-6E8A-4147-A177-3AD203B41FA5}">
                      <a16:colId xmlns:a16="http://schemas.microsoft.com/office/drawing/2014/main" val="20004"/>
                    </a:ext>
                  </a:extLst>
                </a:gridCol>
                <a:gridCol w="338063">
                  <a:extLst>
                    <a:ext uri="{9D8B030D-6E8A-4147-A177-3AD203B41FA5}">
                      <a16:colId xmlns:a16="http://schemas.microsoft.com/office/drawing/2014/main" val="20005"/>
                    </a:ext>
                  </a:extLst>
                </a:gridCol>
                <a:gridCol w="338063">
                  <a:extLst>
                    <a:ext uri="{9D8B030D-6E8A-4147-A177-3AD203B41FA5}">
                      <a16:colId xmlns:a16="http://schemas.microsoft.com/office/drawing/2014/main" val="20006"/>
                    </a:ext>
                  </a:extLst>
                </a:gridCol>
                <a:gridCol w="338063">
                  <a:extLst>
                    <a:ext uri="{9D8B030D-6E8A-4147-A177-3AD203B41FA5}">
                      <a16:colId xmlns:a16="http://schemas.microsoft.com/office/drawing/2014/main" val="20007"/>
                    </a:ext>
                  </a:extLst>
                </a:gridCol>
                <a:gridCol w="338063">
                  <a:extLst>
                    <a:ext uri="{9D8B030D-6E8A-4147-A177-3AD203B41FA5}">
                      <a16:colId xmlns:a16="http://schemas.microsoft.com/office/drawing/2014/main" val="20008"/>
                    </a:ext>
                  </a:extLst>
                </a:gridCol>
                <a:gridCol w="338063">
                  <a:extLst>
                    <a:ext uri="{9D8B030D-6E8A-4147-A177-3AD203B41FA5}">
                      <a16:colId xmlns:a16="http://schemas.microsoft.com/office/drawing/2014/main" val="20009"/>
                    </a:ext>
                  </a:extLst>
                </a:gridCol>
                <a:gridCol w="338063">
                  <a:extLst>
                    <a:ext uri="{9D8B030D-6E8A-4147-A177-3AD203B41FA5}">
                      <a16:colId xmlns:a16="http://schemas.microsoft.com/office/drawing/2014/main" val="20010"/>
                    </a:ext>
                  </a:extLst>
                </a:gridCol>
                <a:gridCol w="338063">
                  <a:extLst>
                    <a:ext uri="{9D8B030D-6E8A-4147-A177-3AD203B41FA5}">
                      <a16:colId xmlns:a16="http://schemas.microsoft.com/office/drawing/2014/main" val="20011"/>
                    </a:ext>
                  </a:extLst>
                </a:gridCol>
              </a:tblGrid>
              <a:tr h="342878">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EA9999"/>
                    </a:solidFill>
                  </a:tcPr>
                </a:tc>
                <a:extLst>
                  <a:ext uri="{0D108BD9-81ED-4DB2-BD59-A6C34878D82A}">
                    <a16:rowId xmlns:a16="http://schemas.microsoft.com/office/drawing/2014/main" val="10000"/>
                  </a:ext>
                </a:extLst>
              </a:tr>
            </a:tbl>
          </a:graphicData>
        </a:graphic>
      </p:graphicFrame>
      <p:graphicFrame>
        <p:nvGraphicFramePr>
          <p:cNvPr id="148" name="Google Shape;148;p17"/>
          <p:cNvGraphicFramePr/>
          <p:nvPr>
            <p:extLst>
              <p:ext uri="{D42A27DB-BD31-4B8C-83A1-F6EECF244321}">
                <p14:modId xmlns:p14="http://schemas.microsoft.com/office/powerpoint/2010/main" val="3352249485"/>
              </p:ext>
            </p:extLst>
          </p:nvPr>
        </p:nvGraphicFramePr>
        <p:xfrm>
          <a:off x="7905619" y="2544278"/>
          <a:ext cx="1001193" cy="350498"/>
        </p:xfrm>
        <a:graphic>
          <a:graphicData uri="http://schemas.openxmlformats.org/drawingml/2006/table">
            <a:tbl>
              <a:tblPr>
                <a:noFill/>
              </a:tblPr>
              <a:tblGrid>
                <a:gridCol w="333731">
                  <a:extLst>
                    <a:ext uri="{9D8B030D-6E8A-4147-A177-3AD203B41FA5}">
                      <a16:colId xmlns:a16="http://schemas.microsoft.com/office/drawing/2014/main" val="20000"/>
                    </a:ext>
                  </a:extLst>
                </a:gridCol>
                <a:gridCol w="333731">
                  <a:extLst>
                    <a:ext uri="{9D8B030D-6E8A-4147-A177-3AD203B41FA5}">
                      <a16:colId xmlns:a16="http://schemas.microsoft.com/office/drawing/2014/main" val="20001"/>
                    </a:ext>
                  </a:extLst>
                </a:gridCol>
                <a:gridCol w="333731">
                  <a:extLst>
                    <a:ext uri="{9D8B030D-6E8A-4147-A177-3AD203B41FA5}">
                      <a16:colId xmlns:a16="http://schemas.microsoft.com/office/drawing/2014/main" val="20002"/>
                    </a:ext>
                  </a:extLst>
                </a:gridCol>
              </a:tblGrid>
              <a:tr h="342878">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1400"/>
                    </a:p>
                  </a:txBody>
                  <a:tcPr marL="68569" marR="68569" marT="68569" marB="68569">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bl>
          </a:graphicData>
        </a:graphic>
      </p:graphicFrame>
      <p:sp>
        <p:nvSpPr>
          <p:cNvPr id="12" name="Text Placeholder 1">
            <a:extLst>
              <a:ext uri="{FF2B5EF4-FFF2-40B4-BE49-F238E27FC236}">
                <a16:creationId xmlns:a16="http://schemas.microsoft.com/office/drawing/2014/main" id="{63C1085D-298B-4F46-90B2-29CACE114153}"/>
              </a:ext>
            </a:extLst>
          </p:cNvPr>
          <p:cNvSpPr txBox="1">
            <a:spLocks/>
          </p:cNvSpPr>
          <p:nvPr/>
        </p:nvSpPr>
        <p:spPr>
          <a:xfrm>
            <a:off x="1" y="0"/>
            <a:ext cx="9144000" cy="630000"/>
          </a:xfrm>
          <a:prstGeom prst="rect">
            <a:avLst/>
          </a:prstGeom>
          <a:solidFill>
            <a:srgbClr val="82CBDD"/>
          </a:solidFill>
        </p:spPr>
        <p:txBody>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algn="r">
              <a:buNone/>
            </a:pPr>
            <a:r>
              <a:rPr lang="en-US" kern="0">
                <a:solidFill>
                  <a:srgbClr val="00628C"/>
                </a:solidFill>
              </a:rPr>
              <a:t>I do</a:t>
            </a:r>
            <a:endParaRPr lang="en-US" kern="0" dirty="0">
              <a:solidFill>
                <a:srgbClr val="00628C"/>
              </a:solidFill>
            </a:endParaRPr>
          </a:p>
        </p:txBody>
      </p:sp>
      <p:sp>
        <p:nvSpPr>
          <p:cNvPr id="13" name="TextBox 12">
            <a:extLst>
              <a:ext uri="{FF2B5EF4-FFF2-40B4-BE49-F238E27FC236}">
                <a16:creationId xmlns:a16="http://schemas.microsoft.com/office/drawing/2014/main" id="{BE625C7C-5E09-4870-B731-0AA8E0B0B4BF}"/>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4" name="TextBox 13">
            <a:extLst>
              <a:ext uri="{FF2B5EF4-FFF2-40B4-BE49-F238E27FC236}">
                <a16:creationId xmlns:a16="http://schemas.microsoft.com/office/drawing/2014/main" id="{6D34D426-B87C-4FAC-A90F-7C7640C3244E}"/>
              </a:ext>
            </a:extLst>
          </p:cNvPr>
          <p:cNvSpPr txBox="1"/>
          <p:nvPr/>
        </p:nvSpPr>
        <p:spPr bwMode="auto">
          <a:xfrm>
            <a:off x="4137104" y="5674371"/>
            <a:ext cx="4962525" cy="1138773"/>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solidFill>
                  <a:srgbClr val="00628C"/>
                </a:solidFill>
              </a:rPr>
              <a:t>We do</a:t>
            </a:r>
          </a:p>
        </p:txBody>
      </p:sp>
      <p:sp>
        <p:nvSpPr>
          <p:cNvPr id="26" name="TextBox 25">
            <a:extLst>
              <a:ext uri="{FF2B5EF4-FFF2-40B4-BE49-F238E27FC236}">
                <a16:creationId xmlns:a16="http://schemas.microsoft.com/office/drawing/2014/main" id="{DD741FCE-DF1F-4144-A069-223C6666C020}"/>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21" name="TextBox 20">
            <a:extLst>
              <a:ext uri="{FF2B5EF4-FFF2-40B4-BE49-F238E27FC236}">
                <a16:creationId xmlns:a16="http://schemas.microsoft.com/office/drawing/2014/main" id="{79E9B62C-7F78-4041-8E80-840F71094D1B}"/>
              </a:ext>
            </a:extLst>
          </p:cNvPr>
          <p:cNvSpPr txBox="1"/>
          <p:nvPr/>
        </p:nvSpPr>
        <p:spPr bwMode="auto">
          <a:xfrm>
            <a:off x="60404" y="5674371"/>
            <a:ext cx="4962525" cy="1138773"/>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p:txBody>
      </p:sp>
      <p:sp>
        <p:nvSpPr>
          <p:cNvPr id="9" name="TextBox 8">
            <a:extLst>
              <a:ext uri="{FF2B5EF4-FFF2-40B4-BE49-F238E27FC236}">
                <a16:creationId xmlns:a16="http://schemas.microsoft.com/office/drawing/2014/main" id="{9C3C553D-EE53-4023-AAB3-AB7472F0C99D}"/>
              </a:ext>
            </a:extLst>
          </p:cNvPr>
          <p:cNvSpPr txBox="1"/>
          <p:nvPr/>
        </p:nvSpPr>
        <p:spPr bwMode="auto">
          <a:xfrm>
            <a:off x="60404" y="868217"/>
            <a:ext cx="8848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kern="0" dirty="0">
                <a:latin typeface="XCCW Joined 1a" panose="03050602040000000000" pitchFamily="66" charset="0"/>
              </a:rPr>
              <a:t>Work with a partner. Discuss each step. </a:t>
            </a:r>
            <a:endParaRPr lang="en-GB" dirty="0"/>
          </a:p>
        </p:txBody>
      </p:sp>
      <p:pic>
        <p:nvPicPr>
          <p:cNvPr id="4" name="Picture 3">
            <a:extLst>
              <a:ext uri="{FF2B5EF4-FFF2-40B4-BE49-F238E27FC236}">
                <a16:creationId xmlns:a16="http://schemas.microsoft.com/office/drawing/2014/main" id="{F1E4E4CC-D402-488D-8BE5-07F26D100925}"/>
              </a:ext>
            </a:extLst>
          </p:cNvPr>
          <p:cNvPicPr>
            <a:picLocks noChangeAspect="1"/>
          </p:cNvPicPr>
          <p:nvPr/>
        </p:nvPicPr>
        <p:blipFill rotWithShape="1">
          <a:blip r:embed="rId2"/>
          <a:srcRect t="7653"/>
          <a:stretch/>
        </p:blipFill>
        <p:spPr>
          <a:xfrm>
            <a:off x="173010" y="1629654"/>
            <a:ext cx="8628089" cy="3448166"/>
          </a:xfrm>
          <a:prstGeom prst="rect">
            <a:avLst/>
          </a:prstGeom>
        </p:spPr>
      </p:pic>
      <p:sp>
        <p:nvSpPr>
          <p:cNvPr id="7" name="TextBox 6">
            <a:extLst>
              <a:ext uri="{FF2B5EF4-FFF2-40B4-BE49-F238E27FC236}">
                <a16:creationId xmlns:a16="http://schemas.microsoft.com/office/drawing/2014/main" id="{685A9D99-CF9D-47C5-8D3C-ACA46F23E3C2}"/>
              </a:ext>
            </a:extLst>
          </p:cNvPr>
          <p:cNvSpPr txBox="1"/>
          <p:nvPr/>
        </p:nvSpPr>
        <p:spPr bwMode="auto">
          <a:xfrm>
            <a:off x="7477125" y="1668693"/>
            <a:ext cx="5715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18</a:t>
            </a:r>
          </a:p>
        </p:txBody>
      </p:sp>
      <p:sp>
        <p:nvSpPr>
          <p:cNvPr id="25" name="TextBox 24">
            <a:extLst>
              <a:ext uri="{FF2B5EF4-FFF2-40B4-BE49-F238E27FC236}">
                <a16:creationId xmlns:a16="http://schemas.microsoft.com/office/drawing/2014/main" id="{5AA0B3A9-DC6A-4486-AD08-883EEAD41275}"/>
              </a:ext>
            </a:extLst>
          </p:cNvPr>
          <p:cNvSpPr txBox="1"/>
          <p:nvPr/>
        </p:nvSpPr>
        <p:spPr bwMode="auto">
          <a:xfrm>
            <a:off x="3913266" y="2259243"/>
            <a:ext cx="5715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9</a:t>
            </a:r>
          </a:p>
        </p:txBody>
      </p:sp>
      <p:sp>
        <p:nvSpPr>
          <p:cNvPr id="27" name="TextBox 26">
            <a:extLst>
              <a:ext uri="{FF2B5EF4-FFF2-40B4-BE49-F238E27FC236}">
                <a16:creationId xmlns:a16="http://schemas.microsoft.com/office/drawing/2014/main" id="{77F288F7-A9EE-49B5-A30A-CD1046F84842}"/>
              </a:ext>
            </a:extLst>
          </p:cNvPr>
          <p:cNvSpPr txBox="1"/>
          <p:nvPr/>
        </p:nvSpPr>
        <p:spPr bwMode="auto">
          <a:xfrm>
            <a:off x="6664482" y="2259243"/>
            <a:ext cx="5715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6</a:t>
            </a:r>
          </a:p>
        </p:txBody>
      </p:sp>
      <p:sp>
        <p:nvSpPr>
          <p:cNvPr id="28" name="TextBox 27">
            <a:extLst>
              <a:ext uri="{FF2B5EF4-FFF2-40B4-BE49-F238E27FC236}">
                <a16:creationId xmlns:a16="http://schemas.microsoft.com/office/drawing/2014/main" id="{BB7ABA3C-2140-4F3A-BBC8-0B45BBC5146D}"/>
              </a:ext>
            </a:extLst>
          </p:cNvPr>
          <p:cNvSpPr txBox="1"/>
          <p:nvPr/>
        </p:nvSpPr>
        <p:spPr bwMode="auto">
          <a:xfrm>
            <a:off x="8623379" y="2280171"/>
            <a:ext cx="5715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3</a:t>
            </a:r>
          </a:p>
        </p:txBody>
      </p:sp>
    </p:spTree>
    <p:extLst>
      <p:ext uri="{BB962C8B-B14F-4D97-AF65-F5344CB8AC3E}">
        <p14:creationId xmlns:p14="http://schemas.microsoft.com/office/powerpoint/2010/main" val="1476013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1" name="Google Shape;231;p20"/>
          <p:cNvSpPr txBox="1">
            <a:spLocks noGrp="1"/>
          </p:cNvSpPr>
          <p:nvPr>
            <p:ph type="body" idx="2"/>
          </p:nvPr>
        </p:nvSpPr>
        <p:spPr>
          <a:xfrm>
            <a:off x="241279" y="1065113"/>
            <a:ext cx="8645850" cy="6513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lvl="0" indent="0" algn="l" rtl="0">
              <a:lnSpc>
                <a:spcPct val="150000"/>
              </a:lnSpc>
              <a:spcBef>
                <a:spcPts val="0"/>
              </a:spcBef>
              <a:spcAft>
                <a:spcPts val="0"/>
              </a:spcAft>
              <a:buClr>
                <a:schemeClr val="dk1"/>
              </a:buClr>
              <a:buSzPts val="1800"/>
              <a:buNone/>
            </a:pPr>
            <a:r>
              <a:rPr lang="en-GB" sz="2400" dirty="0">
                <a:latin typeface="XCCW Joined 1a" panose="03050602040000000000" pitchFamily="66" charset="0"/>
              </a:rPr>
              <a:t>David has got three teddies.</a:t>
            </a:r>
          </a:p>
          <a:p>
            <a:pPr marL="0" lvl="0" indent="0" algn="l" rtl="0">
              <a:lnSpc>
                <a:spcPct val="150000"/>
              </a:lnSpc>
              <a:spcBef>
                <a:spcPts val="0"/>
              </a:spcBef>
              <a:spcAft>
                <a:spcPts val="0"/>
              </a:spcAft>
              <a:buClr>
                <a:schemeClr val="dk1"/>
              </a:buClr>
              <a:buSzPts val="1800"/>
              <a:buNone/>
            </a:pPr>
            <a:r>
              <a:rPr lang="en-GB" sz="2400" dirty="0">
                <a:latin typeface="XCCW Joined 1a" panose="03050602040000000000" pitchFamily="66" charset="0"/>
              </a:rPr>
              <a:t>His friend has 4 times as many. </a:t>
            </a:r>
          </a:p>
          <a:p>
            <a:pPr marL="0" lvl="0" indent="0" algn="l" rtl="0">
              <a:lnSpc>
                <a:spcPct val="150000"/>
              </a:lnSpc>
              <a:spcBef>
                <a:spcPts val="0"/>
              </a:spcBef>
              <a:spcAft>
                <a:spcPts val="0"/>
              </a:spcAft>
              <a:buClr>
                <a:schemeClr val="dk1"/>
              </a:buClr>
              <a:buSzPts val="1800"/>
              <a:buNone/>
            </a:pPr>
            <a:r>
              <a:rPr lang="en-GB" sz="2400" b="1" dirty="0">
                <a:latin typeface="XCCW Joined 1a" panose="03050602040000000000" pitchFamily="66" charset="0"/>
              </a:rPr>
              <a:t>How many toy teddies does the David’s friend have?</a:t>
            </a:r>
            <a:endParaRPr sz="1800" b="1" dirty="0">
              <a:latin typeface="XCCW Joined 1a" panose="03050602040000000000" pitchFamily="66" charset="0"/>
            </a:endParaRPr>
          </a:p>
        </p:txBody>
      </p:sp>
      <p:sp>
        <p:nvSpPr>
          <p:cNvPr id="6" name="Rectangle 5">
            <a:extLst>
              <a:ext uri="{FF2B5EF4-FFF2-40B4-BE49-F238E27FC236}">
                <a16:creationId xmlns:a16="http://schemas.microsoft.com/office/drawing/2014/main" id="{D05B63EA-B6C1-4CD3-B9FC-34A8C94B8A3B}"/>
              </a:ext>
            </a:extLst>
          </p:cNvPr>
          <p:cNvSpPr/>
          <p:nvPr/>
        </p:nvSpPr>
        <p:spPr bwMode="auto">
          <a:xfrm>
            <a:off x="0" y="0"/>
            <a:ext cx="9128409" cy="66675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457200" marR="0" algn="r" defTabSz="914400" rtl="0" eaLnBrk="1" fontAlgn="base" latinLnBrk="0" hangingPunct="1">
              <a:lnSpc>
                <a:spcPct val="100000"/>
              </a:lnSpc>
              <a:spcBef>
                <a:spcPct val="20000"/>
              </a:spcBef>
              <a:spcAft>
                <a:spcPct val="0"/>
              </a:spcAft>
              <a:buClr>
                <a:srgbClr val="00628C"/>
              </a:buClr>
              <a:buSzTx/>
              <a:buNone/>
              <a:tabLst/>
            </a:pPr>
            <a:r>
              <a:rPr kumimoji="0" lang="en-GB" sz="2800" b="0" i="0" u="none" strike="noStrike" cap="none" normalizeH="0" baseline="0" dirty="0">
                <a:ln>
                  <a:noFill/>
                </a:ln>
                <a:solidFill>
                  <a:schemeClr val="tx1"/>
                </a:solidFill>
                <a:effectLst/>
                <a:latin typeface="Arial" charset="0"/>
              </a:rPr>
              <a:t>I do</a:t>
            </a:r>
          </a:p>
        </p:txBody>
      </p:sp>
      <p:sp>
        <p:nvSpPr>
          <p:cNvPr id="7" name="TextBox 6">
            <a:extLst>
              <a:ext uri="{FF2B5EF4-FFF2-40B4-BE49-F238E27FC236}">
                <a16:creationId xmlns:a16="http://schemas.microsoft.com/office/drawing/2014/main" id="{0E60C2DC-82CC-4D04-A893-CE167C8AC2FD}"/>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9" name="Google Shape;168;p19">
            <a:extLst>
              <a:ext uri="{FF2B5EF4-FFF2-40B4-BE49-F238E27FC236}">
                <a16:creationId xmlns:a16="http://schemas.microsoft.com/office/drawing/2014/main" id="{62ED2F16-45CD-4D40-A846-8488BF1587AC}"/>
              </a:ext>
            </a:extLst>
          </p:cNvPr>
          <p:cNvPicPr preferRelativeResize="0"/>
          <p:nvPr/>
        </p:nvPicPr>
        <p:blipFill rotWithShape="1">
          <a:blip r:embed="rId3">
            <a:alphaModFix/>
          </a:blip>
          <a:srcRect l="12473" r="12787" b="21216"/>
          <a:stretch/>
        </p:blipFill>
        <p:spPr>
          <a:xfrm>
            <a:off x="2664406" y="3216725"/>
            <a:ext cx="1231544" cy="1390799"/>
          </a:xfrm>
          <a:prstGeom prst="rect">
            <a:avLst/>
          </a:prstGeom>
          <a:noFill/>
          <a:ln>
            <a:noFill/>
          </a:ln>
        </p:spPr>
      </p:pic>
      <p:pic>
        <p:nvPicPr>
          <p:cNvPr id="10" name="Google Shape;170;p19">
            <a:extLst>
              <a:ext uri="{FF2B5EF4-FFF2-40B4-BE49-F238E27FC236}">
                <a16:creationId xmlns:a16="http://schemas.microsoft.com/office/drawing/2014/main" id="{31049552-331E-40D4-B5C1-9FF0A4A4A64B}"/>
              </a:ext>
            </a:extLst>
          </p:cNvPr>
          <p:cNvPicPr preferRelativeResize="0"/>
          <p:nvPr/>
        </p:nvPicPr>
        <p:blipFill rotWithShape="1">
          <a:blip r:embed="rId3">
            <a:alphaModFix/>
          </a:blip>
          <a:srcRect l="12473" r="12787" b="21216"/>
          <a:stretch/>
        </p:blipFill>
        <p:spPr>
          <a:xfrm>
            <a:off x="4036006" y="3521525"/>
            <a:ext cx="1231544" cy="1390799"/>
          </a:xfrm>
          <a:prstGeom prst="rect">
            <a:avLst/>
          </a:prstGeom>
          <a:noFill/>
          <a:ln>
            <a:noFill/>
          </a:ln>
        </p:spPr>
      </p:pic>
      <p:pic>
        <p:nvPicPr>
          <p:cNvPr id="11" name="Google Shape;171;p19">
            <a:extLst>
              <a:ext uri="{FF2B5EF4-FFF2-40B4-BE49-F238E27FC236}">
                <a16:creationId xmlns:a16="http://schemas.microsoft.com/office/drawing/2014/main" id="{BBD30029-E2EA-4AFC-865E-DD6264B4A973}"/>
              </a:ext>
            </a:extLst>
          </p:cNvPr>
          <p:cNvPicPr preferRelativeResize="0"/>
          <p:nvPr/>
        </p:nvPicPr>
        <p:blipFill rotWithShape="1">
          <a:blip r:embed="rId3">
            <a:alphaModFix/>
          </a:blip>
          <a:srcRect l="12473" r="12787" b="21216"/>
          <a:stretch/>
        </p:blipFill>
        <p:spPr>
          <a:xfrm>
            <a:off x="1362834" y="3750714"/>
            <a:ext cx="1231544" cy="1390799"/>
          </a:xfrm>
          <a:prstGeom prst="rect">
            <a:avLst/>
          </a:prstGeom>
          <a:noFill/>
          <a:ln>
            <a:noFill/>
          </a:ln>
        </p:spPr>
      </p:pic>
      <p:sp>
        <p:nvSpPr>
          <p:cNvPr id="12" name="TextBox 11">
            <a:extLst>
              <a:ext uri="{FF2B5EF4-FFF2-40B4-BE49-F238E27FC236}">
                <a16:creationId xmlns:a16="http://schemas.microsoft.com/office/drawing/2014/main" id="{1923B6EB-10C7-4440-8840-FB2E7D1CC758}"/>
              </a:ext>
            </a:extLst>
          </p:cNvPr>
          <p:cNvSpPr txBox="1"/>
          <p:nvPr/>
        </p:nvSpPr>
        <p:spPr bwMode="auto">
          <a:xfrm>
            <a:off x="4158974" y="5349895"/>
            <a:ext cx="4953000" cy="1508105"/>
          </a:xfrm>
          <a:prstGeom prst="rect">
            <a:avLst/>
          </a:prstGeom>
          <a:solidFill>
            <a:schemeClr val="accent2">
              <a:lumMod val="9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a:p>
            <a:pPr marL="457200" indent="-457200">
              <a:buClr>
                <a:srgbClr val="82CBDD"/>
              </a:buClr>
            </a:pPr>
            <a:r>
              <a:rPr lang="en-GB" sz="2000" dirty="0">
                <a:latin typeface="XCCW Joined 1a" panose="03050602040000000000" pitchFamily="66" charset="0"/>
                <a:ea typeface="Myriad Pro Semibold" charset="0"/>
                <a:cs typeface="Myriad Pro Semibold" charset="0"/>
              </a:rPr>
              <a:t>Is this strategy helpful?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1" name="Google Shape;231;p20"/>
          <p:cNvSpPr txBox="1">
            <a:spLocks noGrp="1"/>
          </p:cNvSpPr>
          <p:nvPr>
            <p:ph type="body" idx="2"/>
          </p:nvPr>
        </p:nvSpPr>
        <p:spPr>
          <a:xfrm>
            <a:off x="241279" y="1065113"/>
            <a:ext cx="8645850" cy="651375"/>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lvl="0" indent="0" algn="l" rtl="0">
              <a:lnSpc>
                <a:spcPct val="150000"/>
              </a:lnSpc>
              <a:spcBef>
                <a:spcPts val="0"/>
              </a:spcBef>
              <a:spcAft>
                <a:spcPts val="0"/>
              </a:spcAft>
              <a:buClr>
                <a:schemeClr val="dk1"/>
              </a:buClr>
              <a:buSzPts val="1800"/>
              <a:buNone/>
            </a:pPr>
            <a:r>
              <a:rPr lang="en-GB" sz="2400" dirty="0">
                <a:latin typeface="XCCW Joined 1a" panose="03050602040000000000" pitchFamily="66" charset="0"/>
              </a:rPr>
              <a:t>There are eight birds on the grass. </a:t>
            </a:r>
          </a:p>
          <a:p>
            <a:pPr marL="0" lvl="0" indent="0" algn="l" rtl="0">
              <a:lnSpc>
                <a:spcPct val="150000"/>
              </a:lnSpc>
              <a:spcBef>
                <a:spcPts val="0"/>
              </a:spcBef>
              <a:spcAft>
                <a:spcPts val="0"/>
              </a:spcAft>
              <a:buClr>
                <a:schemeClr val="dk1"/>
              </a:buClr>
              <a:buSzPts val="1800"/>
              <a:buNone/>
            </a:pPr>
            <a:r>
              <a:rPr lang="en-GB" sz="2400" b="1" dirty="0">
                <a:latin typeface="XCCW Joined 1a" panose="03050602040000000000" pitchFamily="66" charset="0"/>
              </a:rPr>
              <a:t>If there are three times as many in the tree, how many are there in the tree?</a:t>
            </a:r>
            <a:endParaRPr sz="1800" b="1" dirty="0">
              <a:latin typeface="XCCW Joined 1a" panose="03050602040000000000" pitchFamily="66" charset="0"/>
            </a:endParaRPr>
          </a:p>
        </p:txBody>
      </p:sp>
      <p:sp>
        <p:nvSpPr>
          <p:cNvPr id="6" name="Rectangle 5">
            <a:extLst>
              <a:ext uri="{FF2B5EF4-FFF2-40B4-BE49-F238E27FC236}">
                <a16:creationId xmlns:a16="http://schemas.microsoft.com/office/drawing/2014/main" id="{D05B63EA-B6C1-4CD3-B9FC-34A8C94B8A3B}"/>
              </a:ext>
            </a:extLst>
          </p:cNvPr>
          <p:cNvSpPr/>
          <p:nvPr/>
        </p:nvSpPr>
        <p:spPr bwMode="auto">
          <a:xfrm>
            <a:off x="0" y="0"/>
            <a:ext cx="9128409" cy="66675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457200" marR="0" algn="r" defTabSz="914400" rtl="0" eaLnBrk="1" fontAlgn="base" latinLnBrk="0" hangingPunct="1">
              <a:lnSpc>
                <a:spcPct val="100000"/>
              </a:lnSpc>
              <a:spcBef>
                <a:spcPct val="20000"/>
              </a:spcBef>
              <a:spcAft>
                <a:spcPct val="0"/>
              </a:spcAft>
              <a:buClr>
                <a:srgbClr val="00628C"/>
              </a:buClr>
              <a:buSzTx/>
              <a:buNone/>
              <a:tabLst/>
            </a:pPr>
            <a:r>
              <a:rPr lang="en-GB" dirty="0"/>
              <a:t>We</a:t>
            </a:r>
            <a:r>
              <a:rPr kumimoji="0" lang="en-GB" sz="2800" b="0" i="0" u="none" strike="noStrike" cap="none" normalizeH="0" baseline="0" dirty="0">
                <a:ln>
                  <a:noFill/>
                </a:ln>
                <a:solidFill>
                  <a:schemeClr val="tx1"/>
                </a:solidFill>
                <a:effectLst/>
                <a:latin typeface="Arial" charset="0"/>
              </a:rPr>
              <a:t> do</a:t>
            </a:r>
          </a:p>
        </p:txBody>
      </p:sp>
      <p:sp>
        <p:nvSpPr>
          <p:cNvPr id="7" name="TextBox 6">
            <a:extLst>
              <a:ext uri="{FF2B5EF4-FFF2-40B4-BE49-F238E27FC236}">
                <a16:creationId xmlns:a16="http://schemas.microsoft.com/office/drawing/2014/main" id="{0E60C2DC-82CC-4D04-A893-CE167C8AC2FD}"/>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2" name="TextBox 11">
            <a:extLst>
              <a:ext uri="{FF2B5EF4-FFF2-40B4-BE49-F238E27FC236}">
                <a16:creationId xmlns:a16="http://schemas.microsoft.com/office/drawing/2014/main" id="{1923B6EB-10C7-4440-8840-FB2E7D1CC758}"/>
              </a:ext>
            </a:extLst>
          </p:cNvPr>
          <p:cNvSpPr txBox="1"/>
          <p:nvPr/>
        </p:nvSpPr>
        <p:spPr bwMode="auto">
          <a:xfrm>
            <a:off x="4158974" y="5349895"/>
            <a:ext cx="4953000" cy="1508105"/>
          </a:xfrm>
          <a:prstGeom prst="rect">
            <a:avLst/>
          </a:prstGeom>
          <a:solidFill>
            <a:schemeClr val="accent2">
              <a:lumMod val="90000"/>
            </a:schemeClr>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a:p>
            <a:pPr marL="457200" indent="-457200">
              <a:buClr>
                <a:srgbClr val="82CBDD"/>
              </a:buClr>
            </a:pPr>
            <a:r>
              <a:rPr lang="en-GB" sz="2000" dirty="0">
                <a:latin typeface="XCCW Joined 1a" panose="03050602040000000000" pitchFamily="66" charset="0"/>
                <a:ea typeface="Myriad Pro Semibold" charset="0"/>
                <a:cs typeface="Myriad Pro Semibold" charset="0"/>
              </a:rPr>
              <a:t>Is this strategy helpful?</a:t>
            </a:r>
          </a:p>
        </p:txBody>
      </p:sp>
      <p:pic>
        <p:nvPicPr>
          <p:cNvPr id="1028" name="Picture 4" descr="pets parrot on grass 4629565 Vector Art at Vecteezy">
            <a:extLst>
              <a:ext uri="{FF2B5EF4-FFF2-40B4-BE49-F238E27FC236}">
                <a16:creationId xmlns:a16="http://schemas.microsoft.com/office/drawing/2014/main" id="{E8E65C80-60AC-4285-A914-C8310DB665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974" y="3461249"/>
            <a:ext cx="1590675" cy="15906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pets parrot on grass 4629565 Vector Art at Vecteezy">
            <a:extLst>
              <a:ext uri="{FF2B5EF4-FFF2-40B4-BE49-F238E27FC236}">
                <a16:creationId xmlns:a16="http://schemas.microsoft.com/office/drawing/2014/main" id="{662A9BAF-AB91-4F14-8C23-B8B0783C77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533649" y="3461249"/>
            <a:ext cx="1590675"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0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6" name="Google Shape;186;p21"/>
          <p:cNvSpPr txBox="1">
            <a:spLocks noGrp="1"/>
          </p:cNvSpPr>
          <p:nvPr>
            <p:ph type="body" idx="2"/>
          </p:nvPr>
        </p:nvSpPr>
        <p:spPr>
          <a:xfrm>
            <a:off x="151106" y="1034288"/>
            <a:ext cx="8645850" cy="1218150"/>
          </a:xfrm>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r>
              <a:rPr lang="en-GB" sz="1800" dirty="0">
                <a:latin typeface="XCCW Joined 1a" panose="03050602040000000000" pitchFamily="66" charset="0"/>
              </a:rPr>
              <a:t>A bag contains coloured balls. There are three times as many red balls as blue. Altogether there are 24 balls. </a:t>
            </a:r>
            <a:endParaRPr sz="1800" dirty="0">
              <a:latin typeface="XCCW Joined 1a" panose="03050602040000000000" pitchFamily="66" charset="0"/>
            </a:endParaRPr>
          </a:p>
          <a:p>
            <a:pPr marL="0" indent="0"/>
            <a:r>
              <a:rPr lang="en-GB" sz="1800" b="1" dirty="0">
                <a:latin typeface="XCCW Joined 1a" panose="03050602040000000000" pitchFamily="66" charset="0"/>
              </a:rPr>
              <a:t>How many blue balls are there? </a:t>
            </a:r>
            <a:endParaRPr sz="1800" b="1" dirty="0">
              <a:latin typeface="XCCW Joined 1a" panose="03050602040000000000" pitchFamily="66" charset="0"/>
            </a:endParaRPr>
          </a:p>
          <a:p>
            <a:pPr marL="0" indent="0"/>
            <a:r>
              <a:rPr lang="en-GB" sz="1800" dirty="0">
                <a:latin typeface="XCCW Joined 1a" panose="03050602040000000000" pitchFamily="66" charset="0"/>
              </a:rPr>
              <a:t>Complete the bar model to help you. </a:t>
            </a:r>
            <a:endParaRPr sz="1800" dirty="0">
              <a:latin typeface="XCCW Joined 1a" panose="03050602040000000000" pitchFamily="66" charset="0"/>
            </a:endParaRPr>
          </a:p>
        </p:txBody>
      </p:sp>
      <p:graphicFrame>
        <p:nvGraphicFramePr>
          <p:cNvPr id="189" name="Google Shape;189;p21"/>
          <p:cNvGraphicFramePr/>
          <p:nvPr>
            <p:extLst>
              <p:ext uri="{D42A27DB-BD31-4B8C-83A1-F6EECF244321}">
                <p14:modId xmlns:p14="http://schemas.microsoft.com/office/powerpoint/2010/main" val="157629781"/>
              </p:ext>
            </p:extLst>
          </p:nvPr>
        </p:nvGraphicFramePr>
        <p:xfrm>
          <a:off x="2455426" y="3838126"/>
          <a:ext cx="3638606" cy="593681"/>
        </p:xfrm>
        <a:graphic>
          <a:graphicData uri="http://schemas.openxmlformats.org/drawingml/2006/table">
            <a:tbl>
              <a:tblPr>
                <a:noFill/>
              </a:tblPr>
              <a:tblGrid>
                <a:gridCol w="1208606">
                  <a:extLst>
                    <a:ext uri="{9D8B030D-6E8A-4147-A177-3AD203B41FA5}">
                      <a16:colId xmlns:a16="http://schemas.microsoft.com/office/drawing/2014/main" val="20000"/>
                    </a:ext>
                  </a:extLst>
                </a:gridCol>
                <a:gridCol w="81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0002"/>
                    </a:ext>
                  </a:extLst>
                </a:gridCol>
              </a:tblGrid>
              <a:tr h="593681">
                <a:tc>
                  <a:txBody>
                    <a:bodyPr/>
                    <a:lstStyle/>
                    <a:p>
                      <a:pPr marL="0" lvl="0" indent="0" algn="ctr" rtl="0">
                        <a:spcBef>
                          <a:spcPts val="0"/>
                        </a:spcBef>
                        <a:spcAft>
                          <a:spcPts val="0"/>
                        </a:spcAft>
                        <a:buClr>
                          <a:schemeClr val="dk1"/>
                        </a:buClr>
                        <a:buSzPts val="1100"/>
                        <a:buFont typeface="Arial"/>
                        <a:buNone/>
                      </a:pPr>
                      <a:r>
                        <a:rPr lang="en-GB" sz="1500">
                          <a:solidFill>
                            <a:schemeClr val="dk1"/>
                          </a:solidFill>
                          <a:latin typeface="Century Gothic"/>
                          <a:ea typeface="Century Gothic"/>
                          <a:cs typeface="Century Gothic"/>
                          <a:sym typeface="Century Gothic"/>
                        </a:rPr>
                        <a:t>Blue Balls</a:t>
                      </a:r>
                      <a:endParaRPr sz="1400"/>
                    </a:p>
                  </a:txBody>
                  <a:tcPr marL="68569" marR="68569" marT="68569" marB="68569" anchor="ctr">
                    <a:lnL w="9525" cap="flat" cmpd="sng">
                      <a:solidFill>
                        <a:srgbClr val="000000">
                          <a:alpha val="0"/>
                        </a:srgbClr>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1400"/>
                    </a:p>
                  </a:txBody>
                  <a:tcPr marL="68569" marR="68569" marT="68569" marB="68569">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GB" sz="1500">
                          <a:solidFill>
                            <a:schemeClr val="dk1"/>
                          </a:solidFill>
                          <a:latin typeface="Century Gothic"/>
                          <a:ea typeface="Century Gothic"/>
                          <a:cs typeface="Century Gothic"/>
                          <a:sym typeface="Century Gothic"/>
                        </a:rPr>
                        <a:t>Total = 24</a:t>
                      </a:r>
                      <a:endParaRPr sz="1400"/>
                    </a:p>
                  </a:txBody>
                  <a:tcPr marL="68569" marR="68569" marT="68569" marB="68569" anchor="ctr">
                    <a:lnL w="9525"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90" name="Google Shape;190;p21"/>
          <p:cNvGraphicFramePr/>
          <p:nvPr>
            <p:extLst>
              <p:ext uri="{D42A27DB-BD31-4B8C-83A1-F6EECF244321}">
                <p14:modId xmlns:p14="http://schemas.microsoft.com/office/powerpoint/2010/main" val="3848734597"/>
              </p:ext>
            </p:extLst>
          </p:nvPr>
        </p:nvGraphicFramePr>
        <p:xfrm>
          <a:off x="2455426" y="3159113"/>
          <a:ext cx="3638606" cy="593681"/>
        </p:xfrm>
        <a:graphic>
          <a:graphicData uri="http://schemas.openxmlformats.org/drawingml/2006/table">
            <a:tbl>
              <a:tblPr>
                <a:noFill/>
              </a:tblPr>
              <a:tblGrid>
                <a:gridCol w="1208606">
                  <a:extLst>
                    <a:ext uri="{9D8B030D-6E8A-4147-A177-3AD203B41FA5}">
                      <a16:colId xmlns:a16="http://schemas.microsoft.com/office/drawing/2014/main" val="20000"/>
                    </a:ext>
                  </a:extLst>
                </a:gridCol>
                <a:gridCol w="810000">
                  <a:extLst>
                    <a:ext uri="{9D8B030D-6E8A-4147-A177-3AD203B41FA5}">
                      <a16:colId xmlns:a16="http://schemas.microsoft.com/office/drawing/2014/main" val="20001"/>
                    </a:ext>
                  </a:extLst>
                </a:gridCol>
                <a:gridCol w="810000">
                  <a:extLst>
                    <a:ext uri="{9D8B030D-6E8A-4147-A177-3AD203B41FA5}">
                      <a16:colId xmlns:a16="http://schemas.microsoft.com/office/drawing/2014/main" val="20002"/>
                    </a:ext>
                  </a:extLst>
                </a:gridCol>
                <a:gridCol w="810000">
                  <a:extLst>
                    <a:ext uri="{9D8B030D-6E8A-4147-A177-3AD203B41FA5}">
                      <a16:colId xmlns:a16="http://schemas.microsoft.com/office/drawing/2014/main" val="20003"/>
                    </a:ext>
                  </a:extLst>
                </a:gridCol>
              </a:tblGrid>
              <a:tr h="593681">
                <a:tc>
                  <a:txBody>
                    <a:bodyPr/>
                    <a:lstStyle/>
                    <a:p>
                      <a:pPr marL="0" lvl="0" indent="0" algn="ctr" rtl="0">
                        <a:spcBef>
                          <a:spcPts val="0"/>
                        </a:spcBef>
                        <a:spcAft>
                          <a:spcPts val="0"/>
                        </a:spcAft>
                        <a:buNone/>
                      </a:pPr>
                      <a:r>
                        <a:rPr lang="en-GB" sz="1500" dirty="0">
                          <a:latin typeface="Century Gothic"/>
                          <a:ea typeface="Century Gothic"/>
                          <a:cs typeface="Century Gothic"/>
                          <a:sym typeface="Century Gothic"/>
                        </a:rPr>
                        <a:t>Red Balls</a:t>
                      </a:r>
                      <a:endParaRPr sz="1500" dirty="0">
                        <a:latin typeface="Century Gothic"/>
                        <a:ea typeface="Century Gothic"/>
                        <a:cs typeface="Century Gothic"/>
                        <a:sym typeface="Century Gothic"/>
                      </a:endParaRPr>
                    </a:p>
                  </a:txBody>
                  <a:tcPr marL="68569" marR="68569" marT="68569" marB="68569" anchor="ctr">
                    <a:lnL w="9525" cap="flat" cmpd="sng">
                      <a:solidFill>
                        <a:srgbClr val="000000">
                          <a:alpha val="0"/>
                        </a:srgbClr>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endParaRPr sz="1500">
                        <a:latin typeface="Century Gothic"/>
                        <a:ea typeface="Century Gothic"/>
                        <a:cs typeface="Century Gothic"/>
                        <a:sym typeface="Century Gothic"/>
                      </a:endParaRPr>
                    </a:p>
                  </a:txBody>
                  <a:tcPr marL="68569" marR="68569" marT="68569" marB="68569"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500">
                        <a:latin typeface="Century Gothic"/>
                        <a:ea typeface="Century Gothic"/>
                        <a:cs typeface="Century Gothic"/>
                        <a:sym typeface="Century Gothic"/>
                      </a:endParaRPr>
                    </a:p>
                  </a:txBody>
                  <a:tcPr marL="68569" marR="68569" marT="68569" marB="68569"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500" dirty="0">
                        <a:latin typeface="Century Gothic"/>
                        <a:ea typeface="Century Gothic"/>
                        <a:cs typeface="Century Gothic"/>
                        <a:sym typeface="Century Gothic"/>
                      </a:endParaRPr>
                    </a:p>
                  </a:txBody>
                  <a:tcPr marL="68569" marR="68569" marT="68569" marB="68569"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91" name="Google Shape;191;p21"/>
          <p:cNvGraphicFramePr/>
          <p:nvPr>
            <p:extLst>
              <p:ext uri="{D42A27DB-BD31-4B8C-83A1-F6EECF244321}">
                <p14:modId xmlns:p14="http://schemas.microsoft.com/office/powerpoint/2010/main" val="1651490784"/>
              </p:ext>
            </p:extLst>
          </p:nvPr>
        </p:nvGraphicFramePr>
        <p:xfrm>
          <a:off x="3664031" y="3159113"/>
          <a:ext cx="2430000" cy="593681"/>
        </p:xfrm>
        <a:graphic>
          <a:graphicData uri="http://schemas.openxmlformats.org/drawingml/2006/table">
            <a:tbl>
              <a:tblPr>
                <a:noFill/>
              </a:tblPr>
              <a:tblGrid>
                <a:gridCol w="810000">
                  <a:extLst>
                    <a:ext uri="{9D8B030D-6E8A-4147-A177-3AD203B41FA5}">
                      <a16:colId xmlns:a16="http://schemas.microsoft.com/office/drawing/2014/main" val="20000"/>
                    </a:ext>
                  </a:extLst>
                </a:gridCol>
                <a:gridCol w="810000">
                  <a:extLst>
                    <a:ext uri="{9D8B030D-6E8A-4147-A177-3AD203B41FA5}">
                      <a16:colId xmlns:a16="http://schemas.microsoft.com/office/drawing/2014/main" val="20001"/>
                    </a:ext>
                  </a:extLst>
                </a:gridCol>
                <a:gridCol w="810000">
                  <a:extLst>
                    <a:ext uri="{9D8B030D-6E8A-4147-A177-3AD203B41FA5}">
                      <a16:colId xmlns:a16="http://schemas.microsoft.com/office/drawing/2014/main" val="20002"/>
                    </a:ext>
                  </a:extLst>
                </a:gridCol>
              </a:tblGrid>
              <a:tr h="593681">
                <a:tc>
                  <a:txBody>
                    <a:bodyPr/>
                    <a:lstStyle/>
                    <a:p>
                      <a:pPr marL="0" lvl="0" indent="0" algn="ctr" rtl="0">
                        <a:spcBef>
                          <a:spcPts val="0"/>
                        </a:spcBef>
                        <a:spcAft>
                          <a:spcPts val="0"/>
                        </a:spcAft>
                        <a:buNone/>
                      </a:pPr>
                      <a:r>
                        <a:rPr lang="en-GB" sz="1500" dirty="0">
                          <a:solidFill>
                            <a:srgbClr val="00BC89"/>
                          </a:solidFill>
                          <a:latin typeface="Century Gothic"/>
                          <a:ea typeface="Century Gothic"/>
                          <a:cs typeface="Century Gothic"/>
                          <a:sym typeface="Century Gothic"/>
                        </a:rPr>
                        <a:t>6</a:t>
                      </a:r>
                      <a:endParaRPr sz="1500" dirty="0">
                        <a:solidFill>
                          <a:srgbClr val="00BC89"/>
                        </a:solidFill>
                        <a:latin typeface="Century Gothic"/>
                        <a:ea typeface="Century Gothic"/>
                        <a:cs typeface="Century Gothic"/>
                        <a:sym typeface="Century Gothic"/>
                      </a:endParaRPr>
                    </a:p>
                  </a:txBody>
                  <a:tcPr marL="68569" marR="68569" marT="68569" marB="68569"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1500">
                          <a:solidFill>
                            <a:srgbClr val="00BC89"/>
                          </a:solidFill>
                          <a:latin typeface="Century Gothic"/>
                          <a:ea typeface="Century Gothic"/>
                          <a:cs typeface="Century Gothic"/>
                          <a:sym typeface="Century Gothic"/>
                        </a:rPr>
                        <a:t>6</a:t>
                      </a:r>
                      <a:endParaRPr sz="1500">
                        <a:solidFill>
                          <a:srgbClr val="00BC89"/>
                        </a:solidFill>
                        <a:latin typeface="Century Gothic"/>
                        <a:ea typeface="Century Gothic"/>
                        <a:cs typeface="Century Gothic"/>
                        <a:sym typeface="Century Gothic"/>
                      </a:endParaRPr>
                    </a:p>
                  </a:txBody>
                  <a:tcPr marL="68569" marR="68569" marT="68569" marB="68569"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GB" sz="1500" dirty="0">
                          <a:solidFill>
                            <a:srgbClr val="00BC89"/>
                          </a:solidFill>
                          <a:latin typeface="Century Gothic"/>
                          <a:ea typeface="Century Gothic"/>
                          <a:cs typeface="Century Gothic"/>
                          <a:sym typeface="Century Gothic"/>
                        </a:rPr>
                        <a:t>6</a:t>
                      </a:r>
                      <a:endParaRPr sz="1500" dirty="0">
                        <a:solidFill>
                          <a:srgbClr val="00BC89"/>
                        </a:solidFill>
                        <a:latin typeface="Century Gothic"/>
                        <a:ea typeface="Century Gothic"/>
                        <a:cs typeface="Century Gothic"/>
                        <a:sym typeface="Century Gothic"/>
                      </a:endParaRPr>
                    </a:p>
                  </a:txBody>
                  <a:tcPr marL="68569" marR="68569" marT="68569" marB="68569"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192" name="Google Shape;192;p21"/>
          <p:cNvGraphicFramePr/>
          <p:nvPr>
            <p:extLst>
              <p:ext uri="{D42A27DB-BD31-4B8C-83A1-F6EECF244321}">
                <p14:modId xmlns:p14="http://schemas.microsoft.com/office/powerpoint/2010/main" val="1853720682"/>
              </p:ext>
            </p:extLst>
          </p:nvPr>
        </p:nvGraphicFramePr>
        <p:xfrm>
          <a:off x="3664031" y="3838126"/>
          <a:ext cx="810000" cy="593681"/>
        </p:xfrm>
        <a:graphic>
          <a:graphicData uri="http://schemas.openxmlformats.org/drawingml/2006/table">
            <a:tbl>
              <a:tblPr>
                <a:noFill/>
              </a:tblPr>
              <a:tblGrid>
                <a:gridCol w="810000">
                  <a:extLst>
                    <a:ext uri="{9D8B030D-6E8A-4147-A177-3AD203B41FA5}">
                      <a16:colId xmlns:a16="http://schemas.microsoft.com/office/drawing/2014/main" val="20000"/>
                    </a:ext>
                  </a:extLst>
                </a:gridCol>
              </a:tblGrid>
              <a:tr h="593681">
                <a:tc>
                  <a:txBody>
                    <a:bodyPr/>
                    <a:lstStyle/>
                    <a:p>
                      <a:pPr marL="0" lvl="0" indent="0" algn="ctr" rtl="0">
                        <a:spcBef>
                          <a:spcPts val="0"/>
                        </a:spcBef>
                        <a:spcAft>
                          <a:spcPts val="0"/>
                        </a:spcAft>
                        <a:buNone/>
                      </a:pPr>
                      <a:r>
                        <a:rPr lang="en-GB" sz="1500">
                          <a:solidFill>
                            <a:srgbClr val="00BC89"/>
                          </a:solidFill>
                          <a:latin typeface="Century Gothic"/>
                          <a:ea typeface="Century Gothic"/>
                          <a:cs typeface="Century Gothic"/>
                          <a:sym typeface="Century Gothic"/>
                        </a:rPr>
                        <a:t>6</a:t>
                      </a:r>
                      <a:endParaRPr sz="1500">
                        <a:solidFill>
                          <a:srgbClr val="00BC89"/>
                        </a:solidFill>
                        <a:latin typeface="Century Gothic"/>
                        <a:ea typeface="Century Gothic"/>
                        <a:cs typeface="Century Gothic"/>
                        <a:sym typeface="Century Gothic"/>
                      </a:endParaRPr>
                    </a:p>
                  </a:txBody>
                  <a:tcPr marL="68569" marR="68569" marT="68569" marB="68569"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1" name="Rectangle 10">
            <a:extLst>
              <a:ext uri="{FF2B5EF4-FFF2-40B4-BE49-F238E27FC236}">
                <a16:creationId xmlns:a16="http://schemas.microsoft.com/office/drawing/2014/main" id="{3474E639-F45E-4EC2-8FCB-8EE39B420330}"/>
              </a:ext>
            </a:extLst>
          </p:cNvPr>
          <p:cNvSpPr/>
          <p:nvPr/>
        </p:nvSpPr>
        <p:spPr bwMode="auto">
          <a:xfrm>
            <a:off x="0" y="0"/>
            <a:ext cx="9128409" cy="666750"/>
          </a:xfrm>
          <a:prstGeom prst="rect">
            <a:avLst/>
          </a:prstGeom>
          <a:solidFill>
            <a:srgbClr val="82CBDD"/>
          </a:solidFill>
          <a:ln>
            <a:noFill/>
          </a:ln>
          <a:effectLst/>
        </p:spPr>
        <p:txBody>
          <a:bodyPr vert="horz" wrap="square" lIns="91440" tIns="45720" rIns="91440" bIns="45720" numCol="1" rtlCol="0" anchor="t" anchorCtr="0" compatLnSpc="1">
            <a:prstTxWarp prst="textNoShape">
              <a:avLst/>
            </a:prstTxWarp>
          </a:bodyPr>
          <a:lstStyle/>
          <a:p>
            <a:pPr marL="457200" marR="0" algn="r" defTabSz="914400" rtl="0" eaLnBrk="1" fontAlgn="base" latinLnBrk="0" hangingPunct="1">
              <a:lnSpc>
                <a:spcPct val="100000"/>
              </a:lnSpc>
              <a:spcBef>
                <a:spcPct val="20000"/>
              </a:spcBef>
              <a:spcAft>
                <a:spcPct val="0"/>
              </a:spcAft>
              <a:buClr>
                <a:srgbClr val="00628C"/>
              </a:buClr>
              <a:buSzTx/>
              <a:buNone/>
              <a:tabLst/>
            </a:pPr>
            <a:r>
              <a:rPr kumimoji="0" lang="en-GB" sz="2800" b="0" i="0" u="none" strike="noStrike" cap="none" normalizeH="0" baseline="0" dirty="0">
                <a:ln>
                  <a:noFill/>
                </a:ln>
                <a:solidFill>
                  <a:schemeClr val="tx1"/>
                </a:solidFill>
                <a:effectLst/>
                <a:latin typeface="Arial" charset="0"/>
              </a:rPr>
              <a:t>I do</a:t>
            </a:r>
          </a:p>
        </p:txBody>
      </p:sp>
      <p:sp>
        <p:nvSpPr>
          <p:cNvPr id="12" name="TextBox 11">
            <a:extLst>
              <a:ext uri="{FF2B5EF4-FFF2-40B4-BE49-F238E27FC236}">
                <a16:creationId xmlns:a16="http://schemas.microsoft.com/office/drawing/2014/main" id="{330FADC4-1294-43B0-85B1-64DC406800C1}"/>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3" name="TextBox 12">
            <a:extLst>
              <a:ext uri="{FF2B5EF4-FFF2-40B4-BE49-F238E27FC236}">
                <a16:creationId xmlns:a16="http://schemas.microsoft.com/office/drawing/2014/main" id="{2DFC2B10-B113-464E-914D-8B2F51865A2A}"/>
              </a:ext>
            </a:extLst>
          </p:cNvPr>
          <p:cNvSpPr txBox="1"/>
          <p:nvPr/>
        </p:nvSpPr>
        <p:spPr bwMode="auto">
          <a:xfrm>
            <a:off x="4158974" y="5349895"/>
            <a:ext cx="4953000" cy="1508105"/>
          </a:xfrm>
          <a:prstGeom prst="rect">
            <a:avLst/>
          </a:prstGeom>
          <a:solidFill>
            <a:schemeClr val="accent2">
              <a:lumMod val="90000"/>
            </a:schemeClr>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pPr>
            <a:r>
              <a:rPr lang="en-GB" sz="2000" dirty="0">
                <a:latin typeface="XCCW Joined 1a" panose="03050602040000000000" pitchFamily="66" charset="0"/>
                <a:ea typeface="Myriad Pro Semibold" charset="0"/>
                <a:cs typeface="Myriad Pro Semibold" charset="0"/>
              </a:rPr>
              <a:t>How can we start?</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do we know?</a:t>
            </a:r>
          </a:p>
          <a:p>
            <a:pPr marL="457200" indent="-457200">
              <a:buClr>
                <a:srgbClr val="82CBDD"/>
              </a:buClr>
            </a:pPr>
            <a:r>
              <a:rPr lang="en-GB" sz="2000" dirty="0">
                <a:latin typeface="XCCW Joined 1a" panose="03050602040000000000" pitchFamily="66" charset="0"/>
                <a:ea typeface="Myriad Pro Semibold" charset="0"/>
                <a:cs typeface="Myriad Pro Semibold" charset="0"/>
              </a:rPr>
              <a:t>What can be our next step?</a:t>
            </a:r>
          </a:p>
          <a:p>
            <a:pPr marL="457200" indent="-457200">
              <a:buClr>
                <a:srgbClr val="82CBDD"/>
              </a:buClr>
            </a:pPr>
            <a:r>
              <a:rPr lang="en-GB" sz="2000" dirty="0">
                <a:latin typeface="XCCW Joined 1a" panose="03050602040000000000" pitchFamily="66" charset="0"/>
                <a:ea typeface="Myriad Pro Semibold" charset="0"/>
                <a:cs typeface="Myriad Pro Semibold" charset="0"/>
              </a:rPr>
              <a:t>Is this strategy helpful?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par>
                                <p:cTn id="8" presetID="10" presetClass="entr" presetSubtype="0" fill="hold" nodeType="withEffect">
                                  <p:stCondLst>
                                    <p:cond delay="0"/>
                                  </p:stCondLst>
                                  <p:childTnLst>
                                    <p:set>
                                      <p:cBhvr>
                                        <p:cTn id="9" dur="1" fill="hold">
                                          <p:stCondLst>
                                            <p:cond delay="0"/>
                                          </p:stCondLst>
                                        </p:cTn>
                                        <p:tgtEl>
                                          <p:spTgt spid="191"/>
                                        </p:tgtEl>
                                        <p:attrNameLst>
                                          <p:attrName>style.visibility</p:attrName>
                                        </p:attrNameLst>
                                      </p:cBhvr>
                                      <p:to>
                                        <p:strVal val="visible"/>
                                      </p:to>
                                    </p:set>
                                    <p:animEffect transition="in" filter="fade">
                                      <p:cBhvr>
                                        <p:cTn id="10" dur="10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1381</Words>
  <Application>Microsoft Office PowerPoint</Application>
  <PresentationFormat>On-screen Show (4:3)</PresentationFormat>
  <Paragraphs>146</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2022-01-16T15:08:03Z</dcterms:modified>
</cp:coreProperties>
</file>