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4"/>
  </p:notesMasterIdLst>
  <p:handoutMasterIdLst>
    <p:handoutMasterId r:id="rId15"/>
  </p:handoutMasterIdLst>
  <p:sldIdLst>
    <p:sldId id="324" r:id="rId2"/>
    <p:sldId id="303" r:id="rId3"/>
    <p:sldId id="271" r:id="rId4"/>
    <p:sldId id="272" r:id="rId5"/>
    <p:sldId id="273" r:id="rId6"/>
    <p:sldId id="362" r:id="rId7"/>
    <p:sldId id="263" r:id="rId8"/>
    <p:sldId id="264" r:id="rId9"/>
    <p:sldId id="357" r:id="rId10"/>
    <p:sldId id="359" r:id="rId11"/>
    <p:sldId id="346" r:id="rId12"/>
    <p:sldId id="333" r:id="rId13"/>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FFF2CC"/>
    <a:srgbClr val="FFFFFF"/>
    <a:srgbClr val="E9C773"/>
    <a:srgbClr val="7F6114"/>
    <a:srgbClr val="8CB8CB"/>
    <a:srgbClr val="816214"/>
    <a:srgbClr val="51A14F"/>
    <a:srgbClr val="C8E2E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80" d="100"/>
          <a:sy n="80" d="100"/>
        </p:scale>
        <p:origin x="1339" y="58"/>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sng" dirty="0"/>
              <a:t>Four</a:t>
            </a:r>
            <a:r>
              <a:rPr lang="en-GB" i="1" dirty="0"/>
              <a:t> tens are one ten each. That’s forty.</a:t>
            </a:r>
          </a:p>
          <a:p>
            <a:r>
              <a:rPr lang="en-GB" i="1" u="sng" dirty="0"/>
              <a:t>Eight</a:t>
            </a:r>
            <a:r>
              <a:rPr lang="en-GB" i="1" dirty="0"/>
              <a:t> tens are two tens each. That’s eighty.</a:t>
            </a:r>
          </a:p>
          <a:p>
            <a:r>
              <a:rPr lang="en-GB" i="1" dirty="0"/>
              <a:t>Eight tens divided between four is equal to two tens each. </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3417510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sng" dirty="0"/>
              <a:t>Four</a:t>
            </a:r>
            <a:r>
              <a:rPr lang="en-GB" i="1" dirty="0"/>
              <a:t> ones is one each. That’s four.</a:t>
            </a:r>
          </a:p>
          <a:p>
            <a:r>
              <a:rPr lang="en-GB" i="1" u="none" dirty="0"/>
              <a:t>Four </a:t>
            </a:r>
            <a:r>
              <a:rPr lang="en-GB" i="1" dirty="0"/>
              <a:t>ones divided by four is equal to one </a:t>
            </a:r>
            <a:r>
              <a:rPr lang="en-GB" i="1" dirty="0" err="1"/>
              <a:t>one</a:t>
            </a:r>
            <a:r>
              <a:rPr lang="en-GB" i="1" dirty="0"/>
              <a:t> each. </a:t>
            </a: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70945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Eight tens and four ones divided between four is equal to two tens and one </a:t>
            </a:r>
            <a:r>
              <a:rPr lang="en-GB" i="1" dirty="0" err="1"/>
              <a:t>one</a:t>
            </a:r>
            <a:r>
              <a:rPr lang="en-GB" i="1" dirty="0"/>
              <a:t>.</a:t>
            </a:r>
          </a:p>
          <a:p>
            <a:r>
              <a:rPr lang="en-GB" i="1" dirty="0"/>
              <a:t>Each child gets twenty-one sticks. </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66828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Cubes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Why might someone choose the first bar model? What have they misunderstood?</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i="0" u="none" strike="noStrike" dirty="0">
                <a:solidFill>
                  <a:srgbClr val="000000"/>
                </a:solidFill>
                <a:latin typeface="Arial"/>
                <a:ea typeface="Arial"/>
                <a:cs typeface="Arial"/>
                <a:sym typeface="Arial"/>
              </a:rPr>
              <a:t>– </a:t>
            </a:r>
            <a:r>
              <a:rPr lang="en-GB" dirty="0">
                <a:latin typeface="Arial"/>
                <a:ea typeface="Arial"/>
                <a:cs typeface="Arial"/>
                <a:sym typeface="Arial"/>
              </a:rPr>
              <a:t>Some pupils may believe the first bar model is correct and have not understood the phrase ‘ times as many’, they have understood the question to mean ‘3 more’ monkeys than elephants.</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b="1" dirty="0">
                <a:solidFill>
                  <a:srgbClr val="000000"/>
                </a:solidFill>
                <a:latin typeface="Arial"/>
                <a:ea typeface="Arial"/>
                <a:cs typeface="Arial"/>
                <a:sym typeface="Arial"/>
              </a:rPr>
              <a:t>Furt</a:t>
            </a:r>
            <a:r>
              <a:rPr lang="en-GB" sz="1200" b="1" i="0" u="none" strike="noStrike" dirty="0">
                <a:solidFill>
                  <a:srgbClr val="000000"/>
                </a:solidFill>
                <a:latin typeface="Arial"/>
                <a:ea typeface="Arial"/>
                <a:cs typeface="Arial"/>
                <a:sym typeface="Arial"/>
              </a:rPr>
              <a:t>her Practice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Practice with towers of cubes, one tower with three red cubes, one tower with nine blue cubes. How many times taller is the blue tower? </a:t>
            </a:r>
            <a:endParaRPr dirty="0"/>
          </a:p>
          <a:p>
            <a:pPr marL="0" marR="0" lvl="0" indent="0" algn="l" rtl="0">
              <a:lnSpc>
                <a:spcPct val="100000"/>
              </a:lnSpc>
              <a:spcBef>
                <a:spcPts val="0"/>
              </a:spcBef>
              <a:spcAft>
                <a:spcPts val="0"/>
              </a:spcAft>
              <a:buClr>
                <a:srgbClr val="000000"/>
              </a:buClr>
              <a:buSzPts val="1200"/>
              <a:buFont typeface="Arial"/>
              <a:buNone/>
            </a:pPr>
            <a:endParaRPr dirty="0"/>
          </a:p>
        </p:txBody>
      </p:sp>
      <p:sp>
        <p:nvSpPr>
          <p:cNvPr id="127" name="Google Shape;12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cubes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How many red cubes are there? How many blue cubes are there? How many times bigger than 6 is 12?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Pupils may count the cubes and not compare them.</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Work with a partner</a:t>
            </a:r>
            <a:r>
              <a:rPr lang="en-GB" dirty="0">
                <a:solidFill>
                  <a:srgbClr val="000000"/>
                </a:solidFill>
                <a:latin typeface="Arial"/>
                <a:ea typeface="Arial"/>
                <a:cs typeface="Arial"/>
                <a:sym typeface="Arial"/>
              </a:rPr>
              <a:t>. Pupil A should make a tower of 15 cubes. Pupil B make a tower of 5 cubes. Compare them  </a:t>
            </a:r>
            <a:endParaRPr dirty="0"/>
          </a:p>
          <a:p>
            <a:pPr marL="0" marR="0" lvl="0" indent="0" algn="l" rtl="0">
              <a:lnSpc>
                <a:spcPct val="100000"/>
              </a:lnSpc>
              <a:spcBef>
                <a:spcPts val="0"/>
              </a:spcBef>
              <a:spcAft>
                <a:spcPts val="0"/>
              </a:spcAft>
              <a:buClr>
                <a:srgbClr val="000000"/>
              </a:buClr>
              <a:buSzPts val="1200"/>
              <a:buFont typeface="Arial"/>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41" name="Google Shape;14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d1170deda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dirty="0">
                <a:solidFill>
                  <a:srgbClr val="000000"/>
                </a:solidFill>
                <a:latin typeface="Arial"/>
                <a:ea typeface="Arial"/>
                <a:cs typeface="Arial"/>
                <a:sym typeface="Arial"/>
              </a:rPr>
              <a:t>There are various answers for the similarities and differences. Encourage pupils to identify that the methods have the same answer but with the short method, exchanging is shown below the answer space. </a:t>
            </a:r>
            <a:endParaRPr i="1"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and a place value chart (th</a:t>
            </a:r>
            <a:r>
              <a:rPr lang="en-GB" dirty="0">
                <a:solidFill>
                  <a:srgbClr val="000000"/>
                </a:solidFill>
                <a:latin typeface="Arial"/>
                <a:ea typeface="Arial"/>
                <a:cs typeface="Arial"/>
                <a:sym typeface="Arial"/>
              </a:rPr>
              <a:t>is can show pupils that these two methods are the same as they are both the same as the counters/ place value chart).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 you notice about the </a:t>
            </a:r>
            <a:r>
              <a:rPr lang="en-GB" dirty="0">
                <a:solidFill>
                  <a:srgbClr val="000000"/>
                </a:solidFill>
                <a:latin typeface="Arial"/>
                <a:ea typeface="Arial"/>
                <a:cs typeface="Arial"/>
                <a:sym typeface="Arial"/>
              </a:rPr>
              <a:t>methods? How are they similar? How are they different? What do you need to remember when using the short method? (Pupils need to remember to exchange and add the exchanged numbers.) Can you represent these using counters/ place value grid?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Exchanging can confuse pupils as they need to add the exchanged numbers, despite this being a multiplication question. Pupils may also say 2 x 8 not 20 x 8. </a:t>
            </a:r>
            <a:endParaRPr dirty="0"/>
          </a:p>
        </p:txBody>
      </p:sp>
      <p:sp>
        <p:nvSpPr>
          <p:cNvPr id="228" name="Google Shape;228;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77123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49257109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260963" y="805750"/>
            <a:ext cx="4695525" cy="3207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rgbClr val="2779F5"/>
              </a:buClr>
              <a:buSzPts val="1600"/>
              <a:buNone/>
              <a:defRPr sz="1200">
                <a:solidFill>
                  <a:srgbClr val="2779F5"/>
                </a:solidFill>
              </a:defRPr>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260963" y="1166150"/>
            <a:ext cx="8645850" cy="47772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4" name="Google Shape;24;p4"/>
          <p:cNvSpPr txBox="1"/>
          <p:nvPr/>
        </p:nvSpPr>
        <p:spPr>
          <a:xfrm>
            <a:off x="260963" y="365850"/>
            <a:ext cx="8240625" cy="40020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GB" sz="1500">
                <a:solidFill>
                  <a:srgbClr val="2779F5"/>
                </a:solidFill>
                <a:latin typeface="Century Gothic"/>
                <a:ea typeface="Century Gothic"/>
                <a:cs typeface="Century Gothic"/>
                <a:sym typeface="Century Gothic"/>
              </a:rPr>
              <a:t>To multiply a 2-digit number by a 1-digit number (with exchange)</a:t>
            </a:r>
            <a:endParaRPr sz="2100"/>
          </a:p>
        </p:txBody>
      </p:sp>
    </p:spTree>
    <p:extLst>
      <p:ext uri="{BB962C8B-B14F-4D97-AF65-F5344CB8AC3E}">
        <p14:creationId xmlns:p14="http://schemas.microsoft.com/office/powerpoint/2010/main" val="217633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260963" y="814900"/>
            <a:ext cx="8652600" cy="51285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9" name="Google Shape;39;p6"/>
          <p:cNvSpPr txBox="1"/>
          <p:nvPr/>
        </p:nvSpPr>
        <p:spPr>
          <a:xfrm>
            <a:off x="260963" y="365850"/>
            <a:ext cx="8240625" cy="40020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GB" sz="1500">
                <a:solidFill>
                  <a:srgbClr val="2779F5"/>
                </a:solidFill>
                <a:latin typeface="Century Gothic"/>
                <a:ea typeface="Century Gothic"/>
                <a:cs typeface="Century Gothic"/>
                <a:sym typeface="Century Gothic"/>
              </a:rPr>
              <a:t>To be able to use scaling when multiplying and dividing</a:t>
            </a:r>
            <a:endParaRPr sz="2100"/>
          </a:p>
        </p:txBody>
      </p:sp>
    </p:spTree>
    <p:extLst>
      <p:ext uri="{BB962C8B-B14F-4D97-AF65-F5344CB8AC3E}">
        <p14:creationId xmlns:p14="http://schemas.microsoft.com/office/powerpoint/2010/main" val="241216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 id="2147483963" r:id="rId6"/>
    <p:sldLayoutId id="2147483965" r:id="rId7"/>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303736" y="977029"/>
            <a:ext cx="8163989" cy="2924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l" rtl="0" fontAlgn="base">
              <a:buNone/>
            </a:pPr>
            <a:r>
              <a:rPr lang="en-GB" sz="1800" b="1" u="sng" kern="1200" dirty="0">
                <a:solidFill>
                  <a:srgbClr val="000000"/>
                </a:solidFill>
                <a:effectLst/>
                <a:latin typeface="XCCW Joined 1a"/>
                <a:cs typeface="Calibri" panose="020F0502020204030204" pitchFamily="34" charset="0"/>
              </a:rPr>
              <a:t>L.I – Can I</a:t>
            </a:r>
            <a:r>
              <a:rPr lang="en-GB" sz="1800" b="1" i="0" u="sng" dirty="0">
                <a:solidFill>
                  <a:srgbClr val="000000"/>
                </a:solidFill>
                <a:effectLst/>
                <a:latin typeface="Calibri" panose="020F0502020204030204" pitchFamily="34" charset="0"/>
              </a:rPr>
              <a:t> </a:t>
            </a:r>
            <a:r>
              <a:rPr lang="en-GB" sz="1800" b="1" i="0" u="sng" dirty="0">
                <a:solidFill>
                  <a:srgbClr val="000000"/>
                </a:solidFill>
                <a:effectLst/>
                <a:latin typeface="XCCW Joined 1a" panose="03050602040000000000" pitchFamily="66" charset="0"/>
              </a:rPr>
              <a:t>divide a 2-digit number by a 1-digit number?</a:t>
            </a:r>
            <a:r>
              <a:rPr lang="en-GB" sz="1800" b="0" i="0" dirty="0">
                <a:solidFill>
                  <a:srgbClr val="000000"/>
                </a:solidFill>
                <a:effectLst/>
                <a:latin typeface="XCCW Joined 1a" panose="03050602040000000000" pitchFamily="66" charset="0"/>
              </a:rPr>
              <a:t> </a:t>
            </a:r>
          </a:p>
          <a:p>
            <a:pPr algn="l" rtl="0" fontAlgn="base">
              <a:buNone/>
            </a:pPr>
            <a:endParaRPr lang="en-GB" sz="1800" b="1" u="sng" kern="1200" dirty="0">
              <a:solidFill>
                <a:srgbClr val="000000"/>
              </a:solidFill>
              <a:effectLst/>
              <a:latin typeface="XCCW Joined 1a"/>
              <a:cs typeface="Calibri" panose="020F0502020204030204" pitchFamily="34" charset="0"/>
            </a:endParaRPr>
          </a:p>
          <a:p>
            <a:pPr eaLnBrk="0" fontAlgn="base" hangingPunct="0">
              <a:spcAft>
                <a:spcPts val="1000"/>
              </a:spcAft>
              <a:buNone/>
            </a:pPr>
            <a:r>
              <a:rPr lang="en-GB" sz="1800" b="1" u="sng" kern="1200" dirty="0">
                <a:solidFill>
                  <a:srgbClr val="000000"/>
                </a:solidFill>
                <a:effectLst/>
                <a:latin typeface="XCCW Joined 1a"/>
                <a:cs typeface="Calibri" panose="020F0502020204030204" pitchFamily="34" charset="0"/>
              </a:rPr>
              <a:t>Steps to success</a:t>
            </a:r>
            <a:endParaRPr lang="en-GB" sz="1800" dirty="0">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I know division is sharing into equal groups</a:t>
            </a:r>
          </a:p>
          <a:p>
            <a:pPr marL="266700" marR="0" lvl="0" indent="-266700" algn="l" rtl="0">
              <a:spcBef>
                <a:spcPts val="0"/>
              </a:spcBef>
              <a:spcAft>
                <a:spcPts val="0"/>
              </a:spcAft>
              <a:buClr>
                <a:schemeClr val="lt1"/>
              </a:buClr>
              <a:buSzPts val="2000"/>
              <a:buNone/>
            </a:pPr>
            <a:r>
              <a:rPr lang="en-GB" sz="1800" dirty="0">
                <a:latin typeface="XCCW Joined 1a" panose="03050602040000000000" pitchFamily="66" charset="0"/>
                <a:ea typeface="Century Gothic"/>
                <a:cs typeface="Century Gothic"/>
                <a:sym typeface="Century Gothic"/>
              </a:rPr>
              <a:t>- I can partition numbers</a:t>
            </a:r>
          </a:p>
          <a:p>
            <a:pPr marL="266700" marR="0" lvl="0" indent="-266700" algn="l" rtl="0">
              <a:lnSpc>
                <a:spcPct val="150000"/>
              </a:lnSpc>
              <a:spcBef>
                <a:spcPts val="0"/>
              </a:spcBef>
              <a:spcAft>
                <a:spcPts val="0"/>
              </a:spcAft>
              <a:buClr>
                <a:schemeClr val="lt1"/>
              </a:buClr>
              <a:buSzPts val="2000"/>
              <a:buNone/>
            </a:pPr>
            <a:r>
              <a:rPr lang="en-GB" sz="1800" dirty="0">
                <a:latin typeface="XCCW Joined 1a" panose="03050602040000000000" pitchFamily="66" charset="0"/>
                <a:ea typeface="Century Gothic"/>
                <a:cs typeface="Century Gothic"/>
                <a:sym typeface="Century Gothic"/>
              </a:rPr>
              <a:t>- I can use partitioning to divide</a:t>
            </a:r>
            <a:endParaRPr lang="en-GB" sz="1800" dirty="0">
              <a:effectLst/>
              <a:latin typeface="XCCW Joined 1a" panose="03050602040000000000" pitchFamily="66" charset="0"/>
              <a:ea typeface="Times New Roman" panose="02020603050405020304" pitchFamily="18" charset="0"/>
              <a:cs typeface="Calibri" panose="020F0502020204030204" pitchFamily="34" charset="0"/>
            </a:endParaRPr>
          </a:p>
          <a:p>
            <a:pPr>
              <a:spcAft>
                <a:spcPts val="1000"/>
              </a:spcAft>
              <a:buNone/>
            </a:pPr>
            <a:r>
              <a:rPr lang="en-GB" sz="1800" b="1" dirty="0">
                <a:latin typeface="XCCW Joined 1a"/>
                <a:ea typeface="Times New Roman" panose="02020603050405020304" pitchFamily="18" charset="0"/>
                <a:cs typeface="Calibri" panose="020F0502020204030204" pitchFamily="34" charset="0"/>
              </a:rPr>
              <a:t>Challenge: </a:t>
            </a:r>
            <a:r>
              <a:rPr lang="en-GB" sz="1800" dirty="0">
                <a:latin typeface="XCCW Joined 1a"/>
                <a:ea typeface="Times New Roman" panose="02020603050405020304" pitchFamily="18" charset="0"/>
                <a:cs typeface="Calibri" panose="020F0502020204030204" pitchFamily="34" charset="0"/>
              </a:rPr>
              <a:t>True or false</a:t>
            </a: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1" name="Google Shape;231;p20"/>
          <p:cNvSpPr txBox="1">
            <a:spLocks noGrp="1"/>
          </p:cNvSpPr>
          <p:nvPr>
            <p:ph type="body" idx="2"/>
          </p:nvPr>
        </p:nvSpPr>
        <p:spPr>
          <a:xfrm>
            <a:off x="241279" y="1065113"/>
            <a:ext cx="8645850" cy="6513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lvl="0" indent="0" algn="l" rtl="0">
              <a:lnSpc>
                <a:spcPct val="150000"/>
              </a:lnSpc>
              <a:spcBef>
                <a:spcPts val="0"/>
              </a:spcBef>
              <a:spcAft>
                <a:spcPts val="0"/>
              </a:spcAft>
              <a:buClr>
                <a:schemeClr val="dk1"/>
              </a:buClr>
              <a:buSzPts val="1800"/>
              <a:buNone/>
            </a:pPr>
            <a:r>
              <a:rPr lang="en-GB" sz="2400" dirty="0">
                <a:latin typeface="XCCW Joined 1a" panose="03050602040000000000" pitchFamily="66" charset="0"/>
              </a:rPr>
              <a:t>Sophie has used counters to help her divide 84 by 4. </a:t>
            </a:r>
          </a:p>
          <a:p>
            <a:pPr marL="0" lvl="0" indent="0" algn="l" rtl="0">
              <a:lnSpc>
                <a:spcPct val="150000"/>
              </a:lnSpc>
              <a:spcBef>
                <a:spcPts val="0"/>
              </a:spcBef>
              <a:spcAft>
                <a:spcPts val="0"/>
              </a:spcAft>
              <a:buClr>
                <a:schemeClr val="dk1"/>
              </a:buClr>
              <a:buSzPts val="1800"/>
              <a:buNone/>
            </a:pPr>
            <a:r>
              <a:rPr lang="en-GB" sz="2400" b="1" dirty="0">
                <a:latin typeface="XCCW Joined 1a" panose="03050602040000000000" pitchFamily="66" charset="0"/>
              </a:rPr>
              <a:t>Has she used them correctly? </a:t>
            </a:r>
            <a:endParaRPr sz="1800" b="1" dirty="0">
              <a:latin typeface="XCCW Joined 1a" panose="03050602040000000000" pitchFamily="66" charset="0"/>
            </a:endParaRPr>
          </a:p>
        </p:txBody>
      </p:sp>
      <p:sp>
        <p:nvSpPr>
          <p:cNvPr id="6" name="Rectangle 5">
            <a:extLst>
              <a:ext uri="{FF2B5EF4-FFF2-40B4-BE49-F238E27FC236}">
                <a16:creationId xmlns:a16="http://schemas.microsoft.com/office/drawing/2014/main" id="{D05B63EA-B6C1-4CD3-B9FC-34A8C94B8A3B}"/>
              </a:ext>
            </a:extLst>
          </p:cNvPr>
          <p:cNvSpPr/>
          <p:nvPr/>
        </p:nvSpPr>
        <p:spPr bwMode="auto">
          <a:xfrm>
            <a:off x="0" y="0"/>
            <a:ext cx="9128409" cy="66675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457200" marR="0" algn="r"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0E60C2DC-82CC-4D04-A893-CE167C8AC2FD}"/>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pic>
        <p:nvPicPr>
          <p:cNvPr id="3" name="Picture 2">
            <a:extLst>
              <a:ext uri="{FF2B5EF4-FFF2-40B4-BE49-F238E27FC236}">
                <a16:creationId xmlns:a16="http://schemas.microsoft.com/office/drawing/2014/main" id="{9B1F3333-AF9A-4A57-B1C8-B7FF55F3C8D4}"/>
              </a:ext>
            </a:extLst>
          </p:cNvPr>
          <p:cNvPicPr>
            <a:picLocks noChangeAspect="1"/>
          </p:cNvPicPr>
          <p:nvPr/>
        </p:nvPicPr>
        <p:blipFill>
          <a:blip r:embed="rId3"/>
          <a:stretch>
            <a:fillRect/>
          </a:stretch>
        </p:blipFill>
        <p:spPr>
          <a:xfrm>
            <a:off x="2461361" y="3048958"/>
            <a:ext cx="4020402" cy="31613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5" name="TextBox 14">
            <a:extLst>
              <a:ext uri="{FF2B5EF4-FFF2-40B4-BE49-F238E27FC236}">
                <a16:creationId xmlns:a16="http://schemas.microsoft.com/office/drawing/2014/main" id="{742B4D91-54D8-4699-B408-61FD2EFAC54D}"/>
              </a:ext>
            </a:extLst>
          </p:cNvPr>
          <p:cNvSpPr txBox="1"/>
          <p:nvPr/>
        </p:nvSpPr>
        <p:spPr bwMode="auto">
          <a:xfrm>
            <a:off x="0" y="683390"/>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1</a:t>
            </a:r>
          </a:p>
        </p:txBody>
      </p:sp>
      <p:sp>
        <p:nvSpPr>
          <p:cNvPr id="16" name="TextBox 15">
            <a:extLst>
              <a:ext uri="{FF2B5EF4-FFF2-40B4-BE49-F238E27FC236}">
                <a16:creationId xmlns:a16="http://schemas.microsoft.com/office/drawing/2014/main" id="{46960DAA-BAA9-409A-A24A-CA3986F6DD72}"/>
              </a:ext>
            </a:extLst>
          </p:cNvPr>
          <p:cNvSpPr txBox="1"/>
          <p:nvPr/>
        </p:nvSpPr>
        <p:spPr bwMode="auto">
          <a:xfrm>
            <a:off x="0" y="5324003"/>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3</a:t>
            </a:r>
          </a:p>
        </p:txBody>
      </p:sp>
      <p:sp>
        <p:nvSpPr>
          <p:cNvPr id="23" name="TextBox 22">
            <a:extLst>
              <a:ext uri="{FF2B5EF4-FFF2-40B4-BE49-F238E27FC236}">
                <a16:creationId xmlns:a16="http://schemas.microsoft.com/office/drawing/2014/main" id="{9B0C750F-A7F8-4754-90D7-1A36F68CB255}"/>
              </a:ext>
            </a:extLst>
          </p:cNvPr>
          <p:cNvSpPr txBox="1"/>
          <p:nvPr/>
        </p:nvSpPr>
        <p:spPr bwMode="auto">
          <a:xfrm>
            <a:off x="4791075" y="683390"/>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2</a:t>
            </a:r>
          </a:p>
        </p:txBody>
      </p:sp>
      <p:pic>
        <p:nvPicPr>
          <p:cNvPr id="4" name="Picture 3">
            <a:extLst>
              <a:ext uri="{FF2B5EF4-FFF2-40B4-BE49-F238E27FC236}">
                <a16:creationId xmlns:a16="http://schemas.microsoft.com/office/drawing/2014/main" id="{82B29628-7234-4983-A708-C6EBCEB9D13B}"/>
              </a:ext>
            </a:extLst>
          </p:cNvPr>
          <p:cNvPicPr>
            <a:picLocks noChangeAspect="1"/>
          </p:cNvPicPr>
          <p:nvPr/>
        </p:nvPicPr>
        <p:blipFill>
          <a:blip r:embed="rId3"/>
          <a:stretch>
            <a:fillRect/>
          </a:stretch>
        </p:blipFill>
        <p:spPr>
          <a:xfrm>
            <a:off x="295276" y="683390"/>
            <a:ext cx="4258954" cy="3098035"/>
          </a:xfrm>
          <a:prstGeom prst="rect">
            <a:avLst/>
          </a:prstGeom>
        </p:spPr>
      </p:pic>
      <p:pic>
        <p:nvPicPr>
          <p:cNvPr id="6" name="Picture 5">
            <a:extLst>
              <a:ext uri="{FF2B5EF4-FFF2-40B4-BE49-F238E27FC236}">
                <a16:creationId xmlns:a16="http://schemas.microsoft.com/office/drawing/2014/main" id="{BB0F5AD1-7DDE-4F15-8A8A-49EDF7B9C533}"/>
              </a:ext>
            </a:extLst>
          </p:cNvPr>
          <p:cNvPicPr>
            <a:picLocks noChangeAspect="1"/>
          </p:cNvPicPr>
          <p:nvPr/>
        </p:nvPicPr>
        <p:blipFill>
          <a:blip r:embed="rId4"/>
          <a:stretch>
            <a:fillRect/>
          </a:stretch>
        </p:blipFill>
        <p:spPr>
          <a:xfrm>
            <a:off x="5086350" y="683390"/>
            <a:ext cx="3995864" cy="4752975"/>
          </a:xfrm>
          <a:prstGeom prst="rect">
            <a:avLst/>
          </a:prstGeom>
        </p:spPr>
      </p:pic>
      <p:pic>
        <p:nvPicPr>
          <p:cNvPr id="9" name="Picture 8">
            <a:extLst>
              <a:ext uri="{FF2B5EF4-FFF2-40B4-BE49-F238E27FC236}">
                <a16:creationId xmlns:a16="http://schemas.microsoft.com/office/drawing/2014/main" id="{56D310A4-179E-4FE8-9053-172DC068D37D}"/>
              </a:ext>
            </a:extLst>
          </p:cNvPr>
          <p:cNvPicPr>
            <a:picLocks noChangeAspect="1"/>
          </p:cNvPicPr>
          <p:nvPr/>
        </p:nvPicPr>
        <p:blipFill>
          <a:blip r:embed="rId5"/>
          <a:stretch>
            <a:fillRect/>
          </a:stretch>
        </p:blipFill>
        <p:spPr>
          <a:xfrm>
            <a:off x="295276" y="5324003"/>
            <a:ext cx="5024438" cy="1488197"/>
          </a:xfrm>
          <a:prstGeom prst="rect">
            <a:avLst/>
          </a:prstGeom>
        </p:spPr>
      </p:pic>
    </p:spTree>
    <p:extLst>
      <p:ext uri="{BB962C8B-B14F-4D97-AF65-F5344CB8AC3E}">
        <p14:creationId xmlns:p14="http://schemas.microsoft.com/office/powerpoint/2010/main" val="2961928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53334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Graphic 4" descr="Lightbulb with solid fill">
            <a:extLst>
              <a:ext uri="{FF2B5EF4-FFF2-40B4-BE49-F238E27FC236}">
                <a16:creationId xmlns:a16="http://schemas.microsoft.com/office/drawing/2014/main" id="{F63ACEBB-7D6D-4138-968A-19C8367B5A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82975"/>
            <a:ext cx="914400" cy="914400"/>
          </a:xfrm>
          <a:prstGeom prst="rect">
            <a:avLst/>
          </a:prstGeom>
        </p:spPr>
      </p:pic>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   </a:t>
            </a:r>
          </a:p>
        </p:txBody>
      </p:sp>
      <p:pic>
        <p:nvPicPr>
          <p:cNvPr id="9" name="Picture 8">
            <a:extLst>
              <a:ext uri="{FF2B5EF4-FFF2-40B4-BE49-F238E27FC236}">
                <a16:creationId xmlns:a16="http://schemas.microsoft.com/office/drawing/2014/main" id="{8DEF2577-CE58-4E35-947E-45D237499493}"/>
              </a:ext>
            </a:extLst>
          </p:cNvPr>
          <p:cNvPicPr>
            <a:picLocks noChangeAspect="1"/>
          </p:cNvPicPr>
          <p:nvPr/>
        </p:nvPicPr>
        <p:blipFill>
          <a:blip r:embed="rId5"/>
          <a:stretch>
            <a:fillRect/>
          </a:stretch>
        </p:blipFill>
        <p:spPr>
          <a:xfrm>
            <a:off x="876299" y="1697603"/>
            <a:ext cx="7629525" cy="1105047"/>
          </a:xfrm>
          <a:prstGeom prst="rect">
            <a:avLst/>
          </a:prstGeom>
        </p:spPr>
      </p:pic>
      <p:pic>
        <p:nvPicPr>
          <p:cNvPr id="6" name="Picture 5">
            <a:extLst>
              <a:ext uri="{FF2B5EF4-FFF2-40B4-BE49-F238E27FC236}">
                <a16:creationId xmlns:a16="http://schemas.microsoft.com/office/drawing/2014/main" id="{CEDB26CB-0D28-48E4-BD5A-A0F30D156886}"/>
              </a:ext>
            </a:extLst>
          </p:cNvPr>
          <p:cNvPicPr>
            <a:picLocks noChangeAspect="1"/>
          </p:cNvPicPr>
          <p:nvPr/>
        </p:nvPicPr>
        <p:blipFill>
          <a:blip r:embed="rId6"/>
          <a:stretch>
            <a:fillRect/>
          </a:stretch>
        </p:blipFill>
        <p:spPr>
          <a:xfrm>
            <a:off x="876299" y="2790308"/>
            <a:ext cx="7629525" cy="917010"/>
          </a:xfrm>
          <a:prstGeom prst="rect">
            <a:avLst/>
          </a:prstGeom>
        </p:spPr>
      </p:pic>
    </p:spTree>
    <p:extLst>
      <p:ext uri="{BB962C8B-B14F-4D97-AF65-F5344CB8AC3E}">
        <p14:creationId xmlns:p14="http://schemas.microsoft.com/office/powerpoint/2010/main" val="112762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00628C"/>
              </a:solidFill>
            </a:endParaRPr>
          </a:p>
        </p:txBody>
      </p:sp>
      <p:sp>
        <p:nvSpPr>
          <p:cNvPr id="5" name="Text Placeholder 1">
            <a:extLst>
              <a:ext uri="{FF2B5EF4-FFF2-40B4-BE49-F238E27FC236}">
                <a16:creationId xmlns:a16="http://schemas.microsoft.com/office/drawing/2014/main" id="{04D58140-0BD8-42EA-8986-B75DC2E5EB8F}"/>
              </a:ext>
            </a:extLst>
          </p:cNvPr>
          <p:cNvSpPr txBox="1">
            <a:spLocks/>
          </p:cNvSpPr>
          <p:nvPr/>
        </p:nvSpPr>
        <p:spPr>
          <a:xfrm>
            <a:off x="1" y="0"/>
            <a:ext cx="9128408" cy="630000"/>
          </a:xfrm>
          <a:prstGeom prst="rect">
            <a:avLst/>
          </a:prstGeom>
          <a:solidFill>
            <a:srgbClr val="82CBDD"/>
          </a:solidFill>
        </p:spPr>
        <p:txBody>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a:buNone/>
            </a:pPr>
            <a:r>
              <a:rPr lang="en-US" kern="0">
                <a:solidFill>
                  <a:srgbClr val="00628C"/>
                </a:solidFill>
              </a:rPr>
              <a:t> </a:t>
            </a:r>
            <a:endParaRPr lang="en-US" kern="0" dirty="0">
              <a:solidFill>
                <a:srgbClr val="00628C"/>
              </a:solidFill>
            </a:endParaRPr>
          </a:p>
        </p:txBody>
      </p:sp>
      <p:sp>
        <p:nvSpPr>
          <p:cNvPr id="6" name="TextBox 5">
            <a:extLst>
              <a:ext uri="{FF2B5EF4-FFF2-40B4-BE49-F238E27FC236}">
                <a16:creationId xmlns:a16="http://schemas.microsoft.com/office/drawing/2014/main" id="{3DD05475-176B-4265-A565-C1E34198058A}"/>
              </a:ext>
            </a:extLst>
          </p:cNvPr>
          <p:cNvSpPr txBox="1"/>
          <p:nvPr/>
        </p:nvSpPr>
        <p:spPr bwMode="auto">
          <a:xfrm>
            <a:off x="15591" y="44856"/>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7" name="Google Shape;79;p13">
            <a:extLst>
              <a:ext uri="{FF2B5EF4-FFF2-40B4-BE49-F238E27FC236}">
                <a16:creationId xmlns:a16="http://schemas.microsoft.com/office/drawing/2014/main" id="{70857862-429C-43C6-95DF-7BFD1C87C615}"/>
              </a:ext>
            </a:extLst>
          </p:cNvPr>
          <p:cNvSpPr txBox="1">
            <a:spLocks/>
          </p:cNvSpPr>
          <p:nvPr/>
        </p:nvSpPr>
        <p:spPr>
          <a:xfrm>
            <a:off x="390117" y="1399322"/>
            <a:ext cx="8633925" cy="398700"/>
          </a:xfrm>
          <a:prstGeom prst="rect">
            <a:avLst/>
          </a:prstGeom>
        </p:spPr>
        <p:txBody>
          <a:bodyPr spcFirstLastPara="1" vert="horz" wrap="square" lIns="68569" tIns="34275" rIns="68569" bIns="34275"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marL="0" indent="0">
              <a:buNone/>
            </a:pPr>
            <a:r>
              <a:rPr lang="en-GB" sz="2000" kern="0">
                <a:latin typeface="XCCW Joined 1a" panose="03050602040000000000" pitchFamily="66" charset="0"/>
              </a:rPr>
              <a:t>There are 24 children in a PE class. The teacher wants to divide them into groups. </a:t>
            </a:r>
          </a:p>
          <a:p>
            <a:pPr marL="0" indent="0">
              <a:buNone/>
            </a:pPr>
            <a:r>
              <a:rPr lang="en-GB" sz="2000" b="1" kern="0">
                <a:latin typeface="XCCW Joined 1a" panose="03050602040000000000" pitchFamily="66" charset="0"/>
              </a:rPr>
              <a:t>How many children would be in each group if they were divided into:</a:t>
            </a:r>
          </a:p>
          <a:p>
            <a:pPr marL="0" indent="0">
              <a:buNone/>
            </a:pPr>
            <a:endParaRPr lang="en-GB" sz="2000" kern="0">
              <a:latin typeface="XCCW Joined 1a" panose="03050602040000000000" pitchFamily="66" charset="0"/>
            </a:endParaRPr>
          </a:p>
          <a:p>
            <a:pPr marL="457200" indent="-368300">
              <a:buSzPts val="2200"/>
              <a:buFont typeface="Century Gothic"/>
              <a:buAutoNum type="alphaLcPeriod"/>
            </a:pPr>
            <a:r>
              <a:rPr lang="en-GB" sz="2000" kern="0">
                <a:latin typeface="XCCW Joined 1a" panose="03050602040000000000" pitchFamily="66" charset="0"/>
              </a:rPr>
              <a:t>3 groups</a:t>
            </a:r>
          </a:p>
          <a:p>
            <a:pPr marL="457200" indent="-368300">
              <a:buSzPts val="2200"/>
              <a:buFont typeface="Century Gothic"/>
              <a:buAutoNum type="alphaLcPeriod"/>
            </a:pPr>
            <a:endParaRPr lang="en-GB" sz="2000" kern="0">
              <a:latin typeface="XCCW Joined 1a" panose="03050602040000000000" pitchFamily="66" charset="0"/>
            </a:endParaRPr>
          </a:p>
          <a:p>
            <a:pPr marL="457200" indent="-368300">
              <a:buSzPts val="2200"/>
              <a:buFont typeface="Century Gothic"/>
              <a:buAutoNum type="alphaLcPeriod"/>
            </a:pPr>
            <a:r>
              <a:rPr lang="en-GB" sz="2000" kern="0">
                <a:latin typeface="XCCW Joined 1a" panose="03050602040000000000" pitchFamily="66" charset="0"/>
              </a:rPr>
              <a:t>4 groups</a:t>
            </a:r>
          </a:p>
          <a:p>
            <a:pPr marL="457200" indent="-368300">
              <a:buSzPts val="2200"/>
              <a:buFont typeface="Century Gothic"/>
              <a:buAutoNum type="alphaLcPeriod"/>
            </a:pPr>
            <a:endParaRPr lang="en-GB" sz="2000" kern="0">
              <a:latin typeface="XCCW Joined 1a" panose="03050602040000000000" pitchFamily="66" charset="0"/>
            </a:endParaRPr>
          </a:p>
          <a:p>
            <a:pPr marL="457200" indent="-368300">
              <a:buSzPts val="2200"/>
              <a:buFont typeface="Century Gothic"/>
              <a:buAutoNum type="alphaLcPeriod"/>
            </a:pPr>
            <a:r>
              <a:rPr lang="en-GB" sz="2000" kern="0">
                <a:latin typeface="XCCW Joined 1a" panose="03050602040000000000" pitchFamily="66" charset="0"/>
              </a:rPr>
              <a:t>8 groups </a:t>
            </a:r>
            <a:endParaRPr lang="en-GB" sz="2000" kern="0" dirty="0">
              <a:latin typeface="XCCW Joined 1a" panose="03050602040000000000" pitchFamily="66" charset="0"/>
            </a:endParaRPr>
          </a:p>
        </p:txBody>
      </p:sp>
      <p:pic>
        <p:nvPicPr>
          <p:cNvPr id="8" name="Google Shape;96;p15" descr="A drawing of a cartoon character&#10;&#10;Description automatically generated">
            <a:extLst>
              <a:ext uri="{FF2B5EF4-FFF2-40B4-BE49-F238E27FC236}">
                <a16:creationId xmlns:a16="http://schemas.microsoft.com/office/drawing/2014/main" id="{D4998D5F-2ACF-44E1-AF1D-2D9C122D3777}"/>
              </a:ext>
            </a:extLst>
          </p:cNvPr>
          <p:cNvPicPr preferRelativeResize="0"/>
          <p:nvPr/>
        </p:nvPicPr>
        <p:blipFill rotWithShape="1">
          <a:blip r:embed="rId2">
            <a:alphaModFix/>
          </a:blip>
          <a:srcRect/>
          <a:stretch/>
        </p:blipFill>
        <p:spPr>
          <a:xfrm>
            <a:off x="5996232" y="3515274"/>
            <a:ext cx="1550398" cy="2065812"/>
          </a:xfrm>
          <a:prstGeom prst="rect">
            <a:avLst/>
          </a:prstGeom>
          <a:noFill/>
          <a:ln>
            <a:noFill/>
          </a:ln>
        </p:spPr>
      </p:pic>
    </p:spTree>
    <p:extLst>
      <p:ext uri="{BB962C8B-B14F-4D97-AF65-F5344CB8AC3E}">
        <p14:creationId xmlns:p14="http://schemas.microsoft.com/office/powerpoint/2010/main" val="62922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I do</a:t>
            </a:r>
            <a:endParaRPr lang="en-US" dirty="0">
              <a:solidFill>
                <a:srgbClr val="00628C"/>
              </a:solidFill>
            </a:endParaRPr>
          </a:p>
        </p:txBody>
      </p:sp>
      <p:sp>
        <p:nvSpPr>
          <p:cNvPr id="3" name="TextBox 2">
            <a:extLst>
              <a:ext uri="{FF2B5EF4-FFF2-40B4-BE49-F238E27FC236}">
                <a16:creationId xmlns:a16="http://schemas.microsoft.com/office/drawing/2014/main" id="{B17601F2-FCE9-48FB-BDC9-BA8216DC3EC2}"/>
              </a:ext>
            </a:extLst>
          </p:cNvPr>
          <p:cNvSpPr txBox="1"/>
          <p:nvPr/>
        </p:nvSpPr>
        <p:spPr bwMode="auto">
          <a:xfrm>
            <a:off x="285795" y="920309"/>
            <a:ext cx="85724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200" dirty="0">
                <a:latin typeface="Myriad Pro Semibold" charset="0"/>
                <a:ea typeface="Myriad Pro Semibold" charset="0"/>
                <a:cs typeface="Myriad Pro Semibold" charset="0"/>
              </a:rPr>
              <a:t>84 sticks shared equally between 4 children. How many sticks each?</a:t>
            </a:r>
            <a:endParaRPr lang="en-GB" sz="2200" dirty="0">
              <a:solidFill>
                <a:srgbClr val="FF0000"/>
              </a:solidFill>
              <a:latin typeface="Myriad Pro Semibold" charset="0"/>
              <a:ea typeface="Myriad Pro Semibold" charset="0"/>
              <a:cs typeface="Myriad Pro Semibold" charset="0"/>
            </a:endParaRPr>
          </a:p>
        </p:txBody>
      </p:sp>
      <p:sp>
        <p:nvSpPr>
          <p:cNvPr id="4" name="TextBox 3">
            <a:extLst>
              <a:ext uri="{FF2B5EF4-FFF2-40B4-BE49-F238E27FC236}">
                <a16:creationId xmlns:a16="http://schemas.microsoft.com/office/drawing/2014/main" id="{4E52A4EB-E684-448D-8D93-717F9AFC698C}"/>
              </a:ext>
            </a:extLst>
          </p:cNvPr>
          <p:cNvSpPr txBox="1"/>
          <p:nvPr/>
        </p:nvSpPr>
        <p:spPr bwMode="auto">
          <a:xfrm>
            <a:off x="3529785" y="1524945"/>
            <a:ext cx="14879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latin typeface="Myriad Pro Semibold" charset="0"/>
                <a:ea typeface="Myriad Pro Semibold" charset="0"/>
                <a:cs typeface="Myriad Pro Semibold" charset="0"/>
              </a:rPr>
              <a:t>84  ÷  4  =</a:t>
            </a:r>
            <a:endParaRPr lang="en-GB" sz="2200" dirty="0">
              <a:solidFill>
                <a:srgbClr val="C00000"/>
              </a:solidFill>
              <a:latin typeface="Myriad Pro Semibold" charset="0"/>
              <a:ea typeface="Myriad Pro Semibold" charset="0"/>
              <a:cs typeface="Myriad Pro Semibold" charset="0"/>
            </a:endParaRPr>
          </a:p>
        </p:txBody>
      </p:sp>
      <p:sp>
        <p:nvSpPr>
          <p:cNvPr id="5" name="Rectangle 4">
            <a:extLst>
              <a:ext uri="{FF2B5EF4-FFF2-40B4-BE49-F238E27FC236}">
                <a16:creationId xmlns:a16="http://schemas.microsoft.com/office/drawing/2014/main" id="{139276A6-E088-4AC8-9EEE-9F4FC1751274}"/>
              </a:ext>
            </a:extLst>
          </p:cNvPr>
          <p:cNvSpPr/>
          <p:nvPr/>
        </p:nvSpPr>
        <p:spPr bwMode="auto">
          <a:xfrm>
            <a:off x="5203640" y="1515419"/>
            <a:ext cx="461665"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ACC6A942-18CB-47E9-8EAB-110F3D223E53}"/>
              </a:ext>
            </a:extLst>
          </p:cNvPr>
          <p:cNvSpPr txBox="1"/>
          <p:nvPr/>
        </p:nvSpPr>
        <p:spPr bwMode="auto">
          <a:xfrm>
            <a:off x="3306044" y="5128143"/>
            <a:ext cx="2531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0070C0"/>
                </a:solidFill>
                <a:latin typeface="Myriad Pro Semibold" charset="0"/>
                <a:ea typeface="Myriad Pro Semibold" charset="0"/>
                <a:cs typeface="Myriad Pro Semibold" charset="0"/>
              </a:rPr>
              <a:t>8 tens </a:t>
            </a:r>
            <a:r>
              <a:rPr lang="en-GB" sz="2200" dirty="0">
                <a:latin typeface="Myriad Pro Semibold" charset="0"/>
                <a:ea typeface="Myriad Pro Semibold" charset="0"/>
                <a:cs typeface="Myriad Pro Semibold" charset="0"/>
              </a:rPr>
              <a:t>÷ 4 = </a:t>
            </a:r>
            <a:r>
              <a:rPr lang="en-GB" sz="2200" dirty="0">
                <a:solidFill>
                  <a:srgbClr val="0070C0"/>
                </a:solidFill>
                <a:latin typeface="Myriad Pro Semibold" charset="0"/>
                <a:ea typeface="Myriad Pro Semibold" charset="0"/>
                <a:cs typeface="Myriad Pro Semibold" charset="0"/>
              </a:rPr>
              <a:t>2 tens</a:t>
            </a:r>
          </a:p>
        </p:txBody>
      </p:sp>
      <p:pic>
        <p:nvPicPr>
          <p:cNvPr id="23" name="Picture 22" descr="A picture containing object&#10;&#10;Description automatically generated">
            <a:extLst>
              <a:ext uri="{FF2B5EF4-FFF2-40B4-BE49-F238E27FC236}">
                <a16:creationId xmlns:a16="http://schemas.microsoft.com/office/drawing/2014/main" id="{DC52B5C4-57BF-4C41-B505-2E43926F3E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4911" y="2274369"/>
            <a:ext cx="355386" cy="342917"/>
          </a:xfrm>
          <a:prstGeom prst="rect">
            <a:avLst/>
          </a:prstGeom>
        </p:spPr>
      </p:pic>
      <p:pic>
        <p:nvPicPr>
          <p:cNvPr id="25" name="Picture 24" descr="A close up of a logo&#10;&#10;Description automatically generated">
            <a:extLst>
              <a:ext uri="{FF2B5EF4-FFF2-40B4-BE49-F238E27FC236}">
                <a16:creationId xmlns:a16="http://schemas.microsoft.com/office/drawing/2014/main" id="{1D0D3638-4435-4104-A398-6CDCCE6A11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8075" y="2158345"/>
            <a:ext cx="498788" cy="498788"/>
          </a:xfrm>
          <a:prstGeom prst="rect">
            <a:avLst/>
          </a:prstGeom>
        </p:spPr>
      </p:pic>
      <p:pic>
        <p:nvPicPr>
          <p:cNvPr id="26" name="Picture 25" descr="A close up of a logo&#10;&#10;Description automatically generated">
            <a:extLst>
              <a:ext uri="{FF2B5EF4-FFF2-40B4-BE49-F238E27FC236}">
                <a16:creationId xmlns:a16="http://schemas.microsoft.com/office/drawing/2014/main" id="{29A12462-561B-40F5-BD0A-9521CBD585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6099" y="2158345"/>
            <a:ext cx="498788" cy="498788"/>
          </a:xfrm>
          <a:prstGeom prst="rect">
            <a:avLst/>
          </a:prstGeom>
        </p:spPr>
      </p:pic>
      <p:pic>
        <p:nvPicPr>
          <p:cNvPr id="27" name="Picture 26" descr="A close up of a logo&#10;&#10;Description automatically generated">
            <a:extLst>
              <a:ext uri="{FF2B5EF4-FFF2-40B4-BE49-F238E27FC236}">
                <a16:creationId xmlns:a16="http://schemas.microsoft.com/office/drawing/2014/main" id="{620FCB93-72A3-4BE9-B7DC-D1567D8743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4123" y="2158345"/>
            <a:ext cx="498788" cy="498788"/>
          </a:xfrm>
          <a:prstGeom prst="rect">
            <a:avLst/>
          </a:prstGeom>
        </p:spPr>
      </p:pic>
      <p:pic>
        <p:nvPicPr>
          <p:cNvPr id="28" name="Picture 27" descr="A close up of a logo&#10;&#10;Description automatically generated">
            <a:extLst>
              <a:ext uri="{FF2B5EF4-FFF2-40B4-BE49-F238E27FC236}">
                <a16:creationId xmlns:a16="http://schemas.microsoft.com/office/drawing/2014/main" id="{1D3FA4C8-0D49-46E9-B136-062FE7DF11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2147" y="2158345"/>
            <a:ext cx="498788" cy="498788"/>
          </a:xfrm>
          <a:prstGeom prst="rect">
            <a:avLst/>
          </a:prstGeom>
        </p:spPr>
      </p:pic>
      <p:pic>
        <p:nvPicPr>
          <p:cNvPr id="29" name="Picture 28" descr="A close up of a logo&#10;&#10;Description automatically generated">
            <a:extLst>
              <a:ext uri="{FF2B5EF4-FFF2-40B4-BE49-F238E27FC236}">
                <a16:creationId xmlns:a16="http://schemas.microsoft.com/office/drawing/2014/main" id="{92158111-5EFC-436E-9CE8-54C39D29FD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0171" y="2158345"/>
            <a:ext cx="498788" cy="498788"/>
          </a:xfrm>
          <a:prstGeom prst="rect">
            <a:avLst/>
          </a:prstGeom>
        </p:spPr>
      </p:pic>
      <p:pic>
        <p:nvPicPr>
          <p:cNvPr id="30" name="Picture 29" descr="A close up of a logo&#10;&#10;Description automatically generated">
            <a:extLst>
              <a:ext uri="{FF2B5EF4-FFF2-40B4-BE49-F238E27FC236}">
                <a16:creationId xmlns:a16="http://schemas.microsoft.com/office/drawing/2014/main" id="{0DAEB159-E39E-4919-AAF8-4C7A546923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8195" y="2158345"/>
            <a:ext cx="498788" cy="498788"/>
          </a:xfrm>
          <a:prstGeom prst="rect">
            <a:avLst/>
          </a:prstGeom>
        </p:spPr>
      </p:pic>
      <p:pic>
        <p:nvPicPr>
          <p:cNvPr id="31" name="Picture 30" descr="A close up of a logo&#10;&#10;Description automatically generated">
            <a:extLst>
              <a:ext uri="{FF2B5EF4-FFF2-40B4-BE49-F238E27FC236}">
                <a16:creationId xmlns:a16="http://schemas.microsoft.com/office/drawing/2014/main" id="{074B5431-F20D-465C-B4E2-269815A7DD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6219" y="2158345"/>
            <a:ext cx="498788" cy="498788"/>
          </a:xfrm>
          <a:prstGeom prst="rect">
            <a:avLst/>
          </a:prstGeom>
        </p:spPr>
      </p:pic>
      <p:pic>
        <p:nvPicPr>
          <p:cNvPr id="32" name="Picture 31" descr="A close up of a logo&#10;&#10;Description automatically generated">
            <a:extLst>
              <a:ext uri="{FF2B5EF4-FFF2-40B4-BE49-F238E27FC236}">
                <a16:creationId xmlns:a16="http://schemas.microsoft.com/office/drawing/2014/main" id="{1F765B80-1D0F-4261-9E4F-22C4C192AD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4246" y="2158345"/>
            <a:ext cx="498788" cy="498788"/>
          </a:xfrm>
          <a:prstGeom prst="rect">
            <a:avLst/>
          </a:prstGeom>
        </p:spPr>
      </p:pic>
      <p:pic>
        <p:nvPicPr>
          <p:cNvPr id="33" name="Picture 32" descr="A picture containing object&#10;&#10;Description automatically generated">
            <a:extLst>
              <a:ext uri="{FF2B5EF4-FFF2-40B4-BE49-F238E27FC236}">
                <a16:creationId xmlns:a16="http://schemas.microsoft.com/office/drawing/2014/main" id="{3DA6B4BC-44CE-4B5F-B9E3-0BC531634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3108" y="2274369"/>
            <a:ext cx="355386" cy="342917"/>
          </a:xfrm>
          <a:prstGeom prst="rect">
            <a:avLst/>
          </a:prstGeom>
        </p:spPr>
      </p:pic>
      <p:pic>
        <p:nvPicPr>
          <p:cNvPr id="34" name="Picture 33" descr="A picture containing object&#10;&#10;Description automatically generated">
            <a:extLst>
              <a:ext uri="{FF2B5EF4-FFF2-40B4-BE49-F238E27FC236}">
                <a16:creationId xmlns:a16="http://schemas.microsoft.com/office/drawing/2014/main" id="{15DD6E3C-78D4-4F59-B878-47F43B8CA9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1305" y="2274369"/>
            <a:ext cx="355386" cy="342917"/>
          </a:xfrm>
          <a:prstGeom prst="rect">
            <a:avLst/>
          </a:prstGeom>
        </p:spPr>
      </p:pic>
      <p:pic>
        <p:nvPicPr>
          <p:cNvPr id="35" name="Picture 34" descr="A picture containing object&#10;&#10;Description automatically generated">
            <a:extLst>
              <a:ext uri="{FF2B5EF4-FFF2-40B4-BE49-F238E27FC236}">
                <a16:creationId xmlns:a16="http://schemas.microsoft.com/office/drawing/2014/main" id="{AC47B8FF-F1AA-40EB-9AFF-AE5DD79AFB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502" y="2274369"/>
            <a:ext cx="355386" cy="342917"/>
          </a:xfrm>
          <a:prstGeom prst="rect">
            <a:avLst/>
          </a:prstGeom>
        </p:spPr>
      </p:pic>
      <p:grpSp>
        <p:nvGrpSpPr>
          <p:cNvPr id="50" name="Group 49">
            <a:extLst>
              <a:ext uri="{FF2B5EF4-FFF2-40B4-BE49-F238E27FC236}">
                <a16:creationId xmlns:a16="http://schemas.microsoft.com/office/drawing/2014/main" id="{CD2E811C-1019-4713-BEB6-DF9DF781EAFA}"/>
              </a:ext>
            </a:extLst>
          </p:cNvPr>
          <p:cNvGrpSpPr/>
          <p:nvPr/>
        </p:nvGrpSpPr>
        <p:grpSpPr>
          <a:xfrm>
            <a:off x="2683508" y="2915469"/>
            <a:ext cx="498788" cy="2129211"/>
            <a:chOff x="2683508" y="2915469"/>
            <a:chExt cx="498788" cy="2129211"/>
          </a:xfrm>
        </p:grpSpPr>
        <p:pic>
          <p:nvPicPr>
            <p:cNvPr id="36" name="Picture 35" descr="A close up of a logo&#10;&#10;Description automatically generated">
              <a:extLst>
                <a:ext uri="{FF2B5EF4-FFF2-40B4-BE49-F238E27FC236}">
                  <a16:creationId xmlns:a16="http://schemas.microsoft.com/office/drawing/2014/main" id="{8E906E3B-4B87-4632-8978-7DDCC4852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2915469"/>
              <a:ext cx="498788" cy="498788"/>
            </a:xfrm>
            <a:prstGeom prst="rect">
              <a:avLst/>
            </a:prstGeom>
          </p:spPr>
        </p:pic>
        <p:pic>
          <p:nvPicPr>
            <p:cNvPr id="37" name="Picture 36" descr="A close up of a logo&#10;&#10;Description automatically generated">
              <a:extLst>
                <a:ext uri="{FF2B5EF4-FFF2-40B4-BE49-F238E27FC236}">
                  <a16:creationId xmlns:a16="http://schemas.microsoft.com/office/drawing/2014/main" id="{3C1A872B-AB85-4EAD-9B5E-FFD3F4D5B9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3458943"/>
              <a:ext cx="498788" cy="498788"/>
            </a:xfrm>
            <a:prstGeom prst="rect">
              <a:avLst/>
            </a:prstGeom>
          </p:spPr>
        </p:pic>
        <p:pic>
          <p:nvPicPr>
            <p:cNvPr id="38" name="Picture 37" descr="A close up of a logo&#10;&#10;Description automatically generated">
              <a:extLst>
                <a:ext uri="{FF2B5EF4-FFF2-40B4-BE49-F238E27FC236}">
                  <a16:creationId xmlns:a16="http://schemas.microsoft.com/office/drawing/2014/main" id="{0B4414F6-93E5-4284-895A-379FEBFE0F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4002417"/>
              <a:ext cx="498788" cy="498788"/>
            </a:xfrm>
            <a:prstGeom prst="rect">
              <a:avLst/>
            </a:prstGeom>
          </p:spPr>
        </p:pic>
        <p:pic>
          <p:nvPicPr>
            <p:cNvPr id="39" name="Picture 38" descr="A close up of a logo&#10;&#10;Description automatically generated">
              <a:extLst>
                <a:ext uri="{FF2B5EF4-FFF2-40B4-BE49-F238E27FC236}">
                  <a16:creationId xmlns:a16="http://schemas.microsoft.com/office/drawing/2014/main" id="{6BEEA3C8-5321-422D-AD74-4883F46758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4545892"/>
              <a:ext cx="498788" cy="498788"/>
            </a:xfrm>
            <a:prstGeom prst="rect">
              <a:avLst/>
            </a:prstGeom>
          </p:spPr>
        </p:pic>
      </p:grpSp>
      <p:grpSp>
        <p:nvGrpSpPr>
          <p:cNvPr id="51" name="Group 50">
            <a:extLst>
              <a:ext uri="{FF2B5EF4-FFF2-40B4-BE49-F238E27FC236}">
                <a16:creationId xmlns:a16="http://schemas.microsoft.com/office/drawing/2014/main" id="{C9B9C70F-F01F-4A93-BF85-E5E8D99BB0AA}"/>
              </a:ext>
            </a:extLst>
          </p:cNvPr>
          <p:cNvGrpSpPr/>
          <p:nvPr/>
        </p:nvGrpSpPr>
        <p:grpSpPr>
          <a:xfrm>
            <a:off x="3235343" y="2915469"/>
            <a:ext cx="498788" cy="2129211"/>
            <a:chOff x="3235343" y="2915469"/>
            <a:chExt cx="498788" cy="2129211"/>
          </a:xfrm>
        </p:grpSpPr>
        <p:pic>
          <p:nvPicPr>
            <p:cNvPr id="40" name="Picture 39" descr="A close up of a logo&#10;&#10;Description automatically generated">
              <a:extLst>
                <a:ext uri="{FF2B5EF4-FFF2-40B4-BE49-F238E27FC236}">
                  <a16:creationId xmlns:a16="http://schemas.microsoft.com/office/drawing/2014/main" id="{915147CF-9139-4ED9-9150-93867A0532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2915469"/>
              <a:ext cx="498788" cy="498788"/>
            </a:xfrm>
            <a:prstGeom prst="rect">
              <a:avLst/>
            </a:prstGeom>
          </p:spPr>
        </p:pic>
        <p:pic>
          <p:nvPicPr>
            <p:cNvPr id="41" name="Picture 40" descr="A close up of a logo&#10;&#10;Description automatically generated">
              <a:extLst>
                <a:ext uri="{FF2B5EF4-FFF2-40B4-BE49-F238E27FC236}">
                  <a16:creationId xmlns:a16="http://schemas.microsoft.com/office/drawing/2014/main" id="{E8B48688-362E-456A-B466-CF7CC877F3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3458943"/>
              <a:ext cx="498788" cy="498788"/>
            </a:xfrm>
            <a:prstGeom prst="rect">
              <a:avLst/>
            </a:prstGeom>
          </p:spPr>
        </p:pic>
        <p:pic>
          <p:nvPicPr>
            <p:cNvPr id="42" name="Picture 41" descr="A close up of a logo&#10;&#10;Description automatically generated">
              <a:extLst>
                <a:ext uri="{FF2B5EF4-FFF2-40B4-BE49-F238E27FC236}">
                  <a16:creationId xmlns:a16="http://schemas.microsoft.com/office/drawing/2014/main" id="{E2C808E0-A716-481A-9069-9ABD7CDED8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4002417"/>
              <a:ext cx="498788" cy="498788"/>
            </a:xfrm>
            <a:prstGeom prst="rect">
              <a:avLst/>
            </a:prstGeom>
          </p:spPr>
        </p:pic>
        <p:pic>
          <p:nvPicPr>
            <p:cNvPr id="43" name="Picture 42" descr="A close up of a logo&#10;&#10;Description automatically generated">
              <a:extLst>
                <a:ext uri="{FF2B5EF4-FFF2-40B4-BE49-F238E27FC236}">
                  <a16:creationId xmlns:a16="http://schemas.microsoft.com/office/drawing/2014/main" id="{E41EF02B-F3AC-498C-8CF1-1E3F2D8F7C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4545892"/>
              <a:ext cx="498788" cy="498788"/>
            </a:xfrm>
            <a:prstGeom prst="rect">
              <a:avLst/>
            </a:prstGeom>
          </p:spPr>
        </p:pic>
      </p:grpSp>
      <p:pic>
        <p:nvPicPr>
          <p:cNvPr id="49" name="Picture 48">
            <a:extLst>
              <a:ext uri="{FF2B5EF4-FFF2-40B4-BE49-F238E27FC236}">
                <a16:creationId xmlns:a16="http://schemas.microsoft.com/office/drawing/2014/main" id="{FAA4F94E-87BB-4F87-8279-A1A8DDE852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8316" y="2925937"/>
            <a:ext cx="336681" cy="2101143"/>
          </a:xfrm>
          <a:prstGeom prst="rect">
            <a:avLst/>
          </a:prstGeom>
        </p:spPr>
      </p:pic>
      <p:sp>
        <p:nvSpPr>
          <p:cNvPr id="44" name="TextBox 43">
            <a:extLst>
              <a:ext uri="{FF2B5EF4-FFF2-40B4-BE49-F238E27FC236}">
                <a16:creationId xmlns:a16="http://schemas.microsoft.com/office/drawing/2014/main" id="{1BAF9919-521B-4F3A-B257-D589D5041988}"/>
              </a:ext>
            </a:extLst>
          </p:cNvPr>
          <p:cNvSpPr txBox="1"/>
          <p:nvPr/>
        </p:nvSpPr>
        <p:spPr bwMode="auto">
          <a:xfrm>
            <a:off x="15591" y="44856"/>
            <a:ext cx="262546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Tree>
    <p:extLst>
      <p:ext uri="{BB962C8B-B14F-4D97-AF65-F5344CB8AC3E}">
        <p14:creationId xmlns:p14="http://schemas.microsoft.com/office/powerpoint/2010/main" val="180085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par>
                                <p:cTn id="16" presetID="10"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par>
                                <p:cTn id="25" presetID="10"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0" presetClass="entr" presetSubtype="0"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par>
                                <p:cTn id="31" presetID="10"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par>
                                <p:cTn id="34" presetID="10" presetClass="entr" presetSubtype="0"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par>
                                <p:cTn id="37" presetID="10"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30000" fill="hold" nodeType="clickEffect">
                                  <p:stCondLst>
                                    <p:cond delay="0"/>
                                  </p:stCondLst>
                                  <p:childTnLst>
                                    <p:animMotion origin="layout" path="M -1.94444E-6 2.59259E-6 L 0.07188 0.11111 " pathEditMode="relative" rAng="0" ptsTypes="AA">
                                      <p:cBhvr>
                                        <p:cTn id="55" dur="1500" fill="hold"/>
                                        <p:tgtEl>
                                          <p:spTgt spid="25"/>
                                        </p:tgtEl>
                                        <p:attrNameLst>
                                          <p:attrName>ppt_x</p:attrName>
                                          <p:attrName>ppt_y</p:attrName>
                                        </p:attrNameLst>
                                      </p:cBhvr>
                                      <p:rCtr x="3594" y="5556"/>
                                    </p:animMotion>
                                  </p:childTnLst>
                                </p:cTn>
                              </p:par>
                              <p:par>
                                <p:cTn id="56" presetID="42" presetClass="path" presetSubtype="0" accel="30000" fill="hold" nodeType="withEffect">
                                  <p:stCondLst>
                                    <p:cond delay="0"/>
                                  </p:stCondLst>
                                  <p:childTnLst>
                                    <p:animMotion origin="layout" path="M -1.66667E-6 2.59259E-6 L 0.02622 0.18912 " pathEditMode="relative" rAng="0" ptsTypes="AA">
                                      <p:cBhvr>
                                        <p:cTn id="57" dur="1500" fill="hold"/>
                                        <p:tgtEl>
                                          <p:spTgt spid="26"/>
                                        </p:tgtEl>
                                        <p:attrNameLst>
                                          <p:attrName>ppt_x</p:attrName>
                                          <p:attrName>ppt_y</p:attrName>
                                        </p:attrNameLst>
                                      </p:cBhvr>
                                      <p:rCtr x="1302" y="9444"/>
                                    </p:animMotion>
                                  </p:childTnLst>
                                </p:cTn>
                              </p:par>
                              <p:par>
                                <p:cTn id="58" presetID="42" presetClass="path" presetSubtype="0" accel="30000" fill="hold" nodeType="withEffect">
                                  <p:stCondLst>
                                    <p:cond delay="0"/>
                                  </p:stCondLst>
                                  <p:childTnLst>
                                    <p:animMotion origin="layout" path="M -1.38889E-6 2.59259E-6 L -0.01857 0.26852 " pathEditMode="relative" rAng="0" ptsTypes="AA">
                                      <p:cBhvr>
                                        <p:cTn id="59" dur="1500" fill="hold"/>
                                        <p:tgtEl>
                                          <p:spTgt spid="27"/>
                                        </p:tgtEl>
                                        <p:attrNameLst>
                                          <p:attrName>ppt_x</p:attrName>
                                          <p:attrName>ppt_y</p:attrName>
                                        </p:attrNameLst>
                                      </p:cBhvr>
                                      <p:rCtr x="-938" y="13426"/>
                                    </p:animMotion>
                                  </p:childTnLst>
                                </p:cTn>
                              </p:par>
                              <p:par>
                                <p:cTn id="60" presetID="42" presetClass="path" presetSubtype="0" accel="30000" fill="hold" nodeType="withEffect">
                                  <p:stCondLst>
                                    <p:cond delay="0"/>
                                  </p:stCondLst>
                                  <p:childTnLst>
                                    <p:animMotion origin="layout" path="M -1.11111E-6 2.59259E-6 L -0.06476 0.34768 " pathEditMode="relative" rAng="0" ptsTypes="AA">
                                      <p:cBhvr>
                                        <p:cTn id="61" dur="1500" fill="hold"/>
                                        <p:tgtEl>
                                          <p:spTgt spid="28"/>
                                        </p:tgtEl>
                                        <p:attrNameLst>
                                          <p:attrName>ppt_x</p:attrName>
                                          <p:attrName>ppt_y</p:attrName>
                                        </p:attrNameLst>
                                      </p:cBhvr>
                                      <p:rCtr x="-3247" y="17384"/>
                                    </p:animMotion>
                                  </p:childTnLst>
                                </p:cTn>
                              </p:par>
                            </p:childTnLst>
                          </p:cTn>
                        </p:par>
                        <p:par>
                          <p:cTn id="62" fill="hold">
                            <p:stCondLst>
                              <p:cond delay="1500"/>
                            </p:stCondLst>
                            <p:childTnLst>
                              <p:par>
                                <p:cTn id="63" presetID="1" presetClass="exit" presetSubtype="0" fill="hold" nodeType="afterEffect">
                                  <p:stCondLst>
                                    <p:cond delay="0"/>
                                  </p:stCondLst>
                                  <p:childTnLst>
                                    <p:set>
                                      <p:cBhvr>
                                        <p:cTn id="64" dur="1" fill="hold">
                                          <p:stCondLst>
                                            <p:cond delay="0"/>
                                          </p:stCondLst>
                                        </p:cTn>
                                        <p:tgtEl>
                                          <p:spTgt spid="25"/>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26"/>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27"/>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28"/>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30000" fill="hold" nodeType="clickEffect">
                                  <p:stCondLst>
                                    <p:cond delay="0"/>
                                  </p:stCondLst>
                                  <p:childTnLst>
                                    <p:animMotion origin="layout" path="M -4.44444E-6 2.59259E-6 L -0.05069 0.11018 " pathEditMode="relative" rAng="0" ptsTypes="AA">
                                      <p:cBhvr>
                                        <p:cTn id="76" dur="1500" fill="hold"/>
                                        <p:tgtEl>
                                          <p:spTgt spid="29"/>
                                        </p:tgtEl>
                                        <p:attrNameLst>
                                          <p:attrName>ppt_x</p:attrName>
                                          <p:attrName>ppt_y</p:attrName>
                                        </p:attrNameLst>
                                      </p:cBhvr>
                                      <p:rCtr x="-2535" y="5509"/>
                                    </p:animMotion>
                                  </p:childTnLst>
                                </p:cTn>
                              </p:par>
                              <p:par>
                                <p:cTn id="77" presetID="42" presetClass="path" presetSubtype="0" accel="30000" fill="hold" nodeType="withEffect">
                                  <p:stCondLst>
                                    <p:cond delay="0"/>
                                  </p:stCondLst>
                                  <p:childTnLst>
                                    <p:animMotion origin="layout" path="M -4.16667E-6 2.59259E-6 L -0.09566 0.18935 " pathEditMode="relative" rAng="0" ptsTypes="AA">
                                      <p:cBhvr>
                                        <p:cTn id="78" dur="1500" fill="hold"/>
                                        <p:tgtEl>
                                          <p:spTgt spid="30"/>
                                        </p:tgtEl>
                                        <p:attrNameLst>
                                          <p:attrName>ppt_x</p:attrName>
                                          <p:attrName>ppt_y</p:attrName>
                                        </p:attrNameLst>
                                      </p:cBhvr>
                                      <p:rCtr x="-4792" y="9468"/>
                                    </p:animMotion>
                                  </p:childTnLst>
                                </p:cTn>
                              </p:par>
                              <p:par>
                                <p:cTn id="79" presetID="42" presetClass="path" presetSubtype="0" accel="30000" fill="hold" nodeType="withEffect">
                                  <p:stCondLst>
                                    <p:cond delay="0"/>
                                  </p:stCondLst>
                                  <p:childTnLst>
                                    <p:animMotion origin="layout" path="M -3.88889E-6 2.59259E-6 L -0.14218 0.26852 " pathEditMode="relative" rAng="0" ptsTypes="AA">
                                      <p:cBhvr>
                                        <p:cTn id="80" dur="1500" fill="hold"/>
                                        <p:tgtEl>
                                          <p:spTgt spid="31"/>
                                        </p:tgtEl>
                                        <p:attrNameLst>
                                          <p:attrName>ppt_x</p:attrName>
                                          <p:attrName>ppt_y</p:attrName>
                                        </p:attrNameLst>
                                      </p:cBhvr>
                                      <p:rCtr x="-7118" y="13426"/>
                                    </p:animMotion>
                                  </p:childTnLst>
                                </p:cTn>
                              </p:par>
                              <p:par>
                                <p:cTn id="81" presetID="42" presetClass="path" presetSubtype="0" accel="30000" fill="hold" nodeType="withEffect">
                                  <p:stCondLst>
                                    <p:cond delay="0"/>
                                  </p:stCondLst>
                                  <p:childTnLst>
                                    <p:animMotion origin="layout" path="M 2.77778E-6 2.59259E-6 L -0.18802 0.34768 " pathEditMode="relative" rAng="0" ptsTypes="AA">
                                      <p:cBhvr>
                                        <p:cTn id="82" dur="1500" fill="hold"/>
                                        <p:tgtEl>
                                          <p:spTgt spid="32"/>
                                        </p:tgtEl>
                                        <p:attrNameLst>
                                          <p:attrName>ppt_x</p:attrName>
                                          <p:attrName>ppt_y</p:attrName>
                                        </p:attrNameLst>
                                      </p:cBhvr>
                                      <p:rCtr x="-9410" y="17384"/>
                                    </p:animMotion>
                                  </p:childTnLst>
                                </p:cTn>
                              </p:par>
                            </p:childTnLst>
                          </p:cTn>
                        </p:par>
                        <p:par>
                          <p:cTn id="83" fill="hold">
                            <p:stCondLst>
                              <p:cond delay="1500"/>
                            </p:stCondLst>
                            <p:childTnLst>
                              <p:par>
                                <p:cTn id="84" presetID="1" presetClass="exit" presetSubtype="0" fill="hold" nodeType="afterEffect">
                                  <p:stCondLst>
                                    <p:cond delay="0"/>
                                  </p:stCondLst>
                                  <p:childTnLst>
                                    <p:set>
                                      <p:cBhvr>
                                        <p:cTn id="85" dur="1" fill="hold">
                                          <p:stCondLst>
                                            <p:cond delay="0"/>
                                          </p:stCondLst>
                                        </p:cTn>
                                        <p:tgtEl>
                                          <p:spTgt spid="29"/>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30"/>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31"/>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32"/>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0"/>
                                          </p:stCondLst>
                                        </p:cTn>
                                        <p:tgtEl>
                                          <p:spTgt spid="5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9466A6A-27FE-48D1-92A1-BFDF5419C259}"/>
              </a:ext>
            </a:extLst>
          </p:cNvPr>
          <p:cNvGrpSpPr/>
          <p:nvPr/>
        </p:nvGrpSpPr>
        <p:grpSpPr>
          <a:xfrm>
            <a:off x="2068316" y="2915469"/>
            <a:ext cx="1665815" cy="2129211"/>
            <a:chOff x="2068316" y="2915469"/>
            <a:chExt cx="1665815" cy="2129211"/>
          </a:xfrm>
        </p:grpSpPr>
        <p:pic>
          <p:nvPicPr>
            <p:cNvPr id="49" name="Picture 48">
              <a:extLst>
                <a:ext uri="{FF2B5EF4-FFF2-40B4-BE49-F238E27FC236}">
                  <a16:creationId xmlns:a16="http://schemas.microsoft.com/office/drawing/2014/main" id="{FAA4F94E-87BB-4F87-8279-A1A8DDE85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316" y="2925937"/>
              <a:ext cx="336681" cy="2101143"/>
            </a:xfrm>
            <a:prstGeom prst="rect">
              <a:avLst/>
            </a:prstGeom>
          </p:spPr>
        </p:pic>
        <p:grpSp>
          <p:nvGrpSpPr>
            <p:cNvPr id="63" name="Group 62">
              <a:extLst>
                <a:ext uri="{FF2B5EF4-FFF2-40B4-BE49-F238E27FC236}">
                  <a16:creationId xmlns:a16="http://schemas.microsoft.com/office/drawing/2014/main" id="{5CEA2A99-FF28-4C50-A17B-7663C20AD8F0}"/>
                </a:ext>
              </a:extLst>
            </p:cNvPr>
            <p:cNvGrpSpPr/>
            <p:nvPr/>
          </p:nvGrpSpPr>
          <p:grpSpPr>
            <a:xfrm>
              <a:off x="2683508" y="2915469"/>
              <a:ext cx="498788" cy="2129211"/>
              <a:chOff x="2683508" y="2915469"/>
              <a:chExt cx="498788" cy="2129211"/>
            </a:xfrm>
          </p:grpSpPr>
          <p:pic>
            <p:nvPicPr>
              <p:cNvPr id="64" name="Picture 63" descr="A close up of a logo&#10;&#10;Description automatically generated">
                <a:extLst>
                  <a:ext uri="{FF2B5EF4-FFF2-40B4-BE49-F238E27FC236}">
                    <a16:creationId xmlns:a16="http://schemas.microsoft.com/office/drawing/2014/main" id="{278588AF-C672-4FC5-9E46-79CD8405C6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2915469"/>
                <a:ext cx="498788" cy="498788"/>
              </a:xfrm>
              <a:prstGeom prst="rect">
                <a:avLst/>
              </a:prstGeom>
            </p:spPr>
          </p:pic>
          <p:pic>
            <p:nvPicPr>
              <p:cNvPr id="65" name="Picture 64" descr="A close up of a logo&#10;&#10;Description automatically generated">
                <a:extLst>
                  <a:ext uri="{FF2B5EF4-FFF2-40B4-BE49-F238E27FC236}">
                    <a16:creationId xmlns:a16="http://schemas.microsoft.com/office/drawing/2014/main" id="{0672D2F4-0E7C-4A16-8A28-85F4656F26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3458943"/>
                <a:ext cx="498788" cy="498788"/>
              </a:xfrm>
              <a:prstGeom prst="rect">
                <a:avLst/>
              </a:prstGeom>
            </p:spPr>
          </p:pic>
          <p:pic>
            <p:nvPicPr>
              <p:cNvPr id="66" name="Picture 65" descr="A close up of a logo&#10;&#10;Description automatically generated">
                <a:extLst>
                  <a:ext uri="{FF2B5EF4-FFF2-40B4-BE49-F238E27FC236}">
                    <a16:creationId xmlns:a16="http://schemas.microsoft.com/office/drawing/2014/main" id="{2DCF10EC-69FA-4467-A31E-7CE06C820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4002417"/>
                <a:ext cx="498788" cy="498788"/>
              </a:xfrm>
              <a:prstGeom prst="rect">
                <a:avLst/>
              </a:prstGeom>
            </p:spPr>
          </p:pic>
          <p:pic>
            <p:nvPicPr>
              <p:cNvPr id="67" name="Picture 66" descr="A close up of a logo&#10;&#10;Description automatically generated">
                <a:extLst>
                  <a:ext uri="{FF2B5EF4-FFF2-40B4-BE49-F238E27FC236}">
                    <a16:creationId xmlns:a16="http://schemas.microsoft.com/office/drawing/2014/main" id="{BAE91F13-C071-468F-97C2-251387DF6C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508" y="4545892"/>
                <a:ext cx="498788" cy="498788"/>
              </a:xfrm>
              <a:prstGeom prst="rect">
                <a:avLst/>
              </a:prstGeom>
            </p:spPr>
          </p:pic>
        </p:grpSp>
        <p:grpSp>
          <p:nvGrpSpPr>
            <p:cNvPr id="68" name="Group 67">
              <a:extLst>
                <a:ext uri="{FF2B5EF4-FFF2-40B4-BE49-F238E27FC236}">
                  <a16:creationId xmlns:a16="http://schemas.microsoft.com/office/drawing/2014/main" id="{5BD0AEBA-70C2-4926-9DC9-2B5D78F46A34}"/>
                </a:ext>
              </a:extLst>
            </p:cNvPr>
            <p:cNvGrpSpPr/>
            <p:nvPr/>
          </p:nvGrpSpPr>
          <p:grpSpPr>
            <a:xfrm>
              <a:off x="3235343" y="2915469"/>
              <a:ext cx="498788" cy="2129211"/>
              <a:chOff x="3235343" y="2915469"/>
              <a:chExt cx="498788" cy="2129211"/>
            </a:xfrm>
          </p:grpSpPr>
          <p:pic>
            <p:nvPicPr>
              <p:cNvPr id="69" name="Picture 68" descr="A close up of a logo&#10;&#10;Description automatically generated">
                <a:extLst>
                  <a:ext uri="{FF2B5EF4-FFF2-40B4-BE49-F238E27FC236}">
                    <a16:creationId xmlns:a16="http://schemas.microsoft.com/office/drawing/2014/main" id="{E18FE96C-B8CF-4941-9085-622B8B2BF6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2915469"/>
                <a:ext cx="498788" cy="498788"/>
              </a:xfrm>
              <a:prstGeom prst="rect">
                <a:avLst/>
              </a:prstGeom>
            </p:spPr>
          </p:pic>
          <p:pic>
            <p:nvPicPr>
              <p:cNvPr id="70" name="Picture 69" descr="A close up of a logo&#10;&#10;Description automatically generated">
                <a:extLst>
                  <a:ext uri="{FF2B5EF4-FFF2-40B4-BE49-F238E27FC236}">
                    <a16:creationId xmlns:a16="http://schemas.microsoft.com/office/drawing/2014/main" id="{5651B554-8D9B-44F6-86DE-ABB0C41D1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3458943"/>
                <a:ext cx="498788" cy="498788"/>
              </a:xfrm>
              <a:prstGeom prst="rect">
                <a:avLst/>
              </a:prstGeom>
            </p:spPr>
          </p:pic>
          <p:pic>
            <p:nvPicPr>
              <p:cNvPr id="71" name="Picture 70" descr="A close up of a logo&#10;&#10;Description automatically generated">
                <a:extLst>
                  <a:ext uri="{FF2B5EF4-FFF2-40B4-BE49-F238E27FC236}">
                    <a16:creationId xmlns:a16="http://schemas.microsoft.com/office/drawing/2014/main" id="{64C18B6E-29A4-43C3-B139-07DC55EBF1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4002417"/>
                <a:ext cx="498788" cy="498788"/>
              </a:xfrm>
              <a:prstGeom prst="rect">
                <a:avLst/>
              </a:prstGeom>
            </p:spPr>
          </p:pic>
          <p:pic>
            <p:nvPicPr>
              <p:cNvPr id="72" name="Picture 71" descr="A close up of a logo&#10;&#10;Description automatically generated">
                <a:extLst>
                  <a:ext uri="{FF2B5EF4-FFF2-40B4-BE49-F238E27FC236}">
                    <a16:creationId xmlns:a16="http://schemas.microsoft.com/office/drawing/2014/main" id="{CDE3A3FF-73D7-4BDD-AB17-79543E84AE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343" y="4545892"/>
                <a:ext cx="498788" cy="498788"/>
              </a:xfrm>
              <a:prstGeom prst="rect">
                <a:avLst/>
              </a:prstGeom>
            </p:spPr>
          </p:pic>
        </p:grpSp>
      </p:grpSp>
      <p:sp>
        <p:nvSpPr>
          <p:cNvPr id="2" name="Text Placeholder 1"/>
          <p:cNvSpPr>
            <a:spLocks noGrp="1"/>
          </p:cNvSpPr>
          <p:nvPr>
            <p:ph type="body" sz="quarter" idx="11"/>
          </p:nvPr>
        </p:nvSpPr>
        <p:spPr/>
        <p:txBody>
          <a:bodyPr/>
          <a:lstStyle/>
          <a:p>
            <a:r>
              <a:rPr lang="en-GB" dirty="0"/>
              <a:t>I do</a:t>
            </a:r>
            <a:endParaRPr lang="en-US" dirty="0">
              <a:solidFill>
                <a:srgbClr val="00628C"/>
              </a:solidFill>
            </a:endParaRPr>
          </a:p>
        </p:txBody>
      </p:sp>
      <p:sp>
        <p:nvSpPr>
          <p:cNvPr id="3" name="TextBox 2">
            <a:extLst>
              <a:ext uri="{FF2B5EF4-FFF2-40B4-BE49-F238E27FC236}">
                <a16:creationId xmlns:a16="http://schemas.microsoft.com/office/drawing/2014/main" id="{B17601F2-FCE9-48FB-BDC9-BA8216DC3EC2}"/>
              </a:ext>
            </a:extLst>
          </p:cNvPr>
          <p:cNvSpPr txBox="1"/>
          <p:nvPr/>
        </p:nvSpPr>
        <p:spPr bwMode="auto">
          <a:xfrm>
            <a:off x="285795" y="920309"/>
            <a:ext cx="85724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200" dirty="0">
                <a:latin typeface="Myriad Pro Semibold" charset="0"/>
                <a:ea typeface="Myriad Pro Semibold" charset="0"/>
                <a:cs typeface="Myriad Pro Semibold" charset="0"/>
              </a:rPr>
              <a:t>84 sticks shared equally between 4 children. How many sticks each?</a:t>
            </a:r>
            <a:endParaRPr lang="en-GB" sz="2200" dirty="0">
              <a:solidFill>
                <a:srgbClr val="FF0000"/>
              </a:solidFill>
              <a:latin typeface="Myriad Pro Semibold" charset="0"/>
              <a:ea typeface="Myriad Pro Semibold" charset="0"/>
              <a:cs typeface="Myriad Pro Semibold" charset="0"/>
            </a:endParaRPr>
          </a:p>
        </p:txBody>
      </p:sp>
      <p:sp>
        <p:nvSpPr>
          <p:cNvPr id="4" name="TextBox 3">
            <a:extLst>
              <a:ext uri="{FF2B5EF4-FFF2-40B4-BE49-F238E27FC236}">
                <a16:creationId xmlns:a16="http://schemas.microsoft.com/office/drawing/2014/main" id="{4E52A4EB-E684-448D-8D93-717F9AFC698C}"/>
              </a:ext>
            </a:extLst>
          </p:cNvPr>
          <p:cNvSpPr txBox="1"/>
          <p:nvPr/>
        </p:nvSpPr>
        <p:spPr bwMode="auto">
          <a:xfrm>
            <a:off x="3529785" y="1524945"/>
            <a:ext cx="14879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latin typeface="Myriad Pro Semibold" charset="0"/>
                <a:ea typeface="Myriad Pro Semibold" charset="0"/>
                <a:cs typeface="Myriad Pro Semibold" charset="0"/>
              </a:rPr>
              <a:t>84  ÷  4  =</a:t>
            </a:r>
            <a:endParaRPr lang="en-GB" sz="2200" dirty="0">
              <a:solidFill>
                <a:srgbClr val="C00000"/>
              </a:solidFill>
              <a:latin typeface="Myriad Pro Semibold" charset="0"/>
              <a:ea typeface="Myriad Pro Semibold" charset="0"/>
              <a:cs typeface="Myriad Pro Semibold" charset="0"/>
            </a:endParaRPr>
          </a:p>
        </p:txBody>
      </p:sp>
      <p:sp>
        <p:nvSpPr>
          <p:cNvPr id="5" name="Rectangle 4">
            <a:extLst>
              <a:ext uri="{FF2B5EF4-FFF2-40B4-BE49-F238E27FC236}">
                <a16:creationId xmlns:a16="http://schemas.microsoft.com/office/drawing/2014/main" id="{139276A6-E088-4AC8-9EEE-9F4FC1751274}"/>
              </a:ext>
            </a:extLst>
          </p:cNvPr>
          <p:cNvSpPr/>
          <p:nvPr/>
        </p:nvSpPr>
        <p:spPr bwMode="auto">
          <a:xfrm>
            <a:off x="5203640" y="1515419"/>
            <a:ext cx="461665"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ACC6A942-18CB-47E9-8EAB-110F3D223E53}"/>
              </a:ext>
            </a:extLst>
          </p:cNvPr>
          <p:cNvSpPr txBox="1"/>
          <p:nvPr/>
        </p:nvSpPr>
        <p:spPr bwMode="auto">
          <a:xfrm>
            <a:off x="3306044" y="5128143"/>
            <a:ext cx="2531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0070C0"/>
                </a:solidFill>
                <a:latin typeface="Myriad Pro Semibold" charset="0"/>
                <a:ea typeface="Myriad Pro Semibold" charset="0"/>
                <a:cs typeface="Myriad Pro Semibold" charset="0"/>
              </a:rPr>
              <a:t>8 tens </a:t>
            </a:r>
            <a:r>
              <a:rPr lang="en-GB" sz="2200" dirty="0">
                <a:latin typeface="Myriad Pro Semibold" charset="0"/>
                <a:ea typeface="Myriad Pro Semibold" charset="0"/>
                <a:cs typeface="Myriad Pro Semibold" charset="0"/>
              </a:rPr>
              <a:t>÷ 4 = </a:t>
            </a:r>
            <a:r>
              <a:rPr lang="en-GB" sz="2200" dirty="0">
                <a:solidFill>
                  <a:srgbClr val="0070C0"/>
                </a:solidFill>
                <a:latin typeface="Myriad Pro Semibold" charset="0"/>
                <a:ea typeface="Myriad Pro Semibold" charset="0"/>
                <a:cs typeface="Myriad Pro Semibold" charset="0"/>
              </a:rPr>
              <a:t>2 tens</a:t>
            </a:r>
          </a:p>
        </p:txBody>
      </p:sp>
      <p:sp>
        <p:nvSpPr>
          <p:cNvPr id="14" name="TextBox 13">
            <a:extLst>
              <a:ext uri="{FF2B5EF4-FFF2-40B4-BE49-F238E27FC236}">
                <a16:creationId xmlns:a16="http://schemas.microsoft.com/office/drawing/2014/main" id="{6B4B97DA-0EB1-4323-A21C-4C564621C8A5}"/>
              </a:ext>
            </a:extLst>
          </p:cNvPr>
          <p:cNvSpPr txBox="1"/>
          <p:nvPr/>
        </p:nvSpPr>
        <p:spPr bwMode="auto">
          <a:xfrm>
            <a:off x="3295048" y="5537745"/>
            <a:ext cx="255390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FF0000"/>
                </a:solidFill>
                <a:latin typeface="Myriad Pro Semibold" charset="0"/>
                <a:ea typeface="Myriad Pro Semibold" charset="0"/>
                <a:cs typeface="Myriad Pro Semibold" charset="0"/>
              </a:rPr>
              <a:t>4 ones </a:t>
            </a:r>
            <a:r>
              <a:rPr lang="en-GB" sz="2200" dirty="0">
                <a:latin typeface="Myriad Pro Semibold" charset="0"/>
                <a:ea typeface="Myriad Pro Semibold" charset="0"/>
                <a:cs typeface="Myriad Pro Semibold" charset="0"/>
              </a:rPr>
              <a:t>÷ 4 = </a:t>
            </a:r>
            <a:r>
              <a:rPr lang="en-GB" sz="2200" dirty="0">
                <a:solidFill>
                  <a:srgbClr val="FF0000"/>
                </a:solidFill>
                <a:latin typeface="Myriad Pro Semibold" charset="0"/>
                <a:ea typeface="Myriad Pro Semibold" charset="0"/>
                <a:cs typeface="Myriad Pro Semibold" charset="0"/>
              </a:rPr>
              <a:t>1 one</a:t>
            </a:r>
          </a:p>
        </p:txBody>
      </p:sp>
      <p:pic>
        <p:nvPicPr>
          <p:cNvPr id="23" name="Picture 22" descr="A picture containing object&#10;&#10;Description automatically generated">
            <a:extLst>
              <a:ext uri="{FF2B5EF4-FFF2-40B4-BE49-F238E27FC236}">
                <a16:creationId xmlns:a16="http://schemas.microsoft.com/office/drawing/2014/main" id="{DC52B5C4-57BF-4C41-B505-2E43926F3E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4911" y="2274369"/>
            <a:ext cx="355386" cy="342917"/>
          </a:xfrm>
          <a:prstGeom prst="rect">
            <a:avLst/>
          </a:prstGeom>
        </p:spPr>
      </p:pic>
      <p:pic>
        <p:nvPicPr>
          <p:cNvPr id="33" name="Picture 32" descr="A picture containing object&#10;&#10;Description automatically generated">
            <a:extLst>
              <a:ext uri="{FF2B5EF4-FFF2-40B4-BE49-F238E27FC236}">
                <a16:creationId xmlns:a16="http://schemas.microsoft.com/office/drawing/2014/main" id="{3DA6B4BC-44CE-4B5F-B9E3-0BC5316343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3108" y="2274369"/>
            <a:ext cx="355386" cy="342917"/>
          </a:xfrm>
          <a:prstGeom prst="rect">
            <a:avLst/>
          </a:prstGeom>
        </p:spPr>
      </p:pic>
      <p:pic>
        <p:nvPicPr>
          <p:cNvPr id="34" name="Picture 33" descr="A picture containing object&#10;&#10;Description automatically generated">
            <a:extLst>
              <a:ext uri="{FF2B5EF4-FFF2-40B4-BE49-F238E27FC236}">
                <a16:creationId xmlns:a16="http://schemas.microsoft.com/office/drawing/2014/main" id="{15DD6E3C-78D4-4F59-B878-47F43B8CA9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71305" y="2274369"/>
            <a:ext cx="355386" cy="342917"/>
          </a:xfrm>
          <a:prstGeom prst="rect">
            <a:avLst/>
          </a:prstGeom>
        </p:spPr>
      </p:pic>
      <p:pic>
        <p:nvPicPr>
          <p:cNvPr id="35" name="Picture 34" descr="A picture containing object&#10;&#10;Description automatically generated">
            <a:extLst>
              <a:ext uri="{FF2B5EF4-FFF2-40B4-BE49-F238E27FC236}">
                <a16:creationId xmlns:a16="http://schemas.microsoft.com/office/drawing/2014/main" id="{AC47B8FF-F1AA-40EB-9AFF-AE5DD79AFB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9502" y="2274369"/>
            <a:ext cx="355386" cy="342917"/>
          </a:xfrm>
          <a:prstGeom prst="rect">
            <a:avLst/>
          </a:prstGeom>
        </p:spPr>
      </p:pic>
      <p:grpSp>
        <p:nvGrpSpPr>
          <p:cNvPr id="10" name="Group 9">
            <a:extLst>
              <a:ext uri="{FF2B5EF4-FFF2-40B4-BE49-F238E27FC236}">
                <a16:creationId xmlns:a16="http://schemas.microsoft.com/office/drawing/2014/main" id="{9AE70A71-BD2A-4C7F-A570-C7E4E6C3AF49}"/>
              </a:ext>
            </a:extLst>
          </p:cNvPr>
          <p:cNvGrpSpPr/>
          <p:nvPr/>
        </p:nvGrpSpPr>
        <p:grpSpPr>
          <a:xfrm>
            <a:off x="3859338" y="2993405"/>
            <a:ext cx="355386" cy="1973340"/>
            <a:chOff x="3859338" y="2993405"/>
            <a:chExt cx="355386" cy="1973340"/>
          </a:xfrm>
        </p:grpSpPr>
        <p:pic>
          <p:nvPicPr>
            <p:cNvPr id="44" name="Picture 43" descr="A picture containing object&#10;&#10;Description automatically generated">
              <a:extLst>
                <a:ext uri="{FF2B5EF4-FFF2-40B4-BE49-F238E27FC236}">
                  <a16:creationId xmlns:a16="http://schemas.microsoft.com/office/drawing/2014/main" id="{7FFC5C29-40C5-47B4-95AB-5D9882E757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338" y="2993405"/>
              <a:ext cx="355386" cy="342917"/>
            </a:xfrm>
            <a:prstGeom prst="rect">
              <a:avLst/>
            </a:prstGeom>
          </p:spPr>
        </p:pic>
        <p:pic>
          <p:nvPicPr>
            <p:cNvPr id="45" name="Picture 44" descr="A picture containing object&#10;&#10;Description automatically generated">
              <a:extLst>
                <a:ext uri="{FF2B5EF4-FFF2-40B4-BE49-F238E27FC236}">
                  <a16:creationId xmlns:a16="http://schemas.microsoft.com/office/drawing/2014/main" id="{8F9F13C7-0F4A-4FC1-B2C8-5640FEB09B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338" y="3536879"/>
              <a:ext cx="355386" cy="342917"/>
            </a:xfrm>
            <a:prstGeom prst="rect">
              <a:avLst/>
            </a:prstGeom>
          </p:spPr>
        </p:pic>
        <p:pic>
          <p:nvPicPr>
            <p:cNvPr id="46" name="Picture 45" descr="A picture containing object&#10;&#10;Description automatically generated">
              <a:extLst>
                <a:ext uri="{FF2B5EF4-FFF2-40B4-BE49-F238E27FC236}">
                  <a16:creationId xmlns:a16="http://schemas.microsoft.com/office/drawing/2014/main" id="{F06557FF-40BC-46DC-A03A-2834CA6732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338" y="4080353"/>
              <a:ext cx="355386" cy="342917"/>
            </a:xfrm>
            <a:prstGeom prst="rect">
              <a:avLst/>
            </a:prstGeom>
          </p:spPr>
        </p:pic>
        <p:pic>
          <p:nvPicPr>
            <p:cNvPr id="47" name="Picture 46" descr="A picture containing object&#10;&#10;Description automatically generated">
              <a:extLst>
                <a:ext uri="{FF2B5EF4-FFF2-40B4-BE49-F238E27FC236}">
                  <a16:creationId xmlns:a16="http://schemas.microsoft.com/office/drawing/2014/main" id="{86C6D6FF-DCC4-4F82-A142-E0B445AF9D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338" y="4623828"/>
              <a:ext cx="355386" cy="342917"/>
            </a:xfrm>
            <a:prstGeom prst="rect">
              <a:avLst/>
            </a:prstGeom>
          </p:spPr>
        </p:pic>
      </p:grpSp>
      <p:sp>
        <p:nvSpPr>
          <p:cNvPr id="7" name="Rectangle 6">
            <a:extLst>
              <a:ext uri="{FF2B5EF4-FFF2-40B4-BE49-F238E27FC236}">
                <a16:creationId xmlns:a16="http://schemas.microsoft.com/office/drawing/2014/main" id="{7C257A05-28B5-4FAB-92CC-3E1C07327A61}"/>
              </a:ext>
            </a:extLst>
          </p:cNvPr>
          <p:cNvSpPr/>
          <p:nvPr/>
        </p:nvSpPr>
        <p:spPr bwMode="auto">
          <a:xfrm>
            <a:off x="2599067" y="2867675"/>
            <a:ext cx="1152381" cy="2269484"/>
          </a:xfrm>
          <a:prstGeom prst="rect">
            <a:avLst/>
          </a:prstGeom>
          <a:solidFill>
            <a:srgbClr val="FFFFFF">
              <a:alpha val="69804"/>
            </a:srgbClr>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246FF619-9DA0-4320-94AD-9FE772B70674}"/>
              </a:ext>
            </a:extLst>
          </p:cNvPr>
          <p:cNvSpPr txBox="1"/>
          <p:nvPr/>
        </p:nvSpPr>
        <p:spPr bwMode="auto">
          <a:xfrm>
            <a:off x="15591" y="44856"/>
            <a:ext cx="262546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Tree>
    <p:extLst>
      <p:ext uri="{BB962C8B-B14F-4D97-AF65-F5344CB8AC3E}">
        <p14:creationId xmlns:p14="http://schemas.microsoft.com/office/powerpoint/2010/main" val="153753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42" presetClass="path" presetSubtype="0" accel="50000" fill="hold" nodeType="afterEffect">
                                  <p:stCondLst>
                                    <p:cond delay="0"/>
                                  </p:stCondLst>
                                  <p:childTnLst>
                                    <p:animMotion origin="layout" path="M 4.72222E-6 -2.96296E-6 L -0.17223 0.10463 " pathEditMode="relative" rAng="0" ptsTypes="AA">
                                      <p:cBhvr>
                                        <p:cTn id="10" dur="1500" fill="hold"/>
                                        <p:tgtEl>
                                          <p:spTgt spid="23"/>
                                        </p:tgtEl>
                                        <p:attrNameLst>
                                          <p:attrName>ppt_x</p:attrName>
                                          <p:attrName>ppt_y</p:attrName>
                                        </p:attrNameLst>
                                      </p:cBhvr>
                                      <p:rCtr x="-8611" y="5231"/>
                                    </p:animMotion>
                                  </p:childTnLst>
                                </p:cTn>
                              </p:par>
                              <p:par>
                                <p:cTn id="11" presetID="42" presetClass="path" presetSubtype="0" accel="50000" fill="hold" nodeType="withEffect">
                                  <p:stCondLst>
                                    <p:cond delay="0"/>
                                  </p:stCondLst>
                                  <p:childTnLst>
                                    <p:animMotion origin="layout" path="M 1.38889E-6 -2.96296E-6 L -0.2184 0.18449 " pathEditMode="relative" rAng="0" ptsTypes="AA">
                                      <p:cBhvr>
                                        <p:cTn id="12" dur="1500" fill="hold"/>
                                        <p:tgtEl>
                                          <p:spTgt spid="33"/>
                                        </p:tgtEl>
                                        <p:attrNameLst>
                                          <p:attrName>ppt_x</p:attrName>
                                          <p:attrName>ppt_y</p:attrName>
                                        </p:attrNameLst>
                                      </p:cBhvr>
                                      <p:rCtr x="-10920" y="9213"/>
                                    </p:animMotion>
                                  </p:childTnLst>
                                </p:cTn>
                              </p:par>
                              <p:par>
                                <p:cTn id="13" presetID="42" presetClass="path" presetSubtype="0" accel="50000" fill="hold" nodeType="withEffect">
                                  <p:stCondLst>
                                    <p:cond delay="0"/>
                                  </p:stCondLst>
                                  <p:childTnLst>
                                    <p:animMotion origin="layout" path="M 1.66667E-6 -2.96296E-6 L -0.26406 0.26389 " pathEditMode="relative" rAng="0" ptsTypes="AA">
                                      <p:cBhvr>
                                        <p:cTn id="14" dur="1500" fill="hold"/>
                                        <p:tgtEl>
                                          <p:spTgt spid="34"/>
                                        </p:tgtEl>
                                        <p:attrNameLst>
                                          <p:attrName>ppt_x</p:attrName>
                                          <p:attrName>ppt_y</p:attrName>
                                        </p:attrNameLst>
                                      </p:cBhvr>
                                      <p:rCtr x="-13212" y="13194"/>
                                    </p:animMotion>
                                  </p:childTnLst>
                                </p:cTn>
                              </p:par>
                              <p:par>
                                <p:cTn id="15" presetID="42" presetClass="path" presetSubtype="0" accel="50000" fill="hold" nodeType="withEffect">
                                  <p:stCondLst>
                                    <p:cond delay="0"/>
                                  </p:stCondLst>
                                  <p:childTnLst>
                                    <p:animMotion origin="layout" path="M -1.66667E-6 -2.96296E-6 L -0.3092 0.3419 " pathEditMode="relative" rAng="0" ptsTypes="AA">
                                      <p:cBhvr>
                                        <p:cTn id="16" dur="1500" fill="hold"/>
                                        <p:tgtEl>
                                          <p:spTgt spid="35"/>
                                        </p:tgtEl>
                                        <p:attrNameLst>
                                          <p:attrName>ppt_x</p:attrName>
                                          <p:attrName>ppt_y</p:attrName>
                                        </p:attrNameLst>
                                      </p:cBhvr>
                                      <p:rCtr x="-15469" y="17083"/>
                                    </p:animMotion>
                                  </p:childTnLst>
                                </p:cTn>
                              </p:par>
                            </p:childTnLst>
                          </p:cTn>
                        </p:par>
                        <p:par>
                          <p:cTn id="17" fill="hold">
                            <p:stCondLst>
                              <p:cond delay="2000"/>
                            </p:stCondLst>
                            <p:childTnLst>
                              <p:par>
                                <p:cTn id="18" presetID="1" presetClass="exit" presetSubtype="0" fill="hold" nodeType="afterEffect">
                                  <p:stCondLst>
                                    <p:cond delay="0"/>
                                  </p:stCondLst>
                                  <p:childTnLst>
                                    <p:set>
                                      <p:cBhvr>
                                        <p:cTn id="19" dur="1" fill="hold">
                                          <p:stCondLst>
                                            <p:cond delay="0"/>
                                          </p:stCondLst>
                                        </p:cTn>
                                        <p:tgtEl>
                                          <p:spTgt spid="23"/>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33"/>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34"/>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35"/>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p:stCondLst>
                              <p:cond delay="2000"/>
                            </p:stCondLst>
                            <p:childTnLst>
                              <p:par>
                                <p:cTn id="29" presetID="63" presetClass="path" presetSubtype="0" accel="50000" decel="50000" fill="hold" grpId="1" nodeType="afterEffect">
                                  <p:stCondLst>
                                    <p:cond delay="500"/>
                                  </p:stCondLst>
                                  <p:childTnLst>
                                    <p:animMotion origin="layout" path="M -2.22222E-6 -4.81481E-6 L 0.16528 -0.04791 " pathEditMode="relative" rAng="0" ptsTypes="AA">
                                      <p:cBhvr>
                                        <p:cTn id="30" dur="1500" fill="hold"/>
                                        <p:tgtEl>
                                          <p:spTgt spid="7"/>
                                        </p:tgtEl>
                                        <p:attrNameLst>
                                          <p:attrName>ppt_x</p:attrName>
                                          <p:attrName>ppt_y</p:attrName>
                                        </p:attrNameLst>
                                      </p:cBhvr>
                                      <p:rCtr x="8264" y="-2407"/>
                                    </p:animMotion>
                                  </p:childTnLst>
                                </p:cTn>
                              </p:par>
                              <p:par>
                                <p:cTn id="31" presetID="63" presetClass="path" presetSubtype="0" accel="50000" decel="50000" fill="hold" nodeType="withEffect">
                                  <p:stCondLst>
                                    <p:cond delay="500"/>
                                  </p:stCondLst>
                                  <p:childTnLst>
                                    <p:animMotion origin="layout" path="M -3.05556E-6 -4.07407E-6 L 0.15747 -0.05185 " pathEditMode="relative" rAng="0" ptsTypes="AA">
                                      <p:cBhvr>
                                        <p:cTn id="32" dur="1500" fill="hold"/>
                                        <p:tgtEl>
                                          <p:spTgt spid="10"/>
                                        </p:tgtEl>
                                        <p:attrNameLst>
                                          <p:attrName>ppt_x</p:attrName>
                                          <p:attrName>ppt_y</p:attrName>
                                        </p:attrNameLst>
                                      </p:cBhvr>
                                      <p:rCtr x="7865" y="-2593"/>
                                    </p:animMotion>
                                  </p:childTnLst>
                                </p:cTn>
                              </p:par>
                              <p:par>
                                <p:cTn id="33" presetID="63" presetClass="path" presetSubtype="0" accel="50000" decel="50000" fill="hold" nodeType="withEffect">
                                  <p:stCondLst>
                                    <p:cond delay="500"/>
                                  </p:stCondLst>
                                  <p:childTnLst>
                                    <p:animMotion origin="layout" path="M 2.5E-6 -4.07407E-6 L 0.15729 -0.05208 " pathEditMode="relative" rAng="0" ptsTypes="AA">
                                      <p:cBhvr>
                                        <p:cTn id="34" dur="1500" fill="hold"/>
                                        <p:tgtEl>
                                          <p:spTgt spid="9"/>
                                        </p:tgtEl>
                                        <p:attrNameLst>
                                          <p:attrName>ppt_x</p:attrName>
                                          <p:attrName>ppt_y</p:attrName>
                                        </p:attrNameLst>
                                      </p:cBhvr>
                                      <p:rCtr x="7865" y="-2616"/>
                                    </p:animMotion>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C2F9344-32E0-4EA6-BBB7-89580C37B0D0}"/>
              </a:ext>
            </a:extLst>
          </p:cNvPr>
          <p:cNvGrpSpPr/>
          <p:nvPr/>
        </p:nvGrpSpPr>
        <p:grpSpPr>
          <a:xfrm>
            <a:off x="3505160" y="2558562"/>
            <a:ext cx="2146408" cy="2129211"/>
            <a:chOff x="3505160" y="2558562"/>
            <a:chExt cx="2146408" cy="2129211"/>
          </a:xfrm>
        </p:grpSpPr>
        <p:pic>
          <p:nvPicPr>
            <p:cNvPr id="48" name="Picture 47" descr="A close up of a logo&#10;&#10;Description automatically generated">
              <a:extLst>
                <a:ext uri="{FF2B5EF4-FFF2-40B4-BE49-F238E27FC236}">
                  <a16:creationId xmlns:a16="http://schemas.microsoft.com/office/drawing/2014/main" id="{F3DB1AA7-C3E6-42F4-8CF5-A12084DB6B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0352" y="2558562"/>
              <a:ext cx="498788" cy="498788"/>
            </a:xfrm>
            <a:prstGeom prst="rect">
              <a:avLst/>
            </a:prstGeom>
          </p:spPr>
        </p:pic>
        <p:pic>
          <p:nvPicPr>
            <p:cNvPr id="50" name="Picture 49" descr="A close up of a logo&#10;&#10;Description automatically generated">
              <a:extLst>
                <a:ext uri="{FF2B5EF4-FFF2-40B4-BE49-F238E27FC236}">
                  <a16:creationId xmlns:a16="http://schemas.microsoft.com/office/drawing/2014/main" id="{F2140E13-A7E4-49DE-8EC9-8CF0C466E4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0352" y="3102036"/>
              <a:ext cx="498788" cy="498788"/>
            </a:xfrm>
            <a:prstGeom prst="rect">
              <a:avLst/>
            </a:prstGeom>
          </p:spPr>
        </p:pic>
        <p:pic>
          <p:nvPicPr>
            <p:cNvPr id="51" name="Picture 50" descr="A close up of a logo&#10;&#10;Description automatically generated">
              <a:extLst>
                <a:ext uri="{FF2B5EF4-FFF2-40B4-BE49-F238E27FC236}">
                  <a16:creationId xmlns:a16="http://schemas.microsoft.com/office/drawing/2014/main" id="{62D33DA7-1247-423C-8FEB-DFB16BB06E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0352" y="3645510"/>
              <a:ext cx="498788" cy="498788"/>
            </a:xfrm>
            <a:prstGeom prst="rect">
              <a:avLst/>
            </a:prstGeom>
          </p:spPr>
        </p:pic>
        <p:pic>
          <p:nvPicPr>
            <p:cNvPr id="52" name="Picture 51" descr="A close up of a logo&#10;&#10;Description automatically generated">
              <a:extLst>
                <a:ext uri="{FF2B5EF4-FFF2-40B4-BE49-F238E27FC236}">
                  <a16:creationId xmlns:a16="http://schemas.microsoft.com/office/drawing/2014/main" id="{3251A70C-7E1C-4ADD-80D3-B64D752C7B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0352" y="4188985"/>
              <a:ext cx="498788" cy="498788"/>
            </a:xfrm>
            <a:prstGeom prst="rect">
              <a:avLst/>
            </a:prstGeom>
          </p:spPr>
        </p:pic>
        <p:pic>
          <p:nvPicPr>
            <p:cNvPr id="53" name="Picture 52" descr="A close up of a logo&#10;&#10;Description automatically generated">
              <a:extLst>
                <a:ext uri="{FF2B5EF4-FFF2-40B4-BE49-F238E27FC236}">
                  <a16:creationId xmlns:a16="http://schemas.microsoft.com/office/drawing/2014/main" id="{9F9B9E5F-2DA0-478F-BCBB-613BD1DC99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87" y="2558562"/>
              <a:ext cx="498788" cy="498788"/>
            </a:xfrm>
            <a:prstGeom prst="rect">
              <a:avLst/>
            </a:prstGeom>
          </p:spPr>
        </p:pic>
        <p:pic>
          <p:nvPicPr>
            <p:cNvPr id="54" name="Picture 53" descr="A close up of a logo&#10;&#10;Description automatically generated">
              <a:extLst>
                <a:ext uri="{FF2B5EF4-FFF2-40B4-BE49-F238E27FC236}">
                  <a16:creationId xmlns:a16="http://schemas.microsoft.com/office/drawing/2014/main" id="{C5DD19BB-C965-4574-B99D-EF2B73CA2A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87" y="3102036"/>
              <a:ext cx="498788" cy="498788"/>
            </a:xfrm>
            <a:prstGeom prst="rect">
              <a:avLst/>
            </a:prstGeom>
          </p:spPr>
        </p:pic>
        <p:pic>
          <p:nvPicPr>
            <p:cNvPr id="55" name="Picture 54" descr="A close up of a logo&#10;&#10;Description automatically generated">
              <a:extLst>
                <a:ext uri="{FF2B5EF4-FFF2-40B4-BE49-F238E27FC236}">
                  <a16:creationId xmlns:a16="http://schemas.microsoft.com/office/drawing/2014/main" id="{D049A18B-176E-417B-B068-EEB4E1B022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87" y="3645510"/>
              <a:ext cx="498788" cy="498788"/>
            </a:xfrm>
            <a:prstGeom prst="rect">
              <a:avLst/>
            </a:prstGeom>
          </p:spPr>
        </p:pic>
        <p:pic>
          <p:nvPicPr>
            <p:cNvPr id="56" name="Picture 55" descr="A close up of a logo&#10;&#10;Description automatically generated">
              <a:extLst>
                <a:ext uri="{FF2B5EF4-FFF2-40B4-BE49-F238E27FC236}">
                  <a16:creationId xmlns:a16="http://schemas.microsoft.com/office/drawing/2014/main" id="{1866DF04-A421-40DB-8BF7-5F15A4DD18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87" y="4188985"/>
              <a:ext cx="498788" cy="498788"/>
            </a:xfrm>
            <a:prstGeom prst="rect">
              <a:avLst/>
            </a:prstGeom>
          </p:spPr>
        </p:pic>
        <p:pic>
          <p:nvPicPr>
            <p:cNvPr id="57" name="Picture 56" descr="A picture containing object&#10;&#10;Description automatically generated">
              <a:extLst>
                <a:ext uri="{FF2B5EF4-FFF2-40B4-BE49-F238E27FC236}">
                  <a16:creationId xmlns:a16="http://schemas.microsoft.com/office/drawing/2014/main" id="{2CA90F45-81B1-44FA-A18F-BE248D808E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6182" y="2636498"/>
              <a:ext cx="355386" cy="342917"/>
            </a:xfrm>
            <a:prstGeom prst="rect">
              <a:avLst/>
            </a:prstGeom>
          </p:spPr>
        </p:pic>
        <p:pic>
          <p:nvPicPr>
            <p:cNvPr id="58" name="Picture 57" descr="A picture containing object&#10;&#10;Description automatically generated">
              <a:extLst>
                <a:ext uri="{FF2B5EF4-FFF2-40B4-BE49-F238E27FC236}">
                  <a16:creationId xmlns:a16="http://schemas.microsoft.com/office/drawing/2014/main" id="{534547C8-4348-4C37-8A1A-7408166C93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6182" y="3179972"/>
              <a:ext cx="355386" cy="342917"/>
            </a:xfrm>
            <a:prstGeom prst="rect">
              <a:avLst/>
            </a:prstGeom>
          </p:spPr>
        </p:pic>
        <p:pic>
          <p:nvPicPr>
            <p:cNvPr id="59" name="Picture 58" descr="A picture containing object&#10;&#10;Description automatically generated">
              <a:extLst>
                <a:ext uri="{FF2B5EF4-FFF2-40B4-BE49-F238E27FC236}">
                  <a16:creationId xmlns:a16="http://schemas.microsoft.com/office/drawing/2014/main" id="{8E728F98-2252-40E2-BD1E-07DD433826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6182" y="3723446"/>
              <a:ext cx="355386" cy="342917"/>
            </a:xfrm>
            <a:prstGeom prst="rect">
              <a:avLst/>
            </a:prstGeom>
          </p:spPr>
        </p:pic>
        <p:pic>
          <p:nvPicPr>
            <p:cNvPr id="60" name="Picture 59" descr="A picture containing object&#10;&#10;Description automatically generated">
              <a:extLst>
                <a:ext uri="{FF2B5EF4-FFF2-40B4-BE49-F238E27FC236}">
                  <a16:creationId xmlns:a16="http://schemas.microsoft.com/office/drawing/2014/main" id="{5999EA45-EE2F-4A69-93DD-4EE47CAF63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6182" y="4266921"/>
              <a:ext cx="355386" cy="342917"/>
            </a:xfrm>
            <a:prstGeom prst="rect">
              <a:avLst/>
            </a:prstGeom>
          </p:spPr>
        </p:pic>
        <p:pic>
          <p:nvPicPr>
            <p:cNvPr id="61" name="Picture 60">
              <a:extLst>
                <a:ext uri="{FF2B5EF4-FFF2-40B4-BE49-F238E27FC236}">
                  <a16:creationId xmlns:a16="http://schemas.microsoft.com/office/drawing/2014/main" id="{FAFEB0B9-180A-4AF1-B6BC-5224F9F945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5160" y="2569030"/>
              <a:ext cx="336681" cy="2101143"/>
            </a:xfrm>
            <a:prstGeom prst="rect">
              <a:avLst/>
            </a:prstGeom>
          </p:spPr>
        </p:pic>
      </p:grpSp>
      <p:sp>
        <p:nvSpPr>
          <p:cNvPr id="2" name="Text Placeholder 1"/>
          <p:cNvSpPr>
            <a:spLocks noGrp="1"/>
          </p:cNvSpPr>
          <p:nvPr>
            <p:ph type="body" sz="quarter" idx="11"/>
          </p:nvPr>
        </p:nvSpPr>
        <p:spPr/>
        <p:txBody>
          <a:bodyPr/>
          <a:lstStyle/>
          <a:p>
            <a:r>
              <a:rPr lang="en-GB" dirty="0"/>
              <a:t>I do</a:t>
            </a:r>
            <a:endParaRPr lang="en-US" dirty="0">
              <a:solidFill>
                <a:srgbClr val="00628C"/>
              </a:solidFill>
            </a:endParaRPr>
          </a:p>
        </p:txBody>
      </p:sp>
      <p:sp>
        <p:nvSpPr>
          <p:cNvPr id="3" name="TextBox 2">
            <a:extLst>
              <a:ext uri="{FF2B5EF4-FFF2-40B4-BE49-F238E27FC236}">
                <a16:creationId xmlns:a16="http://schemas.microsoft.com/office/drawing/2014/main" id="{B17601F2-FCE9-48FB-BDC9-BA8216DC3EC2}"/>
              </a:ext>
            </a:extLst>
          </p:cNvPr>
          <p:cNvSpPr txBox="1"/>
          <p:nvPr/>
        </p:nvSpPr>
        <p:spPr bwMode="auto">
          <a:xfrm>
            <a:off x="285795" y="920309"/>
            <a:ext cx="85724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200" dirty="0">
                <a:latin typeface="Myriad Pro Semibold" charset="0"/>
                <a:ea typeface="Myriad Pro Semibold" charset="0"/>
                <a:cs typeface="Myriad Pro Semibold" charset="0"/>
              </a:rPr>
              <a:t>84 sticks shared equally between 4 children. How many sticks each?</a:t>
            </a:r>
            <a:endParaRPr lang="en-GB" sz="2200" dirty="0">
              <a:solidFill>
                <a:srgbClr val="FF0000"/>
              </a:solidFill>
              <a:latin typeface="Myriad Pro Semibold" charset="0"/>
              <a:ea typeface="Myriad Pro Semibold" charset="0"/>
              <a:cs typeface="Myriad Pro Semibold" charset="0"/>
            </a:endParaRPr>
          </a:p>
        </p:txBody>
      </p:sp>
      <p:sp>
        <p:nvSpPr>
          <p:cNvPr id="4" name="TextBox 3">
            <a:extLst>
              <a:ext uri="{FF2B5EF4-FFF2-40B4-BE49-F238E27FC236}">
                <a16:creationId xmlns:a16="http://schemas.microsoft.com/office/drawing/2014/main" id="{4E52A4EB-E684-448D-8D93-717F9AFC698C}"/>
              </a:ext>
            </a:extLst>
          </p:cNvPr>
          <p:cNvSpPr txBox="1"/>
          <p:nvPr/>
        </p:nvSpPr>
        <p:spPr bwMode="auto">
          <a:xfrm>
            <a:off x="3529785" y="1524945"/>
            <a:ext cx="14879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latin typeface="Myriad Pro Semibold" charset="0"/>
                <a:ea typeface="Myriad Pro Semibold" charset="0"/>
                <a:cs typeface="Myriad Pro Semibold" charset="0"/>
              </a:rPr>
              <a:t>84  ÷  4  =</a:t>
            </a:r>
            <a:endParaRPr lang="en-GB" sz="2200" dirty="0">
              <a:solidFill>
                <a:srgbClr val="C00000"/>
              </a:solidFill>
              <a:latin typeface="Myriad Pro Semibold" charset="0"/>
              <a:ea typeface="Myriad Pro Semibold" charset="0"/>
              <a:cs typeface="Myriad Pro Semibold" charset="0"/>
            </a:endParaRPr>
          </a:p>
        </p:txBody>
      </p:sp>
      <p:sp>
        <p:nvSpPr>
          <p:cNvPr id="5" name="Rectangle 4">
            <a:extLst>
              <a:ext uri="{FF2B5EF4-FFF2-40B4-BE49-F238E27FC236}">
                <a16:creationId xmlns:a16="http://schemas.microsoft.com/office/drawing/2014/main" id="{139276A6-E088-4AC8-9EEE-9F4FC1751274}"/>
              </a:ext>
            </a:extLst>
          </p:cNvPr>
          <p:cNvSpPr/>
          <p:nvPr/>
        </p:nvSpPr>
        <p:spPr bwMode="auto">
          <a:xfrm>
            <a:off x="5203640" y="1515419"/>
            <a:ext cx="461665"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ACC6A942-18CB-47E9-8EAB-110F3D223E53}"/>
              </a:ext>
            </a:extLst>
          </p:cNvPr>
          <p:cNvSpPr txBox="1"/>
          <p:nvPr/>
        </p:nvSpPr>
        <p:spPr bwMode="auto">
          <a:xfrm>
            <a:off x="3306044" y="5128143"/>
            <a:ext cx="2531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0070C0"/>
                </a:solidFill>
                <a:latin typeface="Myriad Pro Semibold" charset="0"/>
                <a:ea typeface="Myriad Pro Semibold" charset="0"/>
                <a:cs typeface="Myriad Pro Semibold" charset="0"/>
              </a:rPr>
              <a:t>8 tens </a:t>
            </a:r>
            <a:r>
              <a:rPr lang="en-GB" sz="2200" dirty="0">
                <a:latin typeface="Myriad Pro Semibold" charset="0"/>
                <a:ea typeface="Myriad Pro Semibold" charset="0"/>
                <a:cs typeface="Myriad Pro Semibold" charset="0"/>
              </a:rPr>
              <a:t>÷ 4 = </a:t>
            </a:r>
            <a:r>
              <a:rPr lang="en-GB" sz="2200" dirty="0">
                <a:solidFill>
                  <a:srgbClr val="0070C0"/>
                </a:solidFill>
                <a:latin typeface="Myriad Pro Semibold" charset="0"/>
                <a:ea typeface="Myriad Pro Semibold" charset="0"/>
                <a:cs typeface="Myriad Pro Semibold" charset="0"/>
              </a:rPr>
              <a:t>2 tens</a:t>
            </a:r>
          </a:p>
        </p:txBody>
      </p:sp>
      <p:sp>
        <p:nvSpPr>
          <p:cNvPr id="14" name="TextBox 13">
            <a:extLst>
              <a:ext uri="{FF2B5EF4-FFF2-40B4-BE49-F238E27FC236}">
                <a16:creationId xmlns:a16="http://schemas.microsoft.com/office/drawing/2014/main" id="{6B4B97DA-0EB1-4323-A21C-4C564621C8A5}"/>
              </a:ext>
            </a:extLst>
          </p:cNvPr>
          <p:cNvSpPr txBox="1"/>
          <p:nvPr/>
        </p:nvSpPr>
        <p:spPr bwMode="auto">
          <a:xfrm>
            <a:off x="3295048" y="5537745"/>
            <a:ext cx="255390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FF0000"/>
                </a:solidFill>
                <a:latin typeface="Myriad Pro Semibold" charset="0"/>
                <a:ea typeface="Myriad Pro Semibold" charset="0"/>
                <a:cs typeface="Myriad Pro Semibold" charset="0"/>
              </a:rPr>
              <a:t>4 ones </a:t>
            </a:r>
            <a:r>
              <a:rPr lang="en-GB" sz="2200" dirty="0">
                <a:latin typeface="Myriad Pro Semibold" charset="0"/>
                <a:ea typeface="Myriad Pro Semibold" charset="0"/>
                <a:cs typeface="Myriad Pro Semibold" charset="0"/>
              </a:rPr>
              <a:t>÷ 4 = </a:t>
            </a:r>
            <a:r>
              <a:rPr lang="en-GB" sz="2200" dirty="0">
                <a:solidFill>
                  <a:srgbClr val="FF0000"/>
                </a:solidFill>
                <a:latin typeface="Myriad Pro Semibold" charset="0"/>
                <a:ea typeface="Myriad Pro Semibold" charset="0"/>
                <a:cs typeface="Myriad Pro Semibold" charset="0"/>
              </a:rPr>
              <a:t>1 one</a:t>
            </a:r>
          </a:p>
        </p:txBody>
      </p:sp>
      <p:sp>
        <p:nvSpPr>
          <p:cNvPr id="73" name="TextBox 72">
            <a:extLst>
              <a:ext uri="{FF2B5EF4-FFF2-40B4-BE49-F238E27FC236}">
                <a16:creationId xmlns:a16="http://schemas.microsoft.com/office/drawing/2014/main" id="{D64AB1D8-B6F9-4672-9701-105C55D1D205}"/>
              </a:ext>
            </a:extLst>
          </p:cNvPr>
          <p:cNvSpPr txBox="1"/>
          <p:nvPr/>
        </p:nvSpPr>
        <p:spPr bwMode="auto">
          <a:xfrm>
            <a:off x="5193030" y="1524944"/>
            <a:ext cx="4892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200" dirty="0">
                <a:latin typeface="Myriad Pro Semibold" charset="0"/>
                <a:ea typeface="Myriad Pro Semibold" charset="0"/>
                <a:cs typeface="Myriad Pro Semibold" charset="0"/>
              </a:rPr>
              <a:t>21</a:t>
            </a:r>
          </a:p>
        </p:txBody>
      </p:sp>
      <p:sp>
        <p:nvSpPr>
          <p:cNvPr id="74" name="TextBox 73">
            <a:extLst>
              <a:ext uri="{FF2B5EF4-FFF2-40B4-BE49-F238E27FC236}">
                <a16:creationId xmlns:a16="http://schemas.microsoft.com/office/drawing/2014/main" id="{C3FB477C-0ECD-494E-B5DC-B46FD6394997}"/>
              </a:ext>
            </a:extLst>
          </p:cNvPr>
          <p:cNvSpPr txBox="1"/>
          <p:nvPr/>
        </p:nvSpPr>
        <p:spPr bwMode="auto">
          <a:xfrm>
            <a:off x="3752706" y="5947347"/>
            <a:ext cx="163858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r">
              <a:buClr>
                <a:srgbClr val="82CBDD"/>
              </a:buClr>
              <a:buNone/>
            </a:pPr>
            <a:r>
              <a:rPr lang="en-GB" sz="2200" dirty="0">
                <a:solidFill>
                  <a:srgbClr val="0070C0"/>
                </a:solidFill>
                <a:latin typeface="Myriad Pro Semibold" charset="0"/>
                <a:ea typeface="Myriad Pro Semibold" charset="0"/>
                <a:cs typeface="Myriad Pro Semibold" charset="0"/>
              </a:rPr>
              <a:t>8</a:t>
            </a:r>
            <a:r>
              <a:rPr lang="en-GB" sz="2200" dirty="0">
                <a:solidFill>
                  <a:srgbClr val="FF0000"/>
                </a:solidFill>
                <a:latin typeface="Myriad Pro Semibold" charset="0"/>
                <a:ea typeface="Myriad Pro Semibold" charset="0"/>
                <a:cs typeface="Myriad Pro Semibold" charset="0"/>
              </a:rPr>
              <a:t>4</a:t>
            </a:r>
            <a:r>
              <a:rPr lang="en-GB" sz="2200" dirty="0">
                <a:latin typeface="Myriad Pro Semibold" charset="0"/>
                <a:ea typeface="Myriad Pro Semibold" charset="0"/>
                <a:cs typeface="Myriad Pro Semibold" charset="0"/>
              </a:rPr>
              <a:t> ÷ 4 = </a:t>
            </a:r>
            <a:r>
              <a:rPr lang="en-GB" sz="2200" dirty="0">
                <a:solidFill>
                  <a:srgbClr val="0070C0"/>
                </a:solidFill>
                <a:latin typeface="Myriad Pro Semibold" charset="0"/>
                <a:ea typeface="Myriad Pro Semibold" charset="0"/>
                <a:cs typeface="Myriad Pro Semibold" charset="0"/>
              </a:rPr>
              <a:t>2</a:t>
            </a:r>
            <a:r>
              <a:rPr lang="en-GB" sz="2200" dirty="0">
                <a:solidFill>
                  <a:srgbClr val="FF0000"/>
                </a:solidFill>
                <a:latin typeface="Myriad Pro Semibold" charset="0"/>
                <a:ea typeface="Myriad Pro Semibold" charset="0"/>
                <a:cs typeface="Myriad Pro Semibold" charset="0"/>
              </a:rPr>
              <a:t>1</a:t>
            </a:r>
          </a:p>
        </p:txBody>
      </p:sp>
      <p:sp>
        <p:nvSpPr>
          <p:cNvPr id="75" name="Rectangle 74">
            <a:extLst>
              <a:ext uri="{FF2B5EF4-FFF2-40B4-BE49-F238E27FC236}">
                <a16:creationId xmlns:a16="http://schemas.microsoft.com/office/drawing/2014/main" id="{C32F8D8B-9F93-4C95-BEB4-C659277ACC1C}"/>
              </a:ext>
            </a:extLst>
          </p:cNvPr>
          <p:cNvSpPr/>
          <p:nvPr/>
        </p:nvSpPr>
        <p:spPr bwMode="auto">
          <a:xfrm>
            <a:off x="4049074" y="2510768"/>
            <a:ext cx="1152381" cy="2269484"/>
          </a:xfrm>
          <a:prstGeom prst="rect">
            <a:avLst/>
          </a:prstGeom>
          <a:solidFill>
            <a:srgbClr val="FFFFFF">
              <a:alpha val="69804"/>
            </a:srgbClr>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5" name="TextBox 24">
            <a:extLst>
              <a:ext uri="{FF2B5EF4-FFF2-40B4-BE49-F238E27FC236}">
                <a16:creationId xmlns:a16="http://schemas.microsoft.com/office/drawing/2014/main" id="{D2053091-044C-400E-A45F-25F49FCFD6A2}"/>
              </a:ext>
            </a:extLst>
          </p:cNvPr>
          <p:cNvSpPr txBox="1"/>
          <p:nvPr/>
        </p:nvSpPr>
        <p:spPr bwMode="auto">
          <a:xfrm>
            <a:off x="15591" y="44856"/>
            <a:ext cx="262546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Tree>
    <p:extLst>
      <p:ext uri="{BB962C8B-B14F-4D97-AF65-F5344CB8AC3E}">
        <p14:creationId xmlns:p14="http://schemas.microsoft.com/office/powerpoint/2010/main" val="270199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75"/>
                                        </p:tgtEl>
                                      </p:cBhvr>
                                    </p:animEffect>
                                    <p:set>
                                      <p:cBhvr>
                                        <p:cTn id="7" dur="1" fill="hold">
                                          <p:stCondLst>
                                            <p:cond delay="499"/>
                                          </p:stCondLst>
                                        </p:cTn>
                                        <p:tgtEl>
                                          <p:spTgt spid="7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fade">
                                      <p:cBhvr>
                                        <p:cTn id="1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468F18E-661B-4F39-9EF3-EC170DC8DEDE}"/>
              </a:ext>
            </a:extLst>
          </p:cNvPr>
          <p:cNvSpPr txBox="1"/>
          <p:nvPr/>
        </p:nvSpPr>
        <p:spPr bwMode="auto">
          <a:xfrm>
            <a:off x="4137104" y="5674371"/>
            <a:ext cx="4962525" cy="1138773"/>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p:txBody>
      </p:sp>
      <p:sp>
        <p:nvSpPr>
          <p:cNvPr id="2" name="Text Placeholder 1"/>
          <p:cNvSpPr>
            <a:spLocks noGrp="1"/>
          </p:cNvSpPr>
          <p:nvPr>
            <p:ph type="body" sz="quarter" idx="11"/>
          </p:nvPr>
        </p:nvSpPr>
        <p:spPr/>
        <p:txBody>
          <a:bodyPr/>
          <a:lstStyle/>
          <a:p>
            <a:r>
              <a:rPr lang="en-US">
                <a:solidFill>
                  <a:srgbClr val="00628C"/>
                </a:solidFill>
              </a:rPr>
              <a:t>We do</a:t>
            </a:r>
            <a:endParaRPr lang="en-US" dirty="0">
              <a:solidFill>
                <a:srgbClr val="00628C"/>
              </a:solidFill>
            </a:endParaRPr>
          </a:p>
        </p:txBody>
      </p:sp>
      <p:sp>
        <p:nvSpPr>
          <p:cNvPr id="26" name="TextBox 25">
            <a:extLst>
              <a:ext uri="{FF2B5EF4-FFF2-40B4-BE49-F238E27FC236}">
                <a16:creationId xmlns:a16="http://schemas.microsoft.com/office/drawing/2014/main" id="{DD741FCE-DF1F-4144-A069-223C6666C020}"/>
              </a:ext>
            </a:extLst>
          </p:cNvPr>
          <p:cNvSpPr txBox="1"/>
          <p:nvPr/>
        </p:nvSpPr>
        <p:spPr bwMode="auto">
          <a:xfrm>
            <a:off x="15591" y="44856"/>
            <a:ext cx="262546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20" name="TextBox 19">
            <a:extLst>
              <a:ext uri="{FF2B5EF4-FFF2-40B4-BE49-F238E27FC236}">
                <a16:creationId xmlns:a16="http://schemas.microsoft.com/office/drawing/2014/main" id="{70C8323A-1666-49CF-86B1-E6265169FB35}"/>
              </a:ext>
            </a:extLst>
          </p:cNvPr>
          <p:cNvSpPr txBox="1"/>
          <p:nvPr/>
        </p:nvSpPr>
        <p:spPr bwMode="auto">
          <a:xfrm>
            <a:off x="295274" y="845215"/>
            <a:ext cx="8696325" cy="1557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r>
              <a:rPr lang="en-GB" kern="0" dirty="0">
                <a:latin typeface="XCCW Joined 1a" panose="03050602040000000000" pitchFamily="66" charset="0"/>
              </a:rPr>
              <a:t>Work together to calculate 68 ÷ 2 = </a:t>
            </a:r>
          </a:p>
          <a:p>
            <a:pPr>
              <a:buNone/>
            </a:pPr>
            <a:endParaRPr lang="en-GB" kern="0" dirty="0">
              <a:latin typeface="XCCW Joined 1a" panose="03050602040000000000" pitchFamily="66" charset="0"/>
            </a:endParaRPr>
          </a:p>
          <a:p>
            <a:pPr>
              <a:buNone/>
            </a:pPr>
            <a:r>
              <a:rPr lang="en-GB" kern="0" dirty="0">
                <a:latin typeface="XCCW Joined 1a" panose="03050602040000000000" pitchFamily="66" charset="0"/>
              </a:rPr>
              <a:t>   </a:t>
            </a:r>
            <a:endParaRPr lang="en-GB" dirty="0"/>
          </a:p>
        </p:txBody>
      </p:sp>
      <p:pic>
        <p:nvPicPr>
          <p:cNvPr id="4" name="Picture 3">
            <a:extLst>
              <a:ext uri="{FF2B5EF4-FFF2-40B4-BE49-F238E27FC236}">
                <a16:creationId xmlns:a16="http://schemas.microsoft.com/office/drawing/2014/main" id="{D64C76E3-6451-40B0-843F-4B5EF0C570E2}"/>
              </a:ext>
            </a:extLst>
          </p:cNvPr>
          <p:cNvPicPr>
            <a:picLocks noChangeAspect="1"/>
          </p:cNvPicPr>
          <p:nvPr/>
        </p:nvPicPr>
        <p:blipFill>
          <a:blip r:embed="rId2"/>
          <a:stretch>
            <a:fillRect/>
          </a:stretch>
        </p:blipFill>
        <p:spPr>
          <a:xfrm>
            <a:off x="1588390" y="2057400"/>
            <a:ext cx="5436298" cy="1557348"/>
          </a:xfrm>
          <a:prstGeom prst="rect">
            <a:avLst/>
          </a:prstGeom>
        </p:spPr>
      </p:pic>
      <p:pic>
        <p:nvPicPr>
          <p:cNvPr id="6" name="Picture 5">
            <a:extLst>
              <a:ext uri="{FF2B5EF4-FFF2-40B4-BE49-F238E27FC236}">
                <a16:creationId xmlns:a16="http://schemas.microsoft.com/office/drawing/2014/main" id="{9B8FE21A-15FC-439B-B864-71B946590AF1}"/>
              </a:ext>
            </a:extLst>
          </p:cNvPr>
          <p:cNvPicPr>
            <a:picLocks noChangeAspect="1"/>
          </p:cNvPicPr>
          <p:nvPr/>
        </p:nvPicPr>
        <p:blipFill>
          <a:blip r:embed="rId3"/>
          <a:stretch>
            <a:fillRect/>
          </a:stretch>
        </p:blipFill>
        <p:spPr>
          <a:xfrm>
            <a:off x="1582013" y="3560107"/>
            <a:ext cx="5442675" cy="2564468"/>
          </a:xfrm>
          <a:prstGeom prst="rect">
            <a:avLst/>
          </a:prstGeom>
        </p:spPr>
      </p:pic>
    </p:spTree>
    <p:extLst>
      <p:ext uri="{BB962C8B-B14F-4D97-AF65-F5344CB8AC3E}">
        <p14:creationId xmlns:p14="http://schemas.microsoft.com/office/powerpoint/2010/main" val="321475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1" name="Google Shape;131;p16"/>
          <p:cNvSpPr txBox="1">
            <a:spLocks noGrp="1"/>
          </p:cNvSpPr>
          <p:nvPr>
            <p:ph type="body" idx="1"/>
          </p:nvPr>
        </p:nvSpPr>
        <p:spPr>
          <a:xfrm>
            <a:off x="165713" y="809277"/>
            <a:ext cx="8652600" cy="9420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r>
              <a:rPr lang="en-GB" sz="2000" dirty="0">
                <a:latin typeface="XCCW Joined 1a" panose="03050602040000000000" pitchFamily="66" charset="0"/>
              </a:rPr>
              <a:t>How does this part-whole model show division using partitioning?</a:t>
            </a:r>
            <a:endParaRPr sz="2000" dirty="0">
              <a:latin typeface="XCCW Joined 1a" panose="03050602040000000000" pitchFamily="66" charset="0"/>
            </a:endParaRPr>
          </a:p>
        </p:txBody>
      </p:sp>
      <p:sp>
        <p:nvSpPr>
          <p:cNvPr id="12" name="Rectangle 11">
            <a:extLst>
              <a:ext uri="{FF2B5EF4-FFF2-40B4-BE49-F238E27FC236}">
                <a16:creationId xmlns:a16="http://schemas.microsoft.com/office/drawing/2014/main" id="{A44D629D-538A-48F7-B4DA-692C944AD0D3}"/>
              </a:ext>
            </a:extLst>
          </p:cNvPr>
          <p:cNvSpPr/>
          <p:nvPr/>
        </p:nvSpPr>
        <p:spPr bwMode="auto">
          <a:xfrm>
            <a:off x="0" y="-1"/>
            <a:ext cx="9128409" cy="63826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63C0CD1C-A017-41D6-95FE-A097951D86BB}"/>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pic>
        <p:nvPicPr>
          <p:cNvPr id="3" name="Picture 2">
            <a:extLst>
              <a:ext uri="{FF2B5EF4-FFF2-40B4-BE49-F238E27FC236}">
                <a16:creationId xmlns:a16="http://schemas.microsoft.com/office/drawing/2014/main" id="{2D66164B-BF46-4514-AAE5-CCBAD7AA4B21}"/>
              </a:ext>
            </a:extLst>
          </p:cNvPr>
          <p:cNvPicPr>
            <a:picLocks noChangeAspect="1"/>
          </p:cNvPicPr>
          <p:nvPr/>
        </p:nvPicPr>
        <p:blipFill>
          <a:blip r:embed="rId3"/>
          <a:stretch>
            <a:fillRect/>
          </a:stretch>
        </p:blipFill>
        <p:spPr>
          <a:xfrm>
            <a:off x="1797061" y="2219324"/>
            <a:ext cx="5389904" cy="34742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2" name="Text Placeholder 1">
            <a:extLst>
              <a:ext uri="{FF2B5EF4-FFF2-40B4-BE49-F238E27FC236}">
                <a16:creationId xmlns:a16="http://schemas.microsoft.com/office/drawing/2014/main" id="{63C1085D-298B-4F46-90B2-29CACE114153}"/>
              </a:ext>
            </a:extLst>
          </p:cNvPr>
          <p:cNvSpPr txBox="1">
            <a:spLocks/>
          </p:cNvSpPr>
          <p:nvPr/>
        </p:nvSpPr>
        <p:spPr>
          <a:xfrm>
            <a:off x="1" y="0"/>
            <a:ext cx="9144000" cy="630000"/>
          </a:xfrm>
          <a:prstGeom prst="rect">
            <a:avLst/>
          </a:prstGeom>
          <a:solidFill>
            <a:srgbClr val="82CBDD"/>
          </a:solidFill>
        </p:spPr>
        <p:txBody>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algn="r">
              <a:buNone/>
            </a:pPr>
            <a:r>
              <a:rPr lang="en-US" kern="0">
                <a:solidFill>
                  <a:srgbClr val="00628C"/>
                </a:solidFill>
              </a:rPr>
              <a:t>I do</a:t>
            </a:r>
            <a:endParaRPr lang="en-US" kern="0" dirty="0">
              <a:solidFill>
                <a:srgbClr val="00628C"/>
              </a:solidFill>
            </a:endParaRPr>
          </a:p>
        </p:txBody>
      </p:sp>
      <p:sp>
        <p:nvSpPr>
          <p:cNvPr id="13" name="TextBox 12">
            <a:extLst>
              <a:ext uri="{FF2B5EF4-FFF2-40B4-BE49-F238E27FC236}">
                <a16:creationId xmlns:a16="http://schemas.microsoft.com/office/drawing/2014/main" id="{BE625C7C-5E09-4870-B731-0AA8E0B0B4BF}"/>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4" name="Picture 3">
            <a:extLst>
              <a:ext uri="{FF2B5EF4-FFF2-40B4-BE49-F238E27FC236}">
                <a16:creationId xmlns:a16="http://schemas.microsoft.com/office/drawing/2014/main" id="{B255C07A-C948-4F4C-AB11-CF9D275FF265}"/>
              </a:ext>
            </a:extLst>
          </p:cNvPr>
          <p:cNvPicPr>
            <a:picLocks noChangeAspect="1"/>
          </p:cNvPicPr>
          <p:nvPr/>
        </p:nvPicPr>
        <p:blipFill>
          <a:blip r:embed="rId3"/>
          <a:stretch>
            <a:fillRect/>
          </a:stretch>
        </p:blipFill>
        <p:spPr>
          <a:xfrm>
            <a:off x="166687" y="707619"/>
            <a:ext cx="6600825" cy="6105525"/>
          </a:xfrm>
          <a:prstGeom prst="rect">
            <a:avLst/>
          </a:prstGeom>
        </p:spPr>
      </p:pic>
      <p:sp>
        <p:nvSpPr>
          <p:cNvPr id="14" name="TextBox 13">
            <a:extLst>
              <a:ext uri="{FF2B5EF4-FFF2-40B4-BE49-F238E27FC236}">
                <a16:creationId xmlns:a16="http://schemas.microsoft.com/office/drawing/2014/main" id="{6D34D426-B87C-4FAC-A90F-7C7640C3244E}"/>
              </a:ext>
            </a:extLst>
          </p:cNvPr>
          <p:cNvSpPr txBox="1"/>
          <p:nvPr/>
        </p:nvSpPr>
        <p:spPr bwMode="auto">
          <a:xfrm>
            <a:off x="4137104" y="5674371"/>
            <a:ext cx="4962525" cy="1138773"/>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solidFill>
                  <a:srgbClr val="00628C"/>
                </a:solidFill>
              </a:rPr>
              <a:t>We do</a:t>
            </a:r>
          </a:p>
        </p:txBody>
      </p:sp>
      <p:sp>
        <p:nvSpPr>
          <p:cNvPr id="26" name="TextBox 25">
            <a:extLst>
              <a:ext uri="{FF2B5EF4-FFF2-40B4-BE49-F238E27FC236}">
                <a16:creationId xmlns:a16="http://schemas.microsoft.com/office/drawing/2014/main" id="{DD741FCE-DF1F-4144-A069-223C6666C020}"/>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21" name="TextBox 20">
            <a:extLst>
              <a:ext uri="{FF2B5EF4-FFF2-40B4-BE49-F238E27FC236}">
                <a16:creationId xmlns:a16="http://schemas.microsoft.com/office/drawing/2014/main" id="{79E9B62C-7F78-4041-8E80-840F71094D1B}"/>
              </a:ext>
            </a:extLst>
          </p:cNvPr>
          <p:cNvSpPr txBox="1"/>
          <p:nvPr/>
        </p:nvSpPr>
        <p:spPr bwMode="auto">
          <a:xfrm>
            <a:off x="60404" y="5674371"/>
            <a:ext cx="4962525" cy="1138773"/>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p:txBody>
      </p:sp>
      <p:sp>
        <p:nvSpPr>
          <p:cNvPr id="9" name="TextBox 8">
            <a:extLst>
              <a:ext uri="{FF2B5EF4-FFF2-40B4-BE49-F238E27FC236}">
                <a16:creationId xmlns:a16="http://schemas.microsoft.com/office/drawing/2014/main" id="{9C3C553D-EE53-4023-AAB3-AB7472F0C99D}"/>
              </a:ext>
            </a:extLst>
          </p:cNvPr>
          <p:cNvSpPr txBox="1"/>
          <p:nvPr/>
        </p:nvSpPr>
        <p:spPr bwMode="auto">
          <a:xfrm>
            <a:off x="60404" y="868217"/>
            <a:ext cx="8848725" cy="20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kern="0" dirty="0">
                <a:latin typeface="XCCW Joined 1a" panose="03050602040000000000" pitchFamily="66" charset="0"/>
              </a:rPr>
              <a:t>Use partitioning to divide.</a:t>
            </a:r>
          </a:p>
          <a:p>
            <a:pPr>
              <a:buNone/>
            </a:pPr>
            <a:r>
              <a:rPr lang="en-GB" kern="0" dirty="0">
                <a:latin typeface="XCCW Joined 1a" panose="03050602040000000000" pitchFamily="66" charset="0"/>
              </a:rPr>
              <a:t>84 ÷ 4 = </a:t>
            </a:r>
          </a:p>
          <a:p>
            <a:pPr>
              <a:buNone/>
            </a:pPr>
            <a:endParaRPr lang="en-GB" kern="0" dirty="0">
              <a:latin typeface="XCCW Joined 1a" panose="03050602040000000000" pitchFamily="66" charset="0"/>
            </a:endParaRPr>
          </a:p>
          <a:p>
            <a:pPr>
              <a:buNone/>
            </a:pPr>
            <a:r>
              <a:rPr lang="en-GB" kern="0" dirty="0">
                <a:latin typeface="XCCW Joined 1a" panose="03050602040000000000" pitchFamily="66" charset="0"/>
              </a:rPr>
              <a:t>Work with a partner. Discuss each step. </a:t>
            </a:r>
            <a:endParaRPr lang="en-GB" dirty="0"/>
          </a:p>
        </p:txBody>
      </p:sp>
    </p:spTree>
    <p:extLst>
      <p:ext uri="{BB962C8B-B14F-4D97-AF65-F5344CB8AC3E}">
        <p14:creationId xmlns:p14="http://schemas.microsoft.com/office/powerpoint/2010/main" val="1476013546"/>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742</Words>
  <Application>Microsoft Office PowerPoint</Application>
  <PresentationFormat>On-screen Show (4:3)</PresentationFormat>
  <Paragraphs>98</Paragraphs>
  <Slides>12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2022-01-16T15:38:07Z</dcterms:modified>
</cp:coreProperties>
</file>