
<file path=[Content_Types].xml><?xml version="1.0" encoding="utf-8"?>
<Types xmlns="http://schemas.openxmlformats.org/package/2006/content-types">
  <Default Extension="fntdata" ContentType="application/x-fontdata"/>
  <Default Extension="jpe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notesMasterIdLst>
    <p:notesMasterId r:id="rId16"/>
  </p:notesMasterIdLst>
  <p:handoutMasterIdLst>
    <p:handoutMasterId r:id="rId17"/>
  </p:handoutMasterIdLst>
  <p:sldIdLst>
    <p:sldId id="258" r:id="rId2"/>
    <p:sldId id="263" r:id="rId3"/>
    <p:sldId id="277" r:id="rId4"/>
    <p:sldId id="296" r:id="rId5"/>
    <p:sldId id="271" r:id="rId6"/>
    <p:sldId id="297" r:id="rId7"/>
    <p:sldId id="298" r:id="rId8"/>
    <p:sldId id="299" r:id="rId9"/>
    <p:sldId id="300" r:id="rId10"/>
    <p:sldId id="303" r:id="rId11"/>
    <p:sldId id="304" r:id="rId12"/>
    <p:sldId id="310" r:id="rId13"/>
    <p:sldId id="306" r:id="rId14"/>
    <p:sldId id="307" r:id="rId15"/>
  </p:sldIdLst>
  <p:sldSz cx="9144000" cy="6858000" type="screen4x3"/>
  <p:notesSz cx="6858000" cy="9144000"/>
  <p:embeddedFontLst>
    <p:embeddedFont>
      <p:font typeface="Calibri" panose="020F0502020204030204" pitchFamily="34" charset="0"/>
      <p:regular r:id="rId18"/>
      <p:bold r:id="rId19"/>
      <p:italic r:id="rId20"/>
      <p:boldItalic r:id="rId21"/>
    </p:embeddedFont>
    <p:embeddedFont>
      <p:font typeface="Roboto" panose="02000000000000000000" pitchFamily="2" charset="0"/>
      <p:regular r:id="rId22"/>
      <p:bold r:id="rId23"/>
      <p:italic r:id="rId24"/>
      <p:boldItalic r:id="rId25"/>
    </p:embeddedFont>
    <p:embeddedFont>
      <p:font typeface="Twinkl" panose="020B0604020202020204" charset="0"/>
      <p:regular r:id="rId26"/>
      <p:bold r:id="rId2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069" userDrawn="1">
          <p15:clr>
            <a:srgbClr val="A4A3A4"/>
          </p15:clr>
        </p15:guide>
        <p15:guide id="2" pos="2903" userDrawn="1">
          <p15:clr>
            <a:srgbClr val="A4A3A4"/>
          </p15:clr>
        </p15:guide>
        <p15:guide id="4" pos="363" userDrawn="1">
          <p15:clr>
            <a:srgbClr val="A4A3A4"/>
          </p15:clr>
        </p15:guide>
        <p15:guide id="5" orient="horz" pos="3974" userDrawn="1">
          <p15:clr>
            <a:srgbClr val="A4A3A4"/>
          </p15:clr>
        </p15:guide>
        <p15:guide id="6" pos="5397" userDrawn="1">
          <p15:clr>
            <a:srgbClr val="A4A3A4"/>
          </p15:clr>
        </p15:guide>
        <p15:guide id="7" orient="horz" pos="346" userDrawn="1">
          <p15:clr>
            <a:srgbClr val="A4A3A4"/>
          </p15:clr>
        </p15:guide>
        <p15:guide id="8" pos="476" userDrawn="1">
          <p15:clr>
            <a:srgbClr val="A4A3A4"/>
          </p15:clr>
        </p15:guide>
        <p15:guide id="9" orient="horz" pos="459" userDrawn="1">
          <p15:clr>
            <a:srgbClr val="A4A3A4"/>
          </p15:clr>
        </p15:guide>
        <p15:guide id="10" orient="horz" pos="3861" userDrawn="1">
          <p15:clr>
            <a:srgbClr val="A4A3A4"/>
          </p15:clr>
        </p15:guide>
        <p15:guide id="11" pos="5284"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olly R" initials="HR" lastIdx="1" clrIdx="0">
    <p:extLst>
      <p:ext uri="{19B8F6BF-5375-455C-9EA6-DF929625EA0E}">
        <p15:presenceInfo xmlns:p15="http://schemas.microsoft.com/office/powerpoint/2012/main" userId="26e55d7803d94cef"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1A6F9"/>
    <a:srgbClr val="F9B100"/>
    <a:srgbClr val="FDCF82"/>
    <a:srgbClr val="E8C500"/>
    <a:srgbClr val="BC0105"/>
    <a:srgbClr val="EE7919"/>
    <a:srgbClr val="18A0DB"/>
    <a:srgbClr val="32B3A2"/>
    <a:srgbClr val="DE1E5A"/>
    <a:srgbClr val="4DB1E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showGuides="1">
      <p:cViewPr varScale="1">
        <p:scale>
          <a:sx n="80" d="100"/>
          <a:sy n="80" d="100"/>
        </p:scale>
        <p:origin x="1478" y="58"/>
      </p:cViewPr>
      <p:guideLst>
        <p:guide orient="horz" pos="2069"/>
        <p:guide pos="2903"/>
        <p:guide pos="363"/>
        <p:guide orient="horz" pos="3974"/>
        <p:guide pos="5397"/>
        <p:guide orient="horz" pos="346"/>
        <p:guide pos="476"/>
        <p:guide orient="horz" pos="459"/>
        <p:guide orient="horz" pos="3861"/>
        <p:guide pos="5284"/>
      </p:guideLst>
    </p:cSldViewPr>
  </p:slideViewPr>
  <p:notesTextViewPr>
    <p:cViewPr>
      <p:scale>
        <a:sx n="3" d="2"/>
        <a:sy n="3" d="2"/>
      </p:scale>
      <p:origin x="0" y="0"/>
    </p:cViewPr>
  </p:notesTextViewPr>
  <p:sorterViewPr>
    <p:cViewPr>
      <p:scale>
        <a:sx n="100" d="100"/>
        <a:sy n="100" d="100"/>
      </p:scale>
      <p:origin x="0" y="-475"/>
    </p:cViewPr>
  </p:sorterViewPr>
  <p:notesViewPr>
    <p:cSldViewPr snapToGrid="0" showGuides="1">
      <p:cViewPr varScale="1">
        <p:scale>
          <a:sx n="65" d="100"/>
          <a:sy n="65" d="100"/>
        </p:scale>
        <p:origin x="3154" y="4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1.fntdata"/><Relationship Id="rId26" Type="http://schemas.openxmlformats.org/officeDocument/2006/relationships/font" Target="fonts/font9.fntdata"/><Relationship Id="rId3" Type="http://schemas.openxmlformats.org/officeDocument/2006/relationships/slide" Target="slides/slide2.xml"/><Relationship Id="rId21" Type="http://schemas.openxmlformats.org/officeDocument/2006/relationships/font" Target="fonts/font4.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handoutMaster" Target="handoutMasters/handoutMaster1.xml"/><Relationship Id="rId25" Type="http://schemas.openxmlformats.org/officeDocument/2006/relationships/font" Target="fonts/font8.fntdata"/><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font" Target="fonts/font3.fntdata"/><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7.fntdata"/><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6.fntdata"/><Relationship Id="rId28"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font" Target="fonts/font2.fntdata"/><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5.fntdata"/><Relationship Id="rId27" Type="http://schemas.openxmlformats.org/officeDocument/2006/relationships/font" Target="fonts/font10.fntdata"/><Relationship Id="rId30"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B34F151-63AC-41CE-96F5-7702E930870C}" type="datetimeFigureOut">
              <a:rPr lang="en-GB" smtClean="0"/>
              <a:t>27/02/2022</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676B846-B279-40AC-BFF5-DBC4013370C2}" type="slidenum">
              <a:rPr lang="en-GB" smtClean="0"/>
              <a:t>‹#›</a:t>
            </a:fld>
            <a:endParaRPr lang="en-GB"/>
          </a:p>
        </p:txBody>
      </p:sp>
    </p:spTree>
    <p:extLst>
      <p:ext uri="{BB962C8B-B14F-4D97-AF65-F5344CB8AC3E}">
        <p14:creationId xmlns:p14="http://schemas.microsoft.com/office/powerpoint/2010/main" val="26453970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02C5D1-7818-41B5-ABAD-5E4B38A5388F}" type="datetimeFigureOut">
              <a:rPr lang="en-GB" smtClean="0"/>
              <a:t>27/02/2022</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521341-850D-40E1-BB3D-87946DC9B06D}" type="slidenum">
              <a:rPr lang="en-GB" smtClean="0"/>
              <a:t>‹#›</a:t>
            </a:fld>
            <a:endParaRPr lang="en-GB"/>
          </a:p>
        </p:txBody>
      </p:sp>
    </p:spTree>
    <p:extLst>
      <p:ext uri="{BB962C8B-B14F-4D97-AF65-F5344CB8AC3E}">
        <p14:creationId xmlns:p14="http://schemas.microsoft.com/office/powerpoint/2010/main" val="8470487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07" name="Google Shape;107;p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438588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Google Shape;328;p1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GB" sz="1800" b="0" i="0" u="none" strike="noStrike" dirty="0">
                <a:solidFill>
                  <a:srgbClr val="000000"/>
                </a:solidFill>
                <a:effectLst/>
                <a:latin typeface="Calibri" panose="020F0502020204030204" pitchFamily="34" charset="0"/>
              </a:rPr>
              <a:t>Additional Subject Knowledge Notes: King Philip II of Macedonia was killed by one of his own bodyguards in 336 BC and Alexander the Great took over at the age of just 20 years old. He came to power at a time when the city states his father had conquered were revolting. </a:t>
            </a:r>
            <a:endParaRPr dirty="0"/>
          </a:p>
        </p:txBody>
      </p:sp>
      <p:sp>
        <p:nvSpPr>
          <p:cNvPr id="329" name="Google Shape;329;p1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hyperlink" Target="https://www.twinkl.co.uk/" TargetMode="Externa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hyperlink" Target="https://www.twinkl.co.uk/" TargetMode="Externa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3" name="Picture 2" hidden="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522767" y="6196125"/>
            <a:ext cx="576495" cy="580719"/>
          </a:xfrm>
          <a:prstGeom prst="rect">
            <a:avLst/>
          </a:prstGeom>
        </p:spPr>
      </p:pic>
      <p:sp>
        <p:nvSpPr>
          <p:cNvPr id="4" name="Rectangle 3">
            <a:hlinkClick r:id="rId4"/>
          </p:cNvPr>
          <p:cNvSpPr/>
          <p:nvPr userDrawn="1"/>
        </p:nvSpPr>
        <p:spPr>
          <a:xfrm>
            <a:off x="4137660" y="5561814"/>
            <a:ext cx="868680" cy="5530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5370407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ims Slide">
    <p:spTree>
      <p:nvGrpSpPr>
        <p:cNvPr id="1" name=""/>
        <p:cNvGrpSpPr/>
        <p:nvPr/>
      </p:nvGrpSpPr>
      <p:grpSpPr>
        <a:xfrm>
          <a:off x="0" y="0"/>
          <a:ext cx="0" cy="0"/>
          <a:chOff x="0" y="0"/>
          <a:chExt cx="0" cy="0"/>
        </a:xfrm>
      </p:grpSpPr>
      <p:sp>
        <p:nvSpPr>
          <p:cNvPr id="7" name="Rounded Rectangle 6"/>
          <p:cNvSpPr/>
          <p:nvPr userDrawn="1"/>
        </p:nvSpPr>
        <p:spPr bwMode="auto">
          <a:xfrm>
            <a:off x="457198" y="2930434"/>
            <a:ext cx="8220076" cy="3465604"/>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8" name="Rounded Rectangle 7"/>
          <p:cNvSpPr/>
          <p:nvPr userDrawn="1"/>
        </p:nvSpPr>
        <p:spPr bwMode="auto">
          <a:xfrm>
            <a:off x="457200" y="438151"/>
            <a:ext cx="8220074" cy="2267631"/>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Tree>
    <p:extLst>
      <p:ext uri="{BB962C8B-B14F-4D97-AF65-F5344CB8AC3E}">
        <p14:creationId xmlns:p14="http://schemas.microsoft.com/office/powerpoint/2010/main" val="22575232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End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3" name="Picture 2" hidden="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522767" y="6196125"/>
            <a:ext cx="576495" cy="580719"/>
          </a:xfrm>
          <a:prstGeom prst="rect">
            <a:avLst/>
          </a:prstGeom>
        </p:spPr>
      </p:pic>
      <p:sp>
        <p:nvSpPr>
          <p:cNvPr id="5" name="Rectangle 4">
            <a:hlinkClick r:id="rId4"/>
          </p:cNvPr>
          <p:cNvSpPr/>
          <p:nvPr userDrawn="1"/>
        </p:nvSpPr>
        <p:spPr>
          <a:xfrm>
            <a:off x="4137660" y="3152488"/>
            <a:ext cx="868680" cy="5530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6819737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8" name="Title 5"/>
          <p:cNvSpPr>
            <a:spLocks noGrp="1"/>
          </p:cNvSpPr>
          <p:nvPr>
            <p:ph type="title"/>
          </p:nvPr>
        </p:nvSpPr>
        <p:spPr>
          <a:xfrm>
            <a:off x="457198" y="478895"/>
            <a:ext cx="8220075" cy="994306"/>
          </a:xfrm>
        </p:spPr>
        <p:txBody>
          <a:bodyPr>
            <a:noAutofit/>
          </a:bodyPr>
          <a:lstStyle>
            <a:lvl1pPr>
              <a:defRPr>
                <a:latin typeface="Twinkl"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96123043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6"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89745" y="695325"/>
            <a:ext cx="8164510" cy="1150938"/>
          </a:xfrm>
          <a:prstGeom prst="roundRect">
            <a:avLst>
              <a:gd name="adj" fmla="val 9641"/>
            </a:avLst>
          </a:prstGeom>
          <a:noFill/>
          <a:ln w="25400">
            <a:noFill/>
          </a:ln>
        </p:spPr>
        <p:txBody>
          <a:bodyPr vert="horz" lIns="252000" tIns="252000" rIns="252000" bIns="252000" rtlCol="0" anchor="ctr" anchorCtr="1">
            <a:normAutofit/>
          </a:bodyPr>
          <a:lstStyle/>
          <a:p>
            <a:r>
              <a:rPr lang="en-US"/>
              <a:t>Click to edit Master title style</a:t>
            </a:r>
            <a:endParaRPr lang="en-US" dirty="0"/>
          </a:p>
        </p:txBody>
      </p:sp>
      <p:sp>
        <p:nvSpPr>
          <p:cNvPr id="3" name="Text Placeholder 2"/>
          <p:cNvSpPr>
            <a:spLocks noGrp="1"/>
          </p:cNvSpPr>
          <p:nvPr>
            <p:ph type="body" idx="1"/>
          </p:nvPr>
        </p:nvSpPr>
        <p:spPr>
          <a:xfrm>
            <a:off x="489745" y="1957386"/>
            <a:ext cx="8164510" cy="4387851"/>
          </a:xfrm>
          <a:prstGeom prst="roundRect">
            <a:avLst>
              <a:gd name="adj" fmla="val 2585"/>
            </a:avLst>
          </a:prstGeom>
          <a:noFill/>
          <a:ln w="25400">
            <a:noFill/>
          </a:ln>
        </p:spPr>
        <p:txBody>
          <a:bodyPr vert="horz" lIns="252000" tIns="252000" rIns="252000" bIns="25200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389201"/>
      </p:ext>
    </p:extLst>
  </p:cSld>
  <p:clrMap bg1="lt1" tx1="dk1" bg2="lt2" tx2="dk2" accent1="accent1" accent2="accent2" accent3="accent3" accent4="accent4" accent5="accent5" accent6="accent6" hlink="hlink" folHlink="folHlink"/>
  <p:sldLayoutIdLst>
    <p:sldLayoutId id="2147483661" r:id="rId1"/>
    <p:sldLayoutId id="2147483663" r:id="rId2"/>
    <p:sldLayoutId id="2147483666" r:id="rId3"/>
    <p:sldLayoutId id="2147483671" r:id="rId4"/>
  </p:sldLayoutIdLst>
  <p:txStyles>
    <p:titleStyle>
      <a:lvl1pPr algn="l" defTabSz="914400" rtl="0" eaLnBrk="1" latinLnBrk="0" hangingPunct="1">
        <a:lnSpc>
          <a:spcPct val="90000"/>
        </a:lnSpc>
        <a:spcBef>
          <a:spcPct val="0"/>
        </a:spcBef>
        <a:buNone/>
        <a:defRPr sz="4000" b="1" kern="1200">
          <a:solidFill>
            <a:srgbClr val="1C1C1C"/>
          </a:solidFill>
          <a:latin typeface="Twinkl"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Twinkl" pitchFamily="50" charset="0"/>
          <a:ea typeface="Twinkl" panose="02000503030000020003" pitchFamily="5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Twinkl" pitchFamily="50" charset="0"/>
          <a:ea typeface="Twinkl" panose="02000503030000020003" pitchFamily="50"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anose="02000503030000020003" pitchFamily="50"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anose="02000503030000020003" pitchFamily="50"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anose="02000503030000020003" pitchFamily="50"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hyperlink" Target="https://www.twinkl.co.uk/resources/planit-history-primary-teaching-resources/planit-history-primary-teaching-resources-uks2/planit-history-primary-teaching-resources-uks2-ancient-greece"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18.png"/><Relationship Id="rId3" Type="http://schemas.openxmlformats.org/officeDocument/2006/relationships/image" Target="../media/image43.jpeg"/><Relationship Id="rId7" Type="http://schemas.openxmlformats.org/officeDocument/2006/relationships/image" Target="../media/image20.png"/><Relationship Id="rId12" Type="http://schemas.openxmlformats.org/officeDocument/2006/relationships/image" Target="../media/image25.png"/><Relationship Id="rId2" Type="http://schemas.openxmlformats.org/officeDocument/2006/relationships/image" Target="../media/image42.png"/><Relationship Id="rId1" Type="http://schemas.openxmlformats.org/officeDocument/2006/relationships/slideLayout" Target="../slideLayouts/slideLayout4.xml"/><Relationship Id="rId6" Type="http://schemas.openxmlformats.org/officeDocument/2006/relationships/image" Target="../media/image46.png"/><Relationship Id="rId11" Type="http://schemas.openxmlformats.org/officeDocument/2006/relationships/image" Target="../media/image24.png"/><Relationship Id="rId5" Type="http://schemas.openxmlformats.org/officeDocument/2006/relationships/image" Target="../media/image45.png"/><Relationship Id="rId10" Type="http://schemas.openxmlformats.org/officeDocument/2006/relationships/image" Target="../media/image23.png"/><Relationship Id="rId4" Type="http://schemas.openxmlformats.org/officeDocument/2006/relationships/image" Target="../media/image44.png"/><Relationship Id="rId9" Type="http://schemas.openxmlformats.org/officeDocument/2006/relationships/image" Target="../media/image22.png"/></Relationships>
</file>

<file path=ppt/slides/_rels/slide11.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47.png"/><Relationship Id="rId7" Type="http://schemas.openxmlformats.org/officeDocument/2006/relationships/image" Target="../media/image22.png"/><Relationship Id="rId2" Type="http://schemas.openxmlformats.org/officeDocument/2006/relationships/image" Target="../media/image5.png"/><Relationship Id="rId1" Type="http://schemas.openxmlformats.org/officeDocument/2006/relationships/slideLayout" Target="../slideLayouts/slideLayout4.xml"/><Relationship Id="rId6" Type="http://schemas.openxmlformats.org/officeDocument/2006/relationships/image" Target="../media/image21.png"/><Relationship Id="rId11" Type="http://schemas.openxmlformats.org/officeDocument/2006/relationships/image" Target="../media/image18.png"/><Relationship Id="rId5" Type="http://schemas.openxmlformats.org/officeDocument/2006/relationships/image" Target="../media/image20.png"/><Relationship Id="rId10" Type="http://schemas.openxmlformats.org/officeDocument/2006/relationships/image" Target="../media/image25.png"/><Relationship Id="rId4" Type="http://schemas.openxmlformats.org/officeDocument/2006/relationships/image" Target="../media/image48.png"/><Relationship Id="rId9" Type="http://schemas.openxmlformats.org/officeDocument/2006/relationships/image" Target="../media/image24.png"/></Relationships>
</file>

<file path=ppt/slides/_rels/slide12.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5.png"/><Relationship Id="rId3" Type="http://schemas.openxmlformats.org/officeDocument/2006/relationships/image" Target="../media/image49.png"/><Relationship Id="rId7" Type="http://schemas.openxmlformats.org/officeDocument/2006/relationships/hyperlink" Target="https://creativecommons.org/licenses/by/2.0/uk/" TargetMode="External"/><Relationship Id="rId12" Type="http://schemas.openxmlformats.org/officeDocument/2006/relationships/image" Target="../media/image24.png"/><Relationship Id="rId2" Type="http://schemas.openxmlformats.org/officeDocument/2006/relationships/image" Target="../media/image5.png"/><Relationship Id="rId1" Type="http://schemas.openxmlformats.org/officeDocument/2006/relationships/slideLayout" Target="../slideLayouts/slideLayout4.xml"/><Relationship Id="rId6" Type="http://schemas.openxmlformats.org/officeDocument/2006/relationships/image" Target="../media/image52.png"/><Relationship Id="rId11" Type="http://schemas.openxmlformats.org/officeDocument/2006/relationships/image" Target="../media/image23.png"/><Relationship Id="rId5" Type="http://schemas.openxmlformats.org/officeDocument/2006/relationships/image" Target="../media/image51.png"/><Relationship Id="rId10" Type="http://schemas.openxmlformats.org/officeDocument/2006/relationships/image" Target="../media/image22.png"/><Relationship Id="rId4" Type="http://schemas.openxmlformats.org/officeDocument/2006/relationships/image" Target="../media/image50.png"/><Relationship Id="rId9" Type="http://schemas.openxmlformats.org/officeDocument/2006/relationships/image" Target="../media/image21.png"/><Relationship Id="rId14" Type="http://schemas.openxmlformats.org/officeDocument/2006/relationships/image" Target="../media/image18.png"/></Relationships>
</file>

<file path=ppt/slides/_rels/slide13.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53.png"/><Relationship Id="rId7" Type="http://schemas.openxmlformats.org/officeDocument/2006/relationships/image" Target="../media/image21.png"/><Relationship Id="rId12" Type="http://schemas.openxmlformats.org/officeDocument/2006/relationships/image" Target="../media/image18.png"/><Relationship Id="rId2" Type="http://schemas.openxmlformats.org/officeDocument/2006/relationships/image" Target="../media/image5.png"/><Relationship Id="rId1" Type="http://schemas.openxmlformats.org/officeDocument/2006/relationships/slideLayout" Target="../slideLayouts/slideLayout4.xml"/><Relationship Id="rId6" Type="http://schemas.openxmlformats.org/officeDocument/2006/relationships/image" Target="../media/image20.png"/><Relationship Id="rId11" Type="http://schemas.openxmlformats.org/officeDocument/2006/relationships/image" Target="../media/image25.png"/><Relationship Id="rId5" Type="http://schemas.openxmlformats.org/officeDocument/2006/relationships/image" Target="../media/image55.png"/><Relationship Id="rId10" Type="http://schemas.openxmlformats.org/officeDocument/2006/relationships/image" Target="../media/image24.png"/><Relationship Id="rId4" Type="http://schemas.openxmlformats.org/officeDocument/2006/relationships/image" Target="../media/image54.png"/><Relationship Id="rId9" Type="http://schemas.openxmlformats.org/officeDocument/2006/relationships/image" Target="../media/image23.png"/></Relationships>
</file>

<file path=ppt/slides/_rels/slide14.xml.rels><?xml version="1.0" encoding="UTF-8" standalone="yes"?>
<Relationships xmlns="http://schemas.openxmlformats.org/package/2006/relationships"><Relationship Id="rId8" Type="http://schemas.openxmlformats.org/officeDocument/2006/relationships/image" Target="../media/image62.png"/><Relationship Id="rId13" Type="http://schemas.openxmlformats.org/officeDocument/2006/relationships/image" Target="../media/image23.png"/><Relationship Id="rId3" Type="http://schemas.openxmlformats.org/officeDocument/2006/relationships/image" Target="../media/image57.png"/><Relationship Id="rId7" Type="http://schemas.openxmlformats.org/officeDocument/2006/relationships/image" Target="../media/image61.png"/><Relationship Id="rId12" Type="http://schemas.openxmlformats.org/officeDocument/2006/relationships/image" Target="../media/image22.png"/><Relationship Id="rId2" Type="http://schemas.openxmlformats.org/officeDocument/2006/relationships/image" Target="../media/image56.png"/><Relationship Id="rId16" Type="http://schemas.openxmlformats.org/officeDocument/2006/relationships/image" Target="../media/image18.png"/><Relationship Id="rId1" Type="http://schemas.openxmlformats.org/officeDocument/2006/relationships/slideLayout" Target="../slideLayouts/slideLayout4.xml"/><Relationship Id="rId6" Type="http://schemas.openxmlformats.org/officeDocument/2006/relationships/image" Target="../media/image60.png"/><Relationship Id="rId11" Type="http://schemas.openxmlformats.org/officeDocument/2006/relationships/image" Target="../media/image21.png"/><Relationship Id="rId5" Type="http://schemas.openxmlformats.org/officeDocument/2006/relationships/image" Target="../media/image59.png"/><Relationship Id="rId15" Type="http://schemas.openxmlformats.org/officeDocument/2006/relationships/image" Target="../media/image25.png"/><Relationship Id="rId10" Type="http://schemas.openxmlformats.org/officeDocument/2006/relationships/image" Target="../media/image20.png"/><Relationship Id="rId4" Type="http://schemas.openxmlformats.org/officeDocument/2006/relationships/image" Target="../media/image58.png"/><Relationship Id="rId9" Type="http://schemas.openxmlformats.org/officeDocument/2006/relationships/image" Target="../media/image63.png"/><Relationship Id="rId14" Type="http://schemas.openxmlformats.org/officeDocument/2006/relationships/image" Target="../media/image2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3" Type="http://schemas.openxmlformats.org/officeDocument/2006/relationships/image" Target="../media/image5.png"/><Relationship Id="rId7" Type="http://schemas.openxmlformats.org/officeDocument/2006/relationships/image" Target="../media/image9.png"/><Relationship Id="rId12" Type="http://schemas.openxmlformats.org/officeDocument/2006/relationships/image" Target="../media/image14.png"/><Relationship Id="rId17" Type="http://schemas.openxmlformats.org/officeDocument/2006/relationships/image" Target="../media/image19.png"/><Relationship Id="rId2" Type="http://schemas.openxmlformats.org/officeDocument/2006/relationships/notesSlide" Target="../notesSlides/notesSlide1.xml"/><Relationship Id="rId16" Type="http://schemas.openxmlformats.org/officeDocument/2006/relationships/image" Target="../media/image18.png"/><Relationship Id="rId1" Type="http://schemas.openxmlformats.org/officeDocument/2006/relationships/slideLayout" Target="../slideLayouts/slideLayout4.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5" Type="http://schemas.openxmlformats.org/officeDocument/2006/relationships/image" Target="../media/image1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 Id="rId14" Type="http://schemas.openxmlformats.org/officeDocument/2006/relationships/image" Target="../media/image16.png"/></Relationships>
</file>

<file path=ppt/slides/_rels/slide4.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image" Target="../media/image20.png"/><Relationship Id="rId1" Type="http://schemas.openxmlformats.org/officeDocument/2006/relationships/slideLayout" Target="../slideLayouts/slideLayout4.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5.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18.png"/><Relationship Id="rId7" Type="http://schemas.openxmlformats.org/officeDocument/2006/relationships/image" Target="../media/image29.pn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6.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32.png"/><Relationship Id="rId7" Type="http://schemas.openxmlformats.org/officeDocument/2006/relationships/image" Target="../media/image23.png"/><Relationship Id="rId2" Type="http://schemas.openxmlformats.org/officeDocument/2006/relationships/image" Target="../media/image31.png"/><Relationship Id="rId1" Type="http://schemas.openxmlformats.org/officeDocument/2006/relationships/slideLayout" Target="../slideLayouts/slideLayout4.xml"/><Relationship Id="rId6" Type="http://schemas.openxmlformats.org/officeDocument/2006/relationships/image" Target="../media/image22.png"/><Relationship Id="rId5" Type="http://schemas.openxmlformats.org/officeDocument/2006/relationships/image" Target="../media/image21.png"/><Relationship Id="rId10" Type="http://schemas.openxmlformats.org/officeDocument/2006/relationships/image" Target="../media/image18.png"/><Relationship Id="rId4" Type="http://schemas.openxmlformats.org/officeDocument/2006/relationships/image" Target="../media/image20.png"/><Relationship Id="rId9" Type="http://schemas.openxmlformats.org/officeDocument/2006/relationships/image" Target="../media/image25.png"/></Relationships>
</file>

<file path=ppt/slides/_rels/slide7.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36.png"/><Relationship Id="rId3" Type="http://schemas.openxmlformats.org/officeDocument/2006/relationships/image" Target="../media/image34.png"/><Relationship Id="rId7" Type="http://schemas.openxmlformats.org/officeDocument/2006/relationships/image" Target="../media/image21.png"/><Relationship Id="rId12" Type="http://schemas.openxmlformats.org/officeDocument/2006/relationships/image" Target="../media/image18.png"/><Relationship Id="rId2" Type="http://schemas.openxmlformats.org/officeDocument/2006/relationships/image" Target="../media/image33.png"/><Relationship Id="rId1" Type="http://schemas.openxmlformats.org/officeDocument/2006/relationships/slideLayout" Target="../slideLayouts/slideLayout4.xml"/><Relationship Id="rId6" Type="http://schemas.openxmlformats.org/officeDocument/2006/relationships/image" Target="../media/image20.png"/><Relationship Id="rId11" Type="http://schemas.openxmlformats.org/officeDocument/2006/relationships/image" Target="../media/image25.png"/><Relationship Id="rId5" Type="http://schemas.openxmlformats.org/officeDocument/2006/relationships/image" Target="../media/image35.png"/><Relationship Id="rId10" Type="http://schemas.openxmlformats.org/officeDocument/2006/relationships/image" Target="../media/image24.png"/><Relationship Id="rId4" Type="http://schemas.openxmlformats.org/officeDocument/2006/relationships/image" Target="../media/image19.png"/><Relationship Id="rId9" Type="http://schemas.openxmlformats.org/officeDocument/2006/relationships/image" Target="../media/image23.png"/></Relationships>
</file>

<file path=ppt/slides/_rels/slide8.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38.png"/><Relationship Id="rId7" Type="http://schemas.openxmlformats.org/officeDocument/2006/relationships/image" Target="../media/image21.png"/><Relationship Id="rId12" Type="http://schemas.openxmlformats.org/officeDocument/2006/relationships/image" Target="../media/image18.png"/><Relationship Id="rId2" Type="http://schemas.openxmlformats.org/officeDocument/2006/relationships/image" Target="../media/image37.png"/><Relationship Id="rId1" Type="http://schemas.openxmlformats.org/officeDocument/2006/relationships/slideLayout" Target="../slideLayouts/slideLayout4.xml"/><Relationship Id="rId6" Type="http://schemas.openxmlformats.org/officeDocument/2006/relationships/image" Target="../media/image20.png"/><Relationship Id="rId11" Type="http://schemas.openxmlformats.org/officeDocument/2006/relationships/image" Target="../media/image25.png"/><Relationship Id="rId5" Type="http://schemas.openxmlformats.org/officeDocument/2006/relationships/image" Target="../media/image40.png"/><Relationship Id="rId10" Type="http://schemas.openxmlformats.org/officeDocument/2006/relationships/image" Target="../media/image24.png"/><Relationship Id="rId4" Type="http://schemas.openxmlformats.org/officeDocument/2006/relationships/image" Target="../media/image39.png"/><Relationship Id="rId9" Type="http://schemas.openxmlformats.org/officeDocument/2006/relationships/image" Target="../media/image23.png"/></Relationships>
</file>

<file path=ppt/slides/_rels/slide9.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18.png"/><Relationship Id="rId3" Type="http://schemas.microsoft.com/office/2007/relationships/media" Target="../media/media2.mp3"/><Relationship Id="rId7" Type="http://schemas.openxmlformats.org/officeDocument/2006/relationships/image" Target="../media/image20.png"/><Relationship Id="rId12" Type="http://schemas.openxmlformats.org/officeDocument/2006/relationships/image" Target="../media/image25.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41.png"/><Relationship Id="rId11" Type="http://schemas.openxmlformats.org/officeDocument/2006/relationships/image" Target="../media/image24.png"/><Relationship Id="rId5" Type="http://schemas.openxmlformats.org/officeDocument/2006/relationships/slideLayout" Target="../slideLayouts/slideLayout4.xml"/><Relationship Id="rId10" Type="http://schemas.openxmlformats.org/officeDocument/2006/relationships/image" Target="../media/image23.png"/><Relationship Id="rId4" Type="http://schemas.openxmlformats.org/officeDocument/2006/relationships/audio" Target="../media/media2.mp3"/><Relationship Id="rId9"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hlinkClick r:id="rId2"/>
            <a:extLst>
              <a:ext uri="{FF2B5EF4-FFF2-40B4-BE49-F238E27FC236}">
                <a16:creationId xmlns:a16="http://schemas.microsoft.com/office/drawing/2014/main" id="{0BFCE65F-A101-4C52-8064-E6174C36FEBE}"/>
              </a:ext>
            </a:extLst>
          </p:cNvPr>
          <p:cNvSpPr txBox="1"/>
          <p:nvPr/>
        </p:nvSpPr>
        <p:spPr>
          <a:xfrm>
            <a:off x="174172" y="5965371"/>
            <a:ext cx="957943" cy="772885"/>
          </a:xfrm>
          <a:prstGeom prst="rect">
            <a:avLst/>
          </a:prstGeom>
          <a:noFill/>
        </p:spPr>
        <p:txBody>
          <a:bodyPr wrap="square" rtlCol="0">
            <a:spAutoFit/>
          </a:bodyPr>
          <a:lstStyle/>
          <a:p>
            <a:endParaRPr lang="en-GB" dirty="0"/>
          </a:p>
        </p:txBody>
      </p:sp>
    </p:spTree>
    <p:extLst>
      <p:ext uri="{BB962C8B-B14F-4D97-AF65-F5344CB8AC3E}">
        <p14:creationId xmlns:p14="http://schemas.microsoft.com/office/powerpoint/2010/main" val="22118862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wall, indoor, bathroom, room&#10;&#10;Description automatically generated">
            <a:extLst>
              <a:ext uri="{FF2B5EF4-FFF2-40B4-BE49-F238E27FC236}">
                <a16:creationId xmlns:a16="http://schemas.microsoft.com/office/drawing/2014/main" id="{7A7CFB91-A6A2-4D6D-AEC9-A7D7291DA59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b="5090"/>
          <a:stretch/>
        </p:blipFill>
        <p:spPr>
          <a:xfrm>
            <a:off x="754759" y="1547992"/>
            <a:ext cx="7632699" cy="4760733"/>
          </a:xfrm>
          <a:prstGeom prst="rect">
            <a:avLst/>
          </a:prstGeom>
        </p:spPr>
      </p:pic>
      <p:sp>
        <p:nvSpPr>
          <p:cNvPr id="2" name="Oval 1">
            <a:extLst>
              <a:ext uri="{FF2B5EF4-FFF2-40B4-BE49-F238E27FC236}">
                <a16:creationId xmlns:a16="http://schemas.microsoft.com/office/drawing/2014/main" id="{C9B84D5A-4E61-45A6-A959-233C705F1643}"/>
              </a:ext>
            </a:extLst>
          </p:cNvPr>
          <p:cNvSpPr/>
          <p:nvPr/>
        </p:nvSpPr>
        <p:spPr>
          <a:xfrm>
            <a:off x="4683761" y="5687443"/>
            <a:ext cx="2988334" cy="558035"/>
          </a:xfrm>
          <a:prstGeom prst="ellipse">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p:cNvSpPr/>
          <p:nvPr/>
        </p:nvSpPr>
        <p:spPr>
          <a:xfrm>
            <a:off x="755650" y="732223"/>
            <a:ext cx="7632699" cy="503590"/>
          </a:xfrm>
          <a:prstGeom prst="rect">
            <a:avLst/>
          </a:prstGeom>
        </p:spPr>
        <p:txBody>
          <a:bodyPr wrap="square" lIns="0" tIns="0" rIns="0" bIns="72000">
            <a:spAutoFit/>
          </a:bodyPr>
          <a:lstStyle/>
          <a:p>
            <a:pPr algn="ctr"/>
            <a:r>
              <a:rPr lang="en-GB" sz="2800" b="1" dirty="0">
                <a:latin typeface="+mj-lt"/>
              </a:rPr>
              <a:t>Enslaved People in Ancient Greece</a:t>
            </a:r>
          </a:p>
        </p:txBody>
      </p:sp>
      <p:sp>
        <p:nvSpPr>
          <p:cNvPr id="7" name="Rectangle 6">
            <a:extLst>
              <a:ext uri="{FF2B5EF4-FFF2-40B4-BE49-F238E27FC236}">
                <a16:creationId xmlns:a16="http://schemas.microsoft.com/office/drawing/2014/main" id="{7FBDB0FF-2B92-4E0E-896A-0A276113ED9A}"/>
              </a:ext>
            </a:extLst>
          </p:cNvPr>
          <p:cNvSpPr/>
          <p:nvPr/>
        </p:nvSpPr>
        <p:spPr>
          <a:xfrm>
            <a:off x="493095" y="1235813"/>
            <a:ext cx="86650" cy="5072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5" name="Group 4">
            <a:extLst>
              <a:ext uri="{FF2B5EF4-FFF2-40B4-BE49-F238E27FC236}">
                <a16:creationId xmlns:a16="http://schemas.microsoft.com/office/drawing/2014/main" id="{BA8AB81A-351F-468B-8496-1764BEB2C5F0}"/>
              </a:ext>
            </a:extLst>
          </p:cNvPr>
          <p:cNvGrpSpPr/>
          <p:nvPr/>
        </p:nvGrpSpPr>
        <p:grpSpPr>
          <a:xfrm>
            <a:off x="1027611" y="3081202"/>
            <a:ext cx="3448595" cy="2916742"/>
            <a:chOff x="1027611" y="3081202"/>
            <a:chExt cx="3448595" cy="2916742"/>
          </a:xfrm>
        </p:grpSpPr>
        <p:sp>
          <p:nvSpPr>
            <p:cNvPr id="3" name="Rectangle 2">
              <a:extLst>
                <a:ext uri="{FF2B5EF4-FFF2-40B4-BE49-F238E27FC236}">
                  <a16:creationId xmlns:a16="http://schemas.microsoft.com/office/drawing/2014/main" id="{B06561C5-F340-4258-AB60-2EC8798812CB}"/>
                </a:ext>
              </a:extLst>
            </p:cNvPr>
            <p:cNvSpPr/>
            <p:nvPr/>
          </p:nvSpPr>
          <p:spPr>
            <a:xfrm>
              <a:off x="1123950" y="5025944"/>
              <a:ext cx="3246063" cy="97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6" name="Rectangle 35">
              <a:extLst>
                <a:ext uri="{FF2B5EF4-FFF2-40B4-BE49-F238E27FC236}">
                  <a16:creationId xmlns:a16="http://schemas.microsoft.com/office/drawing/2014/main" id="{DF5D7865-F454-4494-AC6A-8E16DBC2F5B4}"/>
                </a:ext>
              </a:extLst>
            </p:cNvPr>
            <p:cNvSpPr/>
            <p:nvPr/>
          </p:nvSpPr>
          <p:spPr>
            <a:xfrm>
              <a:off x="1027611" y="3081202"/>
              <a:ext cx="3448595" cy="2586446"/>
            </a:xfrm>
            <a:prstGeom prst="rect">
              <a:avLst/>
            </a:prstGeom>
            <a:gradFill>
              <a:gsLst>
                <a:gs pos="100000">
                  <a:schemeClr val="bg1">
                    <a:alpha val="0"/>
                  </a:schemeClr>
                </a:gs>
                <a:gs pos="63000">
                  <a:srgbClr val="FDCF82">
                    <a:alpha val="90000"/>
                  </a:srgbClr>
                </a:gs>
                <a:gs pos="2000">
                  <a:srgbClr val="E8C500"/>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08000" rIns="180000" bIns="108000" rtlCol="0" anchor="t" anchorCtr="0"/>
            <a:lstStyle/>
            <a:p>
              <a:r>
                <a:rPr lang="en-GB" dirty="0">
                  <a:solidFill>
                    <a:schemeClr val="tx1"/>
                  </a:solidFill>
                </a:rPr>
                <a:t>These images are from pottery from ancient Greek times. Talk to your partner about what you can see in the images? What are the people doing?</a:t>
              </a:r>
            </a:p>
          </p:txBody>
        </p:sp>
      </p:grpSp>
      <p:pic>
        <p:nvPicPr>
          <p:cNvPr id="33" name="Picture 32" descr="A picture containing text, kylix, cup, jar&#10;&#10;Description automatically generated">
            <a:extLst>
              <a:ext uri="{FF2B5EF4-FFF2-40B4-BE49-F238E27FC236}">
                <a16:creationId xmlns:a16="http://schemas.microsoft.com/office/drawing/2014/main" id="{F405F0D3-FDB3-468B-A5B0-D6E28307790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62147" y="1635557"/>
            <a:ext cx="7410995" cy="1408089"/>
          </a:xfrm>
          <a:prstGeom prst="rect">
            <a:avLst/>
          </a:prstGeom>
          <a:ln w="57150">
            <a:solidFill>
              <a:srgbClr val="E8C500"/>
            </a:solidFill>
          </a:ln>
        </p:spPr>
      </p:pic>
      <p:pic>
        <p:nvPicPr>
          <p:cNvPr id="24" name="Picture 23" descr="A picture containing ceramic ware, porcelain&#10;&#10;Description automatically generated">
            <a:extLst>
              <a:ext uri="{FF2B5EF4-FFF2-40B4-BE49-F238E27FC236}">
                <a16:creationId xmlns:a16="http://schemas.microsoft.com/office/drawing/2014/main" id="{9E24790D-C846-469B-96DB-C381D7FB96F0}"/>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780446" y="3891280"/>
            <a:ext cx="2434874" cy="2364581"/>
          </a:xfrm>
          <a:prstGeom prst="rect">
            <a:avLst/>
          </a:prstGeom>
        </p:spPr>
      </p:pic>
      <p:cxnSp>
        <p:nvCxnSpPr>
          <p:cNvPr id="16" name="Straight Connector 15">
            <a:extLst>
              <a:ext uri="{FF2B5EF4-FFF2-40B4-BE49-F238E27FC236}">
                <a16:creationId xmlns:a16="http://schemas.microsoft.com/office/drawing/2014/main" id="{FA891E95-35B6-4033-9932-BB0115793371}"/>
              </a:ext>
            </a:extLst>
          </p:cNvPr>
          <p:cNvCxnSpPr>
            <a:cxnSpLocks/>
          </p:cNvCxnSpPr>
          <p:nvPr/>
        </p:nvCxnSpPr>
        <p:spPr>
          <a:xfrm flipH="1" flipV="1">
            <a:off x="4575763" y="3074340"/>
            <a:ext cx="1929540" cy="1698925"/>
          </a:xfrm>
          <a:prstGeom prst="line">
            <a:avLst/>
          </a:prstGeom>
          <a:ln w="57150">
            <a:solidFill>
              <a:srgbClr val="E8C500"/>
            </a:solidFill>
          </a:ln>
        </p:spPr>
        <p:style>
          <a:lnRef idx="1">
            <a:schemeClr val="accent1"/>
          </a:lnRef>
          <a:fillRef idx="0">
            <a:schemeClr val="accent1"/>
          </a:fillRef>
          <a:effectRef idx="0">
            <a:schemeClr val="accent1"/>
          </a:effectRef>
          <a:fontRef idx="minor">
            <a:schemeClr val="tx1"/>
          </a:fontRef>
        </p:style>
      </p:cxnSp>
      <p:pic>
        <p:nvPicPr>
          <p:cNvPr id="29" name="Picture 28">
            <a:extLst>
              <a:ext uri="{FF2B5EF4-FFF2-40B4-BE49-F238E27FC236}">
                <a16:creationId xmlns:a16="http://schemas.microsoft.com/office/drawing/2014/main" id="{5140C5E5-1AD9-4F4B-AFB1-E0EF88DF391B}"/>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6395399" y="3299559"/>
            <a:ext cx="1895967" cy="2868186"/>
          </a:xfrm>
          <a:prstGeom prst="rect">
            <a:avLst/>
          </a:prstGeom>
        </p:spPr>
      </p:pic>
      <p:pic>
        <p:nvPicPr>
          <p:cNvPr id="6" name="Picture 5" descr="A picture containing text, indoor, jar&#10;&#10;Description automatically generated">
            <a:extLst>
              <a:ext uri="{FF2B5EF4-FFF2-40B4-BE49-F238E27FC236}">
                <a16:creationId xmlns:a16="http://schemas.microsoft.com/office/drawing/2014/main" id="{D7D7CA6A-208E-486E-8F7D-7D5309246490}"/>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430318" y="3332793"/>
            <a:ext cx="1860844" cy="2802872"/>
          </a:xfrm>
          <a:prstGeom prst="rect">
            <a:avLst/>
          </a:prstGeom>
        </p:spPr>
      </p:pic>
      <p:grpSp>
        <p:nvGrpSpPr>
          <p:cNvPr id="26" name="ICONS">
            <a:extLst>
              <a:ext uri="{FF2B5EF4-FFF2-40B4-BE49-F238E27FC236}">
                <a16:creationId xmlns:a16="http://schemas.microsoft.com/office/drawing/2014/main" id="{1AF099B3-9289-4554-9A4E-D12C0AD94D7C}"/>
              </a:ext>
            </a:extLst>
          </p:cNvPr>
          <p:cNvGrpSpPr/>
          <p:nvPr/>
        </p:nvGrpSpPr>
        <p:grpSpPr>
          <a:xfrm>
            <a:off x="7480751" y="621486"/>
            <a:ext cx="1238498" cy="864000"/>
            <a:chOff x="7480751" y="621486"/>
            <a:chExt cx="1238498" cy="864000"/>
          </a:xfrm>
        </p:grpSpPr>
        <p:pic>
          <p:nvPicPr>
            <p:cNvPr id="28" name="Assessment" hidden="1">
              <a:extLst>
                <a:ext uri="{FF2B5EF4-FFF2-40B4-BE49-F238E27FC236}">
                  <a16:creationId xmlns:a16="http://schemas.microsoft.com/office/drawing/2014/main" id="{D731AE9B-7E50-4036-8AC5-54BCD9747B8E}"/>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668000" y="621486"/>
              <a:ext cx="864000" cy="864000"/>
            </a:xfrm>
            <a:prstGeom prst="rect">
              <a:avLst/>
            </a:prstGeom>
          </p:spPr>
        </p:pic>
        <p:pic>
          <p:nvPicPr>
            <p:cNvPr id="30" name="Mental and Oral Starter" hidden="1">
              <a:extLst>
                <a:ext uri="{FF2B5EF4-FFF2-40B4-BE49-F238E27FC236}">
                  <a16:creationId xmlns:a16="http://schemas.microsoft.com/office/drawing/2014/main" id="{10BC293F-7992-40CB-809F-9AC7B5CB8FC6}"/>
                </a:ext>
              </a:extLst>
            </p:cNvPr>
            <p:cNvPicPr>
              <a:picLocks noChangeAspect="1"/>
            </p:cNvPicPr>
            <p:nvPr/>
          </p:nvPicPr>
          <p:blipFill>
            <a:blip r:embed="rId8" cstate="screen">
              <a:extLst>
                <a:ext uri="{28A0092B-C50C-407E-A947-70E740481C1C}">
                  <a14:useLocalDpi xmlns:a14="http://schemas.microsoft.com/office/drawing/2010/main"/>
                </a:ext>
              </a:extLst>
            </a:blip>
            <a:srcRect/>
            <a:stretch>
              <a:fillRect/>
            </a:stretch>
          </p:blipFill>
          <p:spPr bwMode="auto">
            <a:xfrm>
              <a:off x="7668200" y="621686"/>
              <a:ext cx="86360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Group Work" hidden="1">
              <a:extLst>
                <a:ext uri="{FF2B5EF4-FFF2-40B4-BE49-F238E27FC236}">
                  <a16:creationId xmlns:a16="http://schemas.microsoft.com/office/drawing/2014/main" id="{37E8DF15-075F-453D-B1FA-1BB4BF720FEF}"/>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668000" y="621486"/>
              <a:ext cx="864000" cy="864000"/>
            </a:xfrm>
            <a:prstGeom prst="rect">
              <a:avLst/>
            </a:prstGeom>
          </p:spPr>
        </p:pic>
        <p:pic>
          <p:nvPicPr>
            <p:cNvPr id="32" name="Talking Partners" hidden="1">
              <a:extLst>
                <a:ext uri="{FF2B5EF4-FFF2-40B4-BE49-F238E27FC236}">
                  <a16:creationId xmlns:a16="http://schemas.microsoft.com/office/drawing/2014/main" id="{3B6420FA-147B-4993-AA60-4A933389C039}"/>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7668000" y="621486"/>
              <a:ext cx="864000" cy="864000"/>
            </a:xfrm>
            <a:prstGeom prst="rect">
              <a:avLst/>
            </a:prstGeom>
          </p:spPr>
        </p:pic>
        <p:pic>
          <p:nvPicPr>
            <p:cNvPr id="34" name="Pairs" hidden="1">
              <a:extLst>
                <a:ext uri="{FF2B5EF4-FFF2-40B4-BE49-F238E27FC236}">
                  <a16:creationId xmlns:a16="http://schemas.microsoft.com/office/drawing/2014/main" id="{D4D2668F-4CF7-4475-AFF6-5F5FA1D282DA}"/>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7668000" y="621486"/>
              <a:ext cx="864000" cy="864000"/>
            </a:xfrm>
            <a:prstGeom prst="rect">
              <a:avLst/>
            </a:prstGeom>
          </p:spPr>
        </p:pic>
        <p:pic>
          <p:nvPicPr>
            <p:cNvPr id="35" name="Individual Work" hidden="1">
              <a:extLst>
                <a:ext uri="{FF2B5EF4-FFF2-40B4-BE49-F238E27FC236}">
                  <a16:creationId xmlns:a16="http://schemas.microsoft.com/office/drawing/2014/main" id="{CD835BA8-465C-4A0D-B20B-E09CDCF5B7B6}"/>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7668000" y="621486"/>
              <a:ext cx="864000" cy="864000"/>
            </a:xfrm>
            <a:prstGeom prst="rect">
              <a:avLst/>
            </a:prstGeom>
          </p:spPr>
        </p:pic>
        <p:pic>
          <p:nvPicPr>
            <p:cNvPr id="37" name="Whole Class">
              <a:extLst>
                <a:ext uri="{FF2B5EF4-FFF2-40B4-BE49-F238E27FC236}">
                  <a16:creationId xmlns:a16="http://schemas.microsoft.com/office/drawing/2014/main" id="{14D5F2AD-D774-4752-B1C6-E39A79A044F7}"/>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7480751" y="621486"/>
              <a:ext cx="1238498" cy="864000"/>
            </a:xfrm>
            <a:prstGeom prst="rect">
              <a:avLst/>
            </a:prstGeom>
          </p:spPr>
        </p:pic>
      </p:grpSp>
      <p:sp>
        <p:nvSpPr>
          <p:cNvPr id="38" name="Rectangle 37">
            <a:extLst>
              <a:ext uri="{FF2B5EF4-FFF2-40B4-BE49-F238E27FC236}">
                <a16:creationId xmlns:a16="http://schemas.microsoft.com/office/drawing/2014/main" id="{ECD98A26-46C2-4A48-8134-8E646059C8A5}"/>
              </a:ext>
            </a:extLst>
          </p:cNvPr>
          <p:cNvSpPr/>
          <p:nvPr/>
        </p:nvSpPr>
        <p:spPr>
          <a:xfrm>
            <a:off x="1029949" y="3100997"/>
            <a:ext cx="3448595" cy="2586446"/>
          </a:xfrm>
          <a:prstGeom prst="rect">
            <a:avLst/>
          </a:prstGeom>
          <a:gradFill>
            <a:gsLst>
              <a:gs pos="100000">
                <a:schemeClr val="bg1">
                  <a:alpha val="0"/>
                </a:schemeClr>
              </a:gs>
              <a:gs pos="63000">
                <a:srgbClr val="FDCF82">
                  <a:alpha val="90000"/>
                </a:srgbClr>
              </a:gs>
              <a:gs pos="2000">
                <a:srgbClr val="E8C500"/>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08000" rIns="180000" bIns="108000" rtlCol="0" anchor="t" anchorCtr="0"/>
          <a:lstStyle/>
          <a:p>
            <a:r>
              <a:rPr lang="en-GB" dirty="0">
                <a:solidFill>
                  <a:schemeClr val="tx1"/>
                </a:solidFill>
              </a:rPr>
              <a:t>The women are making woollen cloth. We don’t know if they are enslaved women or not but historians tell us that this was one of the many jobs that enslaved women </a:t>
            </a:r>
            <a:br>
              <a:rPr lang="en-GB" dirty="0">
                <a:solidFill>
                  <a:schemeClr val="tx1"/>
                </a:solidFill>
              </a:rPr>
            </a:br>
            <a:r>
              <a:rPr lang="en-GB" dirty="0">
                <a:solidFill>
                  <a:schemeClr val="tx1"/>
                </a:solidFill>
              </a:rPr>
              <a:t>would do.</a:t>
            </a:r>
          </a:p>
        </p:txBody>
      </p:sp>
    </p:spTree>
    <p:extLst>
      <p:ext uri="{BB962C8B-B14F-4D97-AF65-F5344CB8AC3E}">
        <p14:creationId xmlns:p14="http://schemas.microsoft.com/office/powerpoint/2010/main" val="1622302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38"/>
                                        </p:tgtEl>
                                        <p:attrNameLst>
                                          <p:attrName>style.visibility</p:attrName>
                                        </p:attrNameLst>
                                      </p:cBhvr>
                                      <p:to>
                                        <p:strVal val="visible"/>
                                      </p:to>
                                    </p:set>
                                    <p:animEffect transition="in" filter="wipe(up)">
                                      <p:cBhvr>
                                        <p:cTn id="11"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A7CFB91-A6A2-4D6D-AEC9-A7D7291DA59F}"/>
              </a:ext>
            </a:extLst>
          </p:cNvPr>
          <p:cNvPicPr>
            <a:picLocks noChangeAspect="1"/>
          </p:cNvPicPr>
          <p:nvPr/>
        </p:nvPicPr>
        <p:blipFill>
          <a:blip r:embed="rId2" cstate="screen">
            <a:extLst>
              <a:ext uri="{28A0092B-C50C-407E-A947-70E740481C1C}">
                <a14:useLocalDpi xmlns:a14="http://schemas.microsoft.com/office/drawing/2010/main"/>
              </a:ext>
            </a:extLst>
          </a:blip>
          <a:srcRect l="2666" r="2666"/>
          <a:stretch/>
        </p:blipFill>
        <p:spPr>
          <a:xfrm>
            <a:off x="754759" y="1556607"/>
            <a:ext cx="7632699" cy="4752118"/>
          </a:xfrm>
          <a:prstGeom prst="rect">
            <a:avLst/>
          </a:prstGeom>
        </p:spPr>
      </p:pic>
      <p:sp>
        <p:nvSpPr>
          <p:cNvPr id="21" name="Rectangle 20"/>
          <p:cNvSpPr/>
          <p:nvPr/>
        </p:nvSpPr>
        <p:spPr>
          <a:xfrm>
            <a:off x="755650" y="732223"/>
            <a:ext cx="7632699" cy="503590"/>
          </a:xfrm>
          <a:prstGeom prst="rect">
            <a:avLst/>
          </a:prstGeom>
        </p:spPr>
        <p:txBody>
          <a:bodyPr wrap="square" lIns="0" tIns="0" rIns="0" bIns="72000">
            <a:spAutoFit/>
          </a:bodyPr>
          <a:lstStyle/>
          <a:p>
            <a:pPr algn="ctr"/>
            <a:r>
              <a:rPr lang="en-GB" sz="2800" b="1" dirty="0">
                <a:latin typeface="+mj-lt"/>
              </a:rPr>
              <a:t>Enslaved People in Ancient Greece</a:t>
            </a:r>
          </a:p>
        </p:txBody>
      </p:sp>
      <p:sp>
        <p:nvSpPr>
          <p:cNvPr id="7" name="Rectangle 6">
            <a:extLst>
              <a:ext uri="{FF2B5EF4-FFF2-40B4-BE49-F238E27FC236}">
                <a16:creationId xmlns:a16="http://schemas.microsoft.com/office/drawing/2014/main" id="{7FBDB0FF-2B92-4E0E-896A-0A276113ED9A}"/>
              </a:ext>
            </a:extLst>
          </p:cNvPr>
          <p:cNvSpPr/>
          <p:nvPr/>
        </p:nvSpPr>
        <p:spPr>
          <a:xfrm>
            <a:off x="493095" y="1235813"/>
            <a:ext cx="86650" cy="5072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a:extLst>
              <a:ext uri="{FF2B5EF4-FFF2-40B4-BE49-F238E27FC236}">
                <a16:creationId xmlns:a16="http://schemas.microsoft.com/office/drawing/2014/main" id="{D7B8CF5E-9B1D-44EA-9438-32695B4E073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247" t="159" r="20422" b="99"/>
          <a:stretch/>
        </p:blipFill>
        <p:spPr>
          <a:xfrm rot="5400000">
            <a:off x="2132599" y="211727"/>
            <a:ext cx="4811309" cy="7382691"/>
          </a:xfrm>
          <a:prstGeom prst="rect">
            <a:avLst/>
          </a:prstGeom>
        </p:spPr>
      </p:pic>
      <p:sp>
        <p:nvSpPr>
          <p:cNvPr id="9" name="TextBox 8">
            <a:extLst>
              <a:ext uri="{FF2B5EF4-FFF2-40B4-BE49-F238E27FC236}">
                <a16:creationId xmlns:a16="http://schemas.microsoft.com/office/drawing/2014/main" id="{8DEDA5D3-E837-464A-AB73-937B1DC37502}"/>
              </a:ext>
            </a:extLst>
          </p:cNvPr>
          <p:cNvSpPr txBox="1"/>
          <p:nvPr/>
        </p:nvSpPr>
        <p:spPr>
          <a:xfrm>
            <a:off x="1636341" y="1903614"/>
            <a:ext cx="5877007" cy="2862322"/>
          </a:xfrm>
          <a:prstGeom prst="rect">
            <a:avLst/>
          </a:prstGeom>
          <a:noFill/>
        </p:spPr>
        <p:txBody>
          <a:bodyPr wrap="square" rtlCol="0">
            <a:spAutoFit/>
          </a:bodyPr>
          <a:lstStyle/>
          <a:p>
            <a:r>
              <a:rPr lang="en-GB" sz="2000" dirty="0">
                <a:solidFill>
                  <a:schemeClr val="dk1"/>
                </a:solidFill>
              </a:rPr>
              <a:t>    Some enslaved people would work farming </a:t>
            </a:r>
            <a:br>
              <a:rPr lang="en-GB" sz="2000" dirty="0">
                <a:solidFill>
                  <a:schemeClr val="dk1"/>
                </a:solidFill>
              </a:rPr>
            </a:br>
            <a:r>
              <a:rPr lang="en-GB" sz="2000" dirty="0">
                <a:solidFill>
                  <a:schemeClr val="dk1"/>
                </a:solidFill>
              </a:rPr>
              <a:t>    the land.   </a:t>
            </a:r>
            <a:br>
              <a:rPr lang="en-GB" sz="2000" dirty="0">
                <a:solidFill>
                  <a:schemeClr val="dk1"/>
                </a:solidFill>
              </a:rPr>
            </a:br>
            <a:r>
              <a:rPr lang="en-GB" sz="2000" dirty="0">
                <a:solidFill>
                  <a:schemeClr val="dk1"/>
                </a:solidFill>
              </a:rPr>
              <a:t>    </a:t>
            </a:r>
          </a:p>
          <a:p>
            <a:r>
              <a:rPr lang="en-GB" sz="2000" dirty="0">
                <a:solidFill>
                  <a:schemeClr val="dk1"/>
                </a:solidFill>
              </a:rPr>
              <a:t>   Some would do work to earn money for the </a:t>
            </a:r>
            <a:br>
              <a:rPr lang="en-GB" sz="2000" dirty="0">
                <a:solidFill>
                  <a:schemeClr val="dk1"/>
                </a:solidFill>
              </a:rPr>
            </a:br>
            <a:r>
              <a:rPr lang="en-GB" sz="2000" dirty="0">
                <a:solidFill>
                  <a:schemeClr val="dk1"/>
                </a:solidFill>
              </a:rPr>
              <a:t>   people who ‘owned’ them. </a:t>
            </a:r>
          </a:p>
          <a:p>
            <a:endParaRPr lang="en-GB" sz="2000" dirty="0">
              <a:solidFill>
                <a:schemeClr val="dk1"/>
              </a:solidFill>
            </a:endParaRPr>
          </a:p>
          <a:p>
            <a:r>
              <a:rPr lang="en-GB" sz="2000" dirty="0">
                <a:solidFill>
                  <a:schemeClr val="dk1"/>
                </a:solidFill>
              </a:rPr>
              <a:t>  Any product produced during ancient Greek </a:t>
            </a:r>
            <a:br>
              <a:rPr lang="en-GB" sz="2000" dirty="0">
                <a:solidFill>
                  <a:schemeClr val="dk1"/>
                </a:solidFill>
              </a:rPr>
            </a:br>
            <a:r>
              <a:rPr lang="en-GB" sz="2000" dirty="0">
                <a:solidFill>
                  <a:schemeClr val="dk1"/>
                </a:solidFill>
              </a:rPr>
              <a:t>  times was most likely to have been made by </a:t>
            </a:r>
            <a:br>
              <a:rPr lang="en-GB" sz="2000" dirty="0">
                <a:solidFill>
                  <a:schemeClr val="dk1"/>
                </a:solidFill>
              </a:rPr>
            </a:br>
            <a:r>
              <a:rPr lang="en-GB" sz="2000" dirty="0">
                <a:solidFill>
                  <a:schemeClr val="dk1"/>
                </a:solidFill>
              </a:rPr>
              <a:t>  an enslaved person.</a:t>
            </a:r>
          </a:p>
        </p:txBody>
      </p:sp>
      <p:pic>
        <p:nvPicPr>
          <p:cNvPr id="6" name="Picture 5">
            <a:extLst>
              <a:ext uri="{FF2B5EF4-FFF2-40B4-BE49-F238E27FC236}">
                <a16:creationId xmlns:a16="http://schemas.microsoft.com/office/drawing/2014/main" id="{FD975BC2-077B-44B9-A7EB-F6B9B6B5CA68}"/>
              </a:ext>
            </a:extLst>
          </p:cNvPr>
          <p:cNvPicPr>
            <a:picLocks noChangeAspect="1"/>
          </p:cNvPicPr>
          <p:nvPr/>
        </p:nvPicPr>
        <p:blipFill rotWithShape="1">
          <a:blip r:embed="rId4"/>
          <a:srcRect l="36985" t="3172" r="25579" b="28318"/>
          <a:stretch/>
        </p:blipFill>
        <p:spPr>
          <a:xfrm>
            <a:off x="6456218" y="3121891"/>
            <a:ext cx="1773381" cy="3186834"/>
          </a:xfrm>
          <a:prstGeom prst="rect">
            <a:avLst/>
          </a:prstGeom>
        </p:spPr>
      </p:pic>
      <p:grpSp>
        <p:nvGrpSpPr>
          <p:cNvPr id="22" name="ICONS">
            <a:extLst>
              <a:ext uri="{FF2B5EF4-FFF2-40B4-BE49-F238E27FC236}">
                <a16:creationId xmlns:a16="http://schemas.microsoft.com/office/drawing/2014/main" id="{A109EA96-E326-43A2-92B3-F643ECC460C7}"/>
              </a:ext>
            </a:extLst>
          </p:cNvPr>
          <p:cNvGrpSpPr/>
          <p:nvPr/>
        </p:nvGrpSpPr>
        <p:grpSpPr>
          <a:xfrm>
            <a:off x="7480751" y="621486"/>
            <a:ext cx="1238498" cy="864000"/>
            <a:chOff x="7480751" y="621486"/>
            <a:chExt cx="1238498" cy="864000"/>
          </a:xfrm>
        </p:grpSpPr>
        <p:pic>
          <p:nvPicPr>
            <p:cNvPr id="23" name="Assessment" hidden="1">
              <a:extLst>
                <a:ext uri="{FF2B5EF4-FFF2-40B4-BE49-F238E27FC236}">
                  <a16:creationId xmlns:a16="http://schemas.microsoft.com/office/drawing/2014/main" id="{1F74C619-174C-40DC-BD25-4CC1E16615E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668000" y="621486"/>
              <a:ext cx="864000" cy="864000"/>
            </a:xfrm>
            <a:prstGeom prst="rect">
              <a:avLst/>
            </a:prstGeom>
          </p:spPr>
        </p:pic>
        <p:pic>
          <p:nvPicPr>
            <p:cNvPr id="24" name="Mental and Oral Starter" hidden="1">
              <a:extLst>
                <a:ext uri="{FF2B5EF4-FFF2-40B4-BE49-F238E27FC236}">
                  <a16:creationId xmlns:a16="http://schemas.microsoft.com/office/drawing/2014/main" id="{A6978D56-12A5-494C-8859-35F1CEF55205}"/>
                </a:ext>
              </a:extLst>
            </p:cNvPr>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bwMode="auto">
            <a:xfrm>
              <a:off x="7668200" y="621686"/>
              <a:ext cx="86360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Group Work" hidden="1">
              <a:extLst>
                <a:ext uri="{FF2B5EF4-FFF2-40B4-BE49-F238E27FC236}">
                  <a16:creationId xmlns:a16="http://schemas.microsoft.com/office/drawing/2014/main" id="{67752A53-EBEA-4A42-8771-449646C80720}"/>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668000" y="621486"/>
              <a:ext cx="864000" cy="864000"/>
            </a:xfrm>
            <a:prstGeom prst="rect">
              <a:avLst/>
            </a:prstGeom>
          </p:spPr>
        </p:pic>
        <p:pic>
          <p:nvPicPr>
            <p:cNvPr id="26" name="Talking Partners" hidden="1">
              <a:extLst>
                <a:ext uri="{FF2B5EF4-FFF2-40B4-BE49-F238E27FC236}">
                  <a16:creationId xmlns:a16="http://schemas.microsoft.com/office/drawing/2014/main" id="{25CF5319-1E7B-4D5E-8875-6E4D4F75C276}"/>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668000" y="621486"/>
              <a:ext cx="864000" cy="864000"/>
            </a:xfrm>
            <a:prstGeom prst="rect">
              <a:avLst/>
            </a:prstGeom>
          </p:spPr>
        </p:pic>
        <p:pic>
          <p:nvPicPr>
            <p:cNvPr id="28" name="Pairs" hidden="1">
              <a:extLst>
                <a:ext uri="{FF2B5EF4-FFF2-40B4-BE49-F238E27FC236}">
                  <a16:creationId xmlns:a16="http://schemas.microsoft.com/office/drawing/2014/main" id="{219C69F7-F1D4-416D-AB22-62B1EBF70E68}"/>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668000" y="621486"/>
              <a:ext cx="864000" cy="864000"/>
            </a:xfrm>
            <a:prstGeom prst="rect">
              <a:avLst/>
            </a:prstGeom>
          </p:spPr>
        </p:pic>
        <p:pic>
          <p:nvPicPr>
            <p:cNvPr id="29" name="Individual Work" hidden="1">
              <a:extLst>
                <a:ext uri="{FF2B5EF4-FFF2-40B4-BE49-F238E27FC236}">
                  <a16:creationId xmlns:a16="http://schemas.microsoft.com/office/drawing/2014/main" id="{06D39C1C-160F-4779-AEE2-E2A2E3400ED4}"/>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7668000" y="621486"/>
              <a:ext cx="864000" cy="864000"/>
            </a:xfrm>
            <a:prstGeom prst="rect">
              <a:avLst/>
            </a:prstGeom>
          </p:spPr>
        </p:pic>
        <p:pic>
          <p:nvPicPr>
            <p:cNvPr id="30" name="Whole Class">
              <a:extLst>
                <a:ext uri="{FF2B5EF4-FFF2-40B4-BE49-F238E27FC236}">
                  <a16:creationId xmlns:a16="http://schemas.microsoft.com/office/drawing/2014/main" id="{6890EB52-BB5A-4B04-9C6C-AAF6DD9EF9E7}"/>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7480751" y="621486"/>
              <a:ext cx="1238498" cy="864000"/>
            </a:xfrm>
            <a:prstGeom prst="rect">
              <a:avLst/>
            </a:prstGeom>
          </p:spPr>
        </p:pic>
      </p:grpSp>
    </p:spTree>
    <p:extLst>
      <p:ext uri="{BB962C8B-B14F-4D97-AF65-F5344CB8AC3E}">
        <p14:creationId xmlns:p14="http://schemas.microsoft.com/office/powerpoint/2010/main" val="13717757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wipe(left)">
                                      <p:cBhvr>
                                        <p:cTn id="7" dur="500"/>
                                        <p:tgtEl>
                                          <p:spTgt spid="9">
                                            <p:txEl>
                                              <p:pRg st="0" end="0"/>
                                            </p:txEl>
                                          </p:spTgt>
                                        </p:tgtEl>
                                      </p:cBhvr>
                                    </p:animEffect>
                                  </p:childTnLst>
                                </p:cTn>
                              </p:par>
                              <p:par>
                                <p:cTn id="8" presetID="22" presetClass="entr" presetSubtype="8" fill="hold" nodeType="withEffect">
                                  <p:stCondLst>
                                    <p:cond delay="0"/>
                                  </p:stCondLst>
                                  <p:childTnLst>
                                    <p:set>
                                      <p:cBhvr>
                                        <p:cTn id="9" dur="1" fill="hold">
                                          <p:stCondLst>
                                            <p:cond delay="0"/>
                                          </p:stCondLst>
                                        </p:cTn>
                                        <p:tgtEl>
                                          <p:spTgt spid="9">
                                            <p:txEl>
                                              <p:pRg st="1" end="1"/>
                                            </p:txEl>
                                          </p:spTgt>
                                        </p:tgtEl>
                                        <p:attrNameLst>
                                          <p:attrName>style.visibility</p:attrName>
                                        </p:attrNameLst>
                                      </p:cBhvr>
                                      <p:to>
                                        <p:strVal val="visible"/>
                                      </p:to>
                                    </p:set>
                                    <p:animEffect transition="in" filter="wipe(left)">
                                      <p:cBhvr>
                                        <p:cTn id="10" dur="500"/>
                                        <p:tgtEl>
                                          <p:spTgt spid="9">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9">
                                            <p:txEl>
                                              <p:pRg st="3" end="3"/>
                                            </p:txEl>
                                          </p:spTgt>
                                        </p:tgtEl>
                                        <p:attrNameLst>
                                          <p:attrName>style.visibility</p:attrName>
                                        </p:attrNameLst>
                                      </p:cBhvr>
                                      <p:to>
                                        <p:strVal val="visible"/>
                                      </p:to>
                                    </p:set>
                                    <p:animEffect transition="in" filter="wipe(left)">
                                      <p:cBhvr>
                                        <p:cTn id="15" dur="500"/>
                                        <p:tgtEl>
                                          <p:spTgt spid="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A7CFB91-A6A2-4D6D-AEC9-A7D7291DA59F}"/>
              </a:ext>
            </a:extLst>
          </p:cNvPr>
          <p:cNvPicPr>
            <a:picLocks noChangeAspect="1"/>
          </p:cNvPicPr>
          <p:nvPr/>
        </p:nvPicPr>
        <p:blipFill>
          <a:blip r:embed="rId2">
            <a:extLst>
              <a:ext uri="{28A0092B-C50C-407E-A947-70E740481C1C}">
                <a14:useLocalDpi xmlns:a14="http://schemas.microsoft.com/office/drawing/2010/main"/>
              </a:ext>
            </a:extLst>
          </a:blip>
          <a:srcRect l="2666" r="2666"/>
          <a:stretch/>
        </p:blipFill>
        <p:spPr>
          <a:xfrm>
            <a:off x="754759" y="1399244"/>
            <a:ext cx="7632699" cy="4909481"/>
          </a:xfrm>
          <a:prstGeom prst="rect">
            <a:avLst/>
          </a:prstGeom>
        </p:spPr>
      </p:pic>
      <p:pic>
        <p:nvPicPr>
          <p:cNvPr id="6" name="Picture 5">
            <a:extLst>
              <a:ext uri="{FF2B5EF4-FFF2-40B4-BE49-F238E27FC236}">
                <a16:creationId xmlns:a16="http://schemas.microsoft.com/office/drawing/2014/main" id="{100963C9-A90D-4863-9331-F460B7342145}"/>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755573" y="1462830"/>
            <a:ext cx="7632853" cy="4846740"/>
          </a:xfrm>
          <a:prstGeom prst="rect">
            <a:avLst/>
          </a:prstGeom>
        </p:spPr>
      </p:pic>
      <p:sp>
        <p:nvSpPr>
          <p:cNvPr id="21" name="Rectangle 20"/>
          <p:cNvSpPr/>
          <p:nvPr/>
        </p:nvSpPr>
        <p:spPr>
          <a:xfrm>
            <a:off x="755650" y="732223"/>
            <a:ext cx="7632699" cy="503590"/>
          </a:xfrm>
          <a:prstGeom prst="rect">
            <a:avLst/>
          </a:prstGeom>
        </p:spPr>
        <p:txBody>
          <a:bodyPr wrap="square" lIns="0" tIns="0" rIns="0" bIns="72000">
            <a:spAutoFit/>
          </a:bodyPr>
          <a:lstStyle/>
          <a:p>
            <a:pPr algn="ctr"/>
            <a:r>
              <a:rPr lang="en-GB" sz="2800" b="1" dirty="0">
                <a:latin typeface="+mj-lt"/>
              </a:rPr>
              <a:t>Enslaved People in Ancient Greece</a:t>
            </a:r>
          </a:p>
        </p:txBody>
      </p:sp>
      <p:sp>
        <p:nvSpPr>
          <p:cNvPr id="7" name="Rectangle 6">
            <a:extLst>
              <a:ext uri="{FF2B5EF4-FFF2-40B4-BE49-F238E27FC236}">
                <a16:creationId xmlns:a16="http://schemas.microsoft.com/office/drawing/2014/main" id="{7FBDB0FF-2B92-4E0E-896A-0A276113ED9A}"/>
              </a:ext>
            </a:extLst>
          </p:cNvPr>
          <p:cNvSpPr/>
          <p:nvPr/>
        </p:nvSpPr>
        <p:spPr>
          <a:xfrm>
            <a:off x="493095" y="1235813"/>
            <a:ext cx="86650" cy="5072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a:extLst>
              <a:ext uri="{FF2B5EF4-FFF2-40B4-BE49-F238E27FC236}">
                <a16:creationId xmlns:a16="http://schemas.microsoft.com/office/drawing/2014/main" id="{8DEDA5D3-E837-464A-AB73-937B1DC37502}"/>
              </a:ext>
            </a:extLst>
          </p:cNvPr>
          <p:cNvSpPr txBox="1"/>
          <p:nvPr/>
        </p:nvSpPr>
        <p:spPr>
          <a:xfrm>
            <a:off x="808480" y="1674674"/>
            <a:ext cx="3391308" cy="3139321"/>
          </a:xfrm>
          <a:prstGeom prst="rect">
            <a:avLst/>
          </a:prstGeom>
          <a:noFill/>
        </p:spPr>
        <p:txBody>
          <a:bodyPr wrap="square" rtlCol="0">
            <a:spAutoFit/>
          </a:bodyPr>
          <a:lstStyle/>
          <a:p>
            <a:pPr algn="just"/>
            <a:r>
              <a:rPr lang="en-GB" sz="1800" dirty="0">
                <a:solidFill>
                  <a:schemeClr val="dk1"/>
                </a:solidFill>
              </a:rPr>
              <a:t>Some enslaved people worked for the state and either fought in the army or worked in jobs that were crucial to keep the city running smoothly. </a:t>
            </a:r>
          </a:p>
          <a:p>
            <a:pPr algn="just"/>
            <a:endParaRPr lang="en-GB" sz="1800" dirty="0">
              <a:solidFill>
                <a:schemeClr val="dk1"/>
              </a:solidFill>
            </a:endParaRPr>
          </a:p>
          <a:p>
            <a:pPr algn="just"/>
            <a:r>
              <a:rPr lang="en-GB" sz="1800" dirty="0">
                <a:solidFill>
                  <a:schemeClr val="dk1"/>
                </a:solidFill>
              </a:rPr>
              <a:t>One of the most dangerous jobs was to work in the silver mines. The temperature was unbearably hot underground and people were at risk from</a:t>
            </a:r>
          </a:p>
        </p:txBody>
      </p:sp>
      <p:pic>
        <p:nvPicPr>
          <p:cNvPr id="26" name="Picture 25" hidden="1">
            <a:extLst>
              <a:ext uri="{FF2B5EF4-FFF2-40B4-BE49-F238E27FC236}">
                <a16:creationId xmlns:a16="http://schemas.microsoft.com/office/drawing/2014/main" id="{F6EF3B2D-ECE1-4F04-94AC-DC47EC047256}"/>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3697" r="20263"/>
          <a:stretch/>
        </p:blipFill>
        <p:spPr>
          <a:xfrm rot="5400000">
            <a:off x="2261377" y="331697"/>
            <a:ext cx="4571365" cy="7382691"/>
          </a:xfrm>
          <a:prstGeom prst="rect">
            <a:avLst/>
          </a:prstGeom>
        </p:spPr>
      </p:pic>
      <p:pic>
        <p:nvPicPr>
          <p:cNvPr id="11" name="Picture 10">
            <a:extLst>
              <a:ext uri="{FF2B5EF4-FFF2-40B4-BE49-F238E27FC236}">
                <a16:creationId xmlns:a16="http://schemas.microsoft.com/office/drawing/2014/main" id="{F82DA9B3-7ED3-4DE9-BEC6-767BE151820C}"/>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4374802" y="1706277"/>
            <a:ext cx="3892096" cy="3007726"/>
          </a:xfrm>
          <a:prstGeom prst="rect">
            <a:avLst/>
          </a:prstGeom>
        </p:spPr>
      </p:pic>
      <p:sp>
        <p:nvSpPr>
          <p:cNvPr id="25" name="TextBox 24">
            <a:extLst>
              <a:ext uri="{FF2B5EF4-FFF2-40B4-BE49-F238E27FC236}">
                <a16:creationId xmlns:a16="http://schemas.microsoft.com/office/drawing/2014/main" id="{B86CC871-B108-4906-A3FB-85321099173B}"/>
              </a:ext>
            </a:extLst>
          </p:cNvPr>
          <p:cNvSpPr txBox="1"/>
          <p:nvPr/>
        </p:nvSpPr>
        <p:spPr>
          <a:xfrm>
            <a:off x="798320" y="4693683"/>
            <a:ext cx="6375446" cy="369332"/>
          </a:xfrm>
          <a:prstGeom prst="rect">
            <a:avLst/>
          </a:prstGeom>
          <a:noFill/>
        </p:spPr>
        <p:txBody>
          <a:bodyPr wrap="square" rtlCol="0">
            <a:spAutoFit/>
          </a:bodyPr>
          <a:lstStyle/>
          <a:p>
            <a:pPr algn="just"/>
            <a:r>
              <a:rPr lang="en-GB" sz="1800" dirty="0">
                <a:solidFill>
                  <a:schemeClr val="dk1"/>
                </a:solidFill>
              </a:rPr>
              <a:t>from the poisonous chemicals in the air down in the mines. </a:t>
            </a:r>
          </a:p>
        </p:txBody>
      </p:sp>
      <p:sp>
        <p:nvSpPr>
          <p:cNvPr id="19" name="Rectangle 18">
            <a:extLst>
              <a:ext uri="{FF2B5EF4-FFF2-40B4-BE49-F238E27FC236}">
                <a16:creationId xmlns:a16="http://schemas.microsoft.com/office/drawing/2014/main" id="{F9007DF8-01D0-4AFF-8A8C-64223BCA37AC}"/>
              </a:ext>
            </a:extLst>
          </p:cNvPr>
          <p:cNvSpPr/>
          <p:nvPr/>
        </p:nvSpPr>
        <p:spPr>
          <a:xfrm>
            <a:off x="698398" y="5154212"/>
            <a:ext cx="7460082" cy="811976"/>
          </a:xfrm>
          <a:prstGeom prst="rect">
            <a:avLst/>
          </a:prstGeom>
          <a:solidFill>
            <a:schemeClr val="bg1"/>
          </a:solidFill>
          <a:ln>
            <a:solidFill>
              <a:srgbClr val="F9B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dirty="0">
                <a:solidFill>
                  <a:schemeClr val="dk1"/>
                </a:solidFill>
                <a:highlight>
                  <a:schemeClr val="lt1"/>
                </a:highlight>
              </a:rPr>
              <a:t>The ancient Greeks never questioned humans being owned and treated as property as this was how they had always known life to be.</a:t>
            </a:r>
            <a:endParaRPr lang="en-GB" dirty="0"/>
          </a:p>
        </p:txBody>
      </p:sp>
      <p:sp>
        <p:nvSpPr>
          <p:cNvPr id="28" name="Rectangle 27">
            <a:extLst>
              <a:ext uri="{FF2B5EF4-FFF2-40B4-BE49-F238E27FC236}">
                <a16:creationId xmlns:a16="http://schemas.microsoft.com/office/drawing/2014/main" id="{DD93CA4F-F208-4E37-9196-CFA3F58DAE93}"/>
              </a:ext>
            </a:extLst>
          </p:cNvPr>
          <p:cNvSpPr/>
          <p:nvPr/>
        </p:nvSpPr>
        <p:spPr>
          <a:xfrm>
            <a:off x="698398" y="5154212"/>
            <a:ext cx="7460082" cy="811976"/>
          </a:xfrm>
          <a:prstGeom prst="rect">
            <a:avLst/>
          </a:prstGeom>
          <a:solidFill>
            <a:schemeClr val="bg1"/>
          </a:solidFill>
          <a:ln>
            <a:solidFill>
              <a:srgbClr val="F9B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dirty="0">
                <a:solidFill>
                  <a:schemeClr val="dk1"/>
                </a:solidFill>
                <a:highlight>
                  <a:schemeClr val="lt1"/>
                </a:highlight>
              </a:rPr>
              <a:t>How do people today feel about human beings being owned and treated as property?</a:t>
            </a:r>
          </a:p>
        </p:txBody>
      </p:sp>
      <p:sp>
        <p:nvSpPr>
          <p:cNvPr id="22" name="Rectangle 21">
            <a:extLst>
              <a:ext uri="{FF2B5EF4-FFF2-40B4-BE49-F238E27FC236}">
                <a16:creationId xmlns:a16="http://schemas.microsoft.com/office/drawing/2014/main" id="{0773CE90-67D8-48AA-8AA8-37AC3CC0B9AE}"/>
              </a:ext>
            </a:extLst>
          </p:cNvPr>
          <p:cNvSpPr/>
          <p:nvPr/>
        </p:nvSpPr>
        <p:spPr>
          <a:xfrm>
            <a:off x="493095" y="5063015"/>
            <a:ext cx="260696" cy="11650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7" name="Question Mark">
            <a:extLst>
              <a:ext uri="{FF2B5EF4-FFF2-40B4-BE49-F238E27FC236}">
                <a16:creationId xmlns:a16="http://schemas.microsoft.com/office/drawing/2014/main" id="{7C66994E-A9A5-4CEB-8231-DC994D66CC4C}"/>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bwMode="auto">
          <a:xfrm>
            <a:off x="7731673" y="5613100"/>
            <a:ext cx="504000" cy="50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Question Close">
            <a:extLst>
              <a:ext uri="{FF2B5EF4-FFF2-40B4-BE49-F238E27FC236}">
                <a16:creationId xmlns:a16="http://schemas.microsoft.com/office/drawing/2014/main" id="{F240FADF-900B-42CA-B79C-B4229FF3232B}"/>
              </a:ext>
            </a:extLst>
          </p:cNvPr>
          <p:cNvSpPr/>
          <p:nvPr/>
        </p:nvSpPr>
        <p:spPr bwMode="auto">
          <a:xfrm>
            <a:off x="755648" y="5460903"/>
            <a:ext cx="360000" cy="32385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b="1" kern="0" dirty="0">
                <a:solidFill>
                  <a:schemeClr val="bg1"/>
                </a:solidFill>
              </a:rPr>
              <a:t>X</a:t>
            </a:r>
          </a:p>
        </p:txBody>
      </p:sp>
      <p:sp>
        <p:nvSpPr>
          <p:cNvPr id="35" name="TextBox 21">
            <a:extLst>
              <a:ext uri="{FF2B5EF4-FFF2-40B4-BE49-F238E27FC236}">
                <a16:creationId xmlns:a16="http://schemas.microsoft.com/office/drawing/2014/main" id="{342AF05F-8281-4440-B44E-3FB55ADCE377}"/>
              </a:ext>
            </a:extLst>
          </p:cNvPr>
          <p:cNvSpPr txBox="1">
            <a:spLocks noChangeArrowheads="1"/>
          </p:cNvSpPr>
          <p:nvPr/>
        </p:nvSpPr>
        <p:spPr bwMode="auto">
          <a:xfrm>
            <a:off x="2789545" y="6307623"/>
            <a:ext cx="3564910" cy="97571"/>
          </a:xfrm>
          <a:prstGeom prst="rect">
            <a:avLst/>
          </a:prstGeom>
          <a:noFill/>
          <a:ln>
            <a:noFill/>
          </a:ln>
        </p:spPr>
        <p:txBody>
          <a:bodyPr wrap="square" lIns="0" tIns="0" rIns="0" bIns="0" anchor="ctr" anchorCtr="1">
            <a:no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None/>
            </a:pPr>
            <a:r>
              <a:rPr lang="en-GB" altLang="en-US" sz="500" b="1" dirty="0" err="1">
                <a:latin typeface="Roboto" panose="02000000000000000000" pitchFamily="2" charset="0"/>
                <a:ea typeface="Roboto" panose="02000000000000000000" pitchFamily="2" charset="0"/>
                <a:cs typeface="Arial" panose="020B0604020202020204" pitchFamily="34" charset="0"/>
              </a:rPr>
              <a:t>Mineurs</a:t>
            </a:r>
            <a:r>
              <a:rPr lang="en-GB" altLang="en-US" sz="500" b="1" dirty="0">
                <a:latin typeface="Roboto" panose="02000000000000000000" pitchFamily="2" charset="0"/>
                <a:ea typeface="Roboto" panose="02000000000000000000" pitchFamily="2" charset="0"/>
                <a:cs typeface="Arial" panose="020B0604020202020204" pitchFamily="34" charset="0"/>
              </a:rPr>
              <a:t> </a:t>
            </a:r>
            <a:r>
              <a:rPr lang="en-GB" altLang="en-US" sz="500" b="1" dirty="0" err="1">
                <a:latin typeface="Roboto" panose="02000000000000000000" pitchFamily="2" charset="0"/>
                <a:ea typeface="Roboto" panose="02000000000000000000" pitchFamily="2" charset="0"/>
                <a:cs typeface="Arial" panose="020B0604020202020204" pitchFamily="34" charset="0"/>
              </a:rPr>
              <a:t>grecs</a:t>
            </a:r>
            <a:r>
              <a:rPr lang="en-GB" altLang="en-US" sz="500" b="1" dirty="0">
                <a:latin typeface="Roboto" panose="02000000000000000000" pitchFamily="2" charset="0"/>
                <a:ea typeface="Roboto" panose="02000000000000000000" pitchFamily="2" charset="0"/>
                <a:cs typeface="Arial" panose="020B0604020202020204" pitchFamily="34" charset="0"/>
              </a:rPr>
              <a:t> 2 </a:t>
            </a:r>
            <a:r>
              <a:rPr lang="en-GB" altLang="en-US" sz="500" dirty="0">
                <a:latin typeface="Roboto" panose="02000000000000000000" pitchFamily="2" charset="0"/>
                <a:ea typeface="Roboto" panose="02000000000000000000" pitchFamily="2" charset="0"/>
                <a:cs typeface="Arial" panose="020B0604020202020204" pitchFamily="34" charset="0"/>
              </a:rPr>
              <a:t>by </a:t>
            </a:r>
            <a:r>
              <a:rPr lang="en-GB" altLang="en-US" sz="500" b="1" dirty="0">
                <a:latin typeface="Roboto" panose="02000000000000000000" pitchFamily="2" charset="0"/>
                <a:ea typeface="Roboto" panose="02000000000000000000" pitchFamily="2" charset="0"/>
                <a:cs typeface="Arial" panose="020B0604020202020204" pitchFamily="34" charset="0"/>
              </a:rPr>
              <a:t>Unknown author</a:t>
            </a:r>
            <a:r>
              <a:rPr lang="en-GB" altLang="en-US" sz="500" dirty="0">
                <a:latin typeface="Roboto" panose="02000000000000000000" pitchFamily="2" charset="0"/>
                <a:ea typeface="Roboto" panose="02000000000000000000" pitchFamily="2" charset="0"/>
                <a:cs typeface="Arial" panose="020B0604020202020204" pitchFamily="34" charset="0"/>
              </a:rPr>
              <a:t> is licensed under </a:t>
            </a:r>
            <a:r>
              <a:rPr lang="en-GB" altLang="en-US" sz="500" b="1" dirty="0">
                <a:latin typeface="Roboto" panose="02000000000000000000" pitchFamily="2" charset="0"/>
                <a:ea typeface="Roboto" panose="02000000000000000000" pitchFamily="2" charset="0"/>
                <a:cs typeface="Arial" panose="020B0604020202020204" pitchFamily="34" charset="0"/>
                <a:hlinkClick r:id="rId7"/>
              </a:rPr>
              <a:t>CC BY 2.0</a:t>
            </a:r>
            <a:endParaRPr lang="en-GB" altLang="en-US" sz="500" b="1" dirty="0">
              <a:latin typeface="Roboto" panose="02000000000000000000" pitchFamily="2" charset="0"/>
              <a:ea typeface="Roboto" panose="02000000000000000000" pitchFamily="2" charset="0"/>
              <a:cs typeface="Arial" panose="020B0604020202020204" pitchFamily="34" charset="0"/>
            </a:endParaRPr>
          </a:p>
        </p:txBody>
      </p:sp>
      <p:grpSp>
        <p:nvGrpSpPr>
          <p:cNvPr id="36" name="ICONS">
            <a:extLst>
              <a:ext uri="{FF2B5EF4-FFF2-40B4-BE49-F238E27FC236}">
                <a16:creationId xmlns:a16="http://schemas.microsoft.com/office/drawing/2014/main" id="{9FDF5DF9-C834-4099-9FF3-0E81753C8B7C}"/>
              </a:ext>
            </a:extLst>
          </p:cNvPr>
          <p:cNvGrpSpPr/>
          <p:nvPr/>
        </p:nvGrpSpPr>
        <p:grpSpPr>
          <a:xfrm>
            <a:off x="7480751" y="621486"/>
            <a:ext cx="1238498" cy="864000"/>
            <a:chOff x="7480751" y="621486"/>
            <a:chExt cx="1238498" cy="864000"/>
          </a:xfrm>
        </p:grpSpPr>
        <p:pic>
          <p:nvPicPr>
            <p:cNvPr id="37" name="Assessment" hidden="1">
              <a:extLst>
                <a:ext uri="{FF2B5EF4-FFF2-40B4-BE49-F238E27FC236}">
                  <a16:creationId xmlns:a16="http://schemas.microsoft.com/office/drawing/2014/main" id="{37669E1C-7D81-4B50-A7F9-B841490C54DF}"/>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668000" y="621486"/>
              <a:ext cx="864000" cy="864000"/>
            </a:xfrm>
            <a:prstGeom prst="rect">
              <a:avLst/>
            </a:prstGeom>
          </p:spPr>
        </p:pic>
        <p:pic>
          <p:nvPicPr>
            <p:cNvPr id="38" name="Mental and Oral Starter" hidden="1">
              <a:extLst>
                <a:ext uri="{FF2B5EF4-FFF2-40B4-BE49-F238E27FC236}">
                  <a16:creationId xmlns:a16="http://schemas.microsoft.com/office/drawing/2014/main" id="{85262D20-D059-4773-85B1-1D2D452F6C32}"/>
                </a:ext>
              </a:extLst>
            </p:cNvPr>
            <p:cNvPicPr>
              <a:picLocks noChangeAspect="1"/>
            </p:cNvPicPr>
            <p:nvPr/>
          </p:nvPicPr>
          <p:blipFill>
            <a:blip r:embed="rId9" cstate="screen">
              <a:extLst>
                <a:ext uri="{28A0092B-C50C-407E-A947-70E740481C1C}">
                  <a14:useLocalDpi xmlns:a14="http://schemas.microsoft.com/office/drawing/2010/main"/>
                </a:ext>
              </a:extLst>
            </a:blip>
            <a:srcRect/>
            <a:stretch>
              <a:fillRect/>
            </a:stretch>
          </p:blipFill>
          <p:spPr bwMode="auto">
            <a:xfrm>
              <a:off x="7668200" y="621686"/>
              <a:ext cx="86360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Group Work" hidden="1">
              <a:extLst>
                <a:ext uri="{FF2B5EF4-FFF2-40B4-BE49-F238E27FC236}">
                  <a16:creationId xmlns:a16="http://schemas.microsoft.com/office/drawing/2014/main" id="{FF5FD929-582F-4E78-9D79-3042D0A8AFB0}"/>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7668000" y="621486"/>
              <a:ext cx="864000" cy="864000"/>
            </a:xfrm>
            <a:prstGeom prst="rect">
              <a:avLst/>
            </a:prstGeom>
          </p:spPr>
        </p:pic>
        <p:pic>
          <p:nvPicPr>
            <p:cNvPr id="40" name="Talking Partners" hidden="1">
              <a:extLst>
                <a:ext uri="{FF2B5EF4-FFF2-40B4-BE49-F238E27FC236}">
                  <a16:creationId xmlns:a16="http://schemas.microsoft.com/office/drawing/2014/main" id="{383A426A-FE2C-4B03-8DBE-DD7A0EA73950}"/>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7668000" y="621486"/>
              <a:ext cx="864000" cy="864000"/>
            </a:xfrm>
            <a:prstGeom prst="rect">
              <a:avLst/>
            </a:prstGeom>
          </p:spPr>
        </p:pic>
        <p:pic>
          <p:nvPicPr>
            <p:cNvPr id="41" name="Pairs" hidden="1">
              <a:extLst>
                <a:ext uri="{FF2B5EF4-FFF2-40B4-BE49-F238E27FC236}">
                  <a16:creationId xmlns:a16="http://schemas.microsoft.com/office/drawing/2014/main" id="{510A8650-4568-4F8A-B75B-E05C1C7DCFCF}"/>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7668000" y="621486"/>
              <a:ext cx="864000" cy="864000"/>
            </a:xfrm>
            <a:prstGeom prst="rect">
              <a:avLst/>
            </a:prstGeom>
          </p:spPr>
        </p:pic>
        <p:pic>
          <p:nvPicPr>
            <p:cNvPr id="42" name="Individual Work" hidden="1">
              <a:extLst>
                <a:ext uri="{FF2B5EF4-FFF2-40B4-BE49-F238E27FC236}">
                  <a16:creationId xmlns:a16="http://schemas.microsoft.com/office/drawing/2014/main" id="{B851289E-4287-4F54-A1B1-64CFF458E720}"/>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7668000" y="621486"/>
              <a:ext cx="864000" cy="864000"/>
            </a:xfrm>
            <a:prstGeom prst="rect">
              <a:avLst/>
            </a:prstGeom>
          </p:spPr>
        </p:pic>
        <p:pic>
          <p:nvPicPr>
            <p:cNvPr id="43" name="Whole Class">
              <a:extLst>
                <a:ext uri="{FF2B5EF4-FFF2-40B4-BE49-F238E27FC236}">
                  <a16:creationId xmlns:a16="http://schemas.microsoft.com/office/drawing/2014/main" id="{26D29F97-8053-450D-95AA-9DA7424A9E1B}"/>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7480751" y="621486"/>
              <a:ext cx="1238498" cy="864000"/>
            </a:xfrm>
            <a:prstGeom prst="rect">
              <a:avLst/>
            </a:prstGeom>
          </p:spPr>
        </p:pic>
      </p:grpSp>
    </p:spTree>
    <p:extLst>
      <p:ext uri="{BB962C8B-B14F-4D97-AF65-F5344CB8AC3E}">
        <p14:creationId xmlns:p14="http://schemas.microsoft.com/office/powerpoint/2010/main" val="998502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left)">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wipe(left)">
                                      <p:cBhvr>
                                        <p:cTn id="12"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17"/>
                    </p:tgtEl>
                  </p:cond>
                </p:stCondLst>
                <p:endSync evt="end" delay="0">
                  <p:rtn val="all"/>
                </p:endSync>
                <p:childTnLst>
                  <p:par>
                    <p:cTn id="14" fill="hold">
                      <p:stCondLst>
                        <p:cond delay="0"/>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fade">
                                      <p:cBhvr>
                                        <p:cTn id="18" dur="500"/>
                                        <p:tgtEl>
                                          <p:spTgt spid="18"/>
                                        </p:tgtEl>
                                      </p:cBhvr>
                                    </p:animEffect>
                                  </p:childTnLst>
                                </p:cTn>
                              </p:par>
                            </p:childTnLst>
                          </p:cTn>
                        </p:par>
                      </p:childTnLst>
                    </p:cTn>
                  </p:par>
                </p:childTnLst>
              </p:cTn>
              <p:nextCondLst>
                <p:cond evt="onClick" delay="0">
                  <p:tgtEl>
                    <p:spTgt spid="17"/>
                  </p:tgtEl>
                </p:cond>
              </p:nextCondLst>
            </p:seq>
            <p:seq concurrent="1" nextAc="seek">
              <p:cTn id="19" restart="whenNotActive" fill="hold" evtFilter="cancelBubble" nodeType="interactiveSeq">
                <p:stCondLst>
                  <p:cond evt="onClick" delay="0">
                    <p:tgtEl>
                      <p:spTgt spid="18"/>
                    </p:tgtEl>
                  </p:cond>
                </p:stCondLst>
                <p:endSync evt="end" delay="0">
                  <p:rtn val="all"/>
                </p:endSync>
                <p:childTnLst>
                  <p:par>
                    <p:cTn id="20" fill="hold">
                      <p:stCondLst>
                        <p:cond delay="0"/>
                      </p:stCondLst>
                      <p:childTnLst>
                        <p:par>
                          <p:cTn id="21" fill="hold">
                            <p:stCondLst>
                              <p:cond delay="0"/>
                            </p:stCondLst>
                            <p:childTnLst>
                              <p:par>
                                <p:cTn id="22" presetID="10" presetClass="exit" presetSubtype="0" fill="hold" grpId="1" nodeType="clickEffect">
                                  <p:stCondLst>
                                    <p:cond delay="0"/>
                                  </p:stCondLst>
                                  <p:childTnLst>
                                    <p:animEffect transition="out" filter="fade">
                                      <p:cBhvr>
                                        <p:cTn id="23" dur="500"/>
                                        <p:tgtEl>
                                          <p:spTgt spid="18"/>
                                        </p:tgtEl>
                                      </p:cBhvr>
                                    </p:animEffect>
                                    <p:set>
                                      <p:cBhvr>
                                        <p:cTn id="24"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childTnLst>
        </p:cTn>
      </p:par>
    </p:tnLst>
    <p:bldLst>
      <p:bldP spid="19" grpId="0" animBg="1"/>
      <p:bldP spid="28" grpId="0" animBg="1"/>
      <p:bldP spid="18" grpId="0" animBg="1"/>
      <p:bldP spid="18"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a:extLst>
              <a:ext uri="{FF2B5EF4-FFF2-40B4-BE49-F238E27FC236}">
                <a16:creationId xmlns:a16="http://schemas.microsoft.com/office/drawing/2014/main" id="{24D2D976-E678-45D8-B54D-71B07877D337}"/>
              </a:ext>
            </a:extLst>
          </p:cNvPr>
          <p:cNvPicPr>
            <a:picLocks noChangeAspect="1"/>
          </p:cNvPicPr>
          <p:nvPr/>
        </p:nvPicPr>
        <p:blipFill rotWithShape="1">
          <a:blip r:embed="rId2">
            <a:extLst>
              <a:ext uri="{28A0092B-C50C-407E-A947-70E740481C1C}">
                <a14:useLocalDpi xmlns:a14="http://schemas.microsoft.com/office/drawing/2010/main"/>
              </a:ext>
            </a:extLst>
          </a:blip>
          <a:srcRect l="2666" r="2666" b="39042"/>
          <a:stretch/>
        </p:blipFill>
        <p:spPr>
          <a:xfrm>
            <a:off x="755650" y="3136605"/>
            <a:ext cx="7632699" cy="2992734"/>
          </a:xfrm>
          <a:prstGeom prst="rect">
            <a:avLst/>
          </a:prstGeom>
        </p:spPr>
      </p:pic>
      <p:pic>
        <p:nvPicPr>
          <p:cNvPr id="32" name="Picture 31">
            <a:extLst>
              <a:ext uri="{FF2B5EF4-FFF2-40B4-BE49-F238E27FC236}">
                <a16:creationId xmlns:a16="http://schemas.microsoft.com/office/drawing/2014/main" id="{52B1D0FC-5BE5-4AD9-8281-265B588733E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247" t="12522" r="60742" b="15941"/>
          <a:stretch/>
        </p:blipFill>
        <p:spPr>
          <a:xfrm rot="5400000">
            <a:off x="2855900" y="776276"/>
            <a:ext cx="3432199" cy="7632700"/>
          </a:xfrm>
          <a:prstGeom prst="rect">
            <a:avLst/>
          </a:prstGeom>
        </p:spPr>
      </p:pic>
      <p:sp>
        <p:nvSpPr>
          <p:cNvPr id="30" name="Rectangle 29">
            <a:extLst>
              <a:ext uri="{FF2B5EF4-FFF2-40B4-BE49-F238E27FC236}">
                <a16:creationId xmlns:a16="http://schemas.microsoft.com/office/drawing/2014/main" id="{C7C2FC5C-E405-4370-B5F3-B974BE9580AF}"/>
              </a:ext>
            </a:extLst>
          </p:cNvPr>
          <p:cNvSpPr/>
          <p:nvPr/>
        </p:nvSpPr>
        <p:spPr>
          <a:xfrm>
            <a:off x="801405" y="6139560"/>
            <a:ext cx="7535634" cy="2713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p:cNvSpPr/>
          <p:nvPr/>
        </p:nvSpPr>
        <p:spPr>
          <a:xfrm>
            <a:off x="755651" y="813233"/>
            <a:ext cx="7296528" cy="480507"/>
          </a:xfrm>
          <a:prstGeom prst="rect">
            <a:avLst/>
          </a:prstGeom>
        </p:spPr>
        <p:txBody>
          <a:bodyPr wrap="square" lIns="0" tIns="0" rIns="0" bIns="72000">
            <a:spAutoFit/>
          </a:bodyPr>
          <a:lstStyle/>
          <a:p>
            <a:r>
              <a:rPr lang="en-GB" sz="2650" b="1" dirty="0">
                <a:latin typeface="+mj-lt"/>
              </a:rPr>
              <a:t>What Was Daily Life Like in Ancient Greece? </a:t>
            </a:r>
          </a:p>
        </p:txBody>
      </p:sp>
      <p:sp>
        <p:nvSpPr>
          <p:cNvPr id="7" name="Rectangle 6">
            <a:extLst>
              <a:ext uri="{FF2B5EF4-FFF2-40B4-BE49-F238E27FC236}">
                <a16:creationId xmlns:a16="http://schemas.microsoft.com/office/drawing/2014/main" id="{7FBDB0FF-2B92-4E0E-896A-0A276113ED9A}"/>
              </a:ext>
            </a:extLst>
          </p:cNvPr>
          <p:cNvSpPr/>
          <p:nvPr/>
        </p:nvSpPr>
        <p:spPr>
          <a:xfrm>
            <a:off x="493095" y="1235813"/>
            <a:ext cx="86650" cy="5072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a:extLst>
              <a:ext uri="{FF2B5EF4-FFF2-40B4-BE49-F238E27FC236}">
                <a16:creationId xmlns:a16="http://schemas.microsoft.com/office/drawing/2014/main" id="{592A5AE8-B9DD-433D-9C93-0E67ADA0A501}"/>
              </a:ext>
            </a:extLst>
          </p:cNvPr>
          <p:cNvSpPr/>
          <p:nvPr/>
        </p:nvSpPr>
        <p:spPr>
          <a:xfrm>
            <a:off x="755651" y="1396582"/>
            <a:ext cx="7632700" cy="1604070"/>
          </a:xfrm>
          <a:custGeom>
            <a:avLst/>
            <a:gdLst>
              <a:gd name="connsiteX0" fmla="*/ 0 w 7632700"/>
              <a:gd name="connsiteY0" fmla="*/ 0 h 1604070"/>
              <a:gd name="connsiteX1" fmla="*/ 617555 w 7632700"/>
              <a:gd name="connsiteY1" fmla="*/ 0 h 1604070"/>
              <a:gd name="connsiteX2" fmla="*/ 1387764 w 7632700"/>
              <a:gd name="connsiteY2" fmla="*/ 0 h 1604070"/>
              <a:gd name="connsiteX3" fmla="*/ 2234299 w 7632700"/>
              <a:gd name="connsiteY3" fmla="*/ 0 h 1604070"/>
              <a:gd name="connsiteX4" fmla="*/ 2928181 w 7632700"/>
              <a:gd name="connsiteY4" fmla="*/ 0 h 1604070"/>
              <a:gd name="connsiteX5" fmla="*/ 3622063 w 7632700"/>
              <a:gd name="connsiteY5" fmla="*/ 0 h 1604070"/>
              <a:gd name="connsiteX6" fmla="*/ 4392272 w 7632700"/>
              <a:gd name="connsiteY6" fmla="*/ 0 h 1604070"/>
              <a:gd name="connsiteX7" fmla="*/ 4857173 w 7632700"/>
              <a:gd name="connsiteY7" fmla="*/ 0 h 1604070"/>
              <a:gd name="connsiteX8" fmla="*/ 5703709 w 7632700"/>
              <a:gd name="connsiteY8" fmla="*/ 0 h 1604070"/>
              <a:gd name="connsiteX9" fmla="*/ 6168609 w 7632700"/>
              <a:gd name="connsiteY9" fmla="*/ 0 h 1604070"/>
              <a:gd name="connsiteX10" fmla="*/ 6786164 w 7632700"/>
              <a:gd name="connsiteY10" fmla="*/ 0 h 1604070"/>
              <a:gd name="connsiteX11" fmla="*/ 7632700 w 7632700"/>
              <a:gd name="connsiteY11" fmla="*/ 0 h 1604070"/>
              <a:gd name="connsiteX12" fmla="*/ 7632700 w 7632700"/>
              <a:gd name="connsiteY12" fmla="*/ 550731 h 1604070"/>
              <a:gd name="connsiteX13" fmla="*/ 7632700 w 7632700"/>
              <a:gd name="connsiteY13" fmla="*/ 1085421 h 1604070"/>
              <a:gd name="connsiteX14" fmla="*/ 7632700 w 7632700"/>
              <a:gd name="connsiteY14" fmla="*/ 1604070 h 1604070"/>
              <a:gd name="connsiteX15" fmla="*/ 6938818 w 7632700"/>
              <a:gd name="connsiteY15" fmla="*/ 1604070 h 1604070"/>
              <a:gd name="connsiteX16" fmla="*/ 6244936 w 7632700"/>
              <a:gd name="connsiteY16" fmla="*/ 1604070 h 1604070"/>
              <a:gd name="connsiteX17" fmla="*/ 5398401 w 7632700"/>
              <a:gd name="connsiteY17" fmla="*/ 1604070 h 1604070"/>
              <a:gd name="connsiteX18" fmla="*/ 4780846 w 7632700"/>
              <a:gd name="connsiteY18" fmla="*/ 1604070 h 1604070"/>
              <a:gd name="connsiteX19" fmla="*/ 4315945 w 7632700"/>
              <a:gd name="connsiteY19" fmla="*/ 1604070 h 1604070"/>
              <a:gd name="connsiteX20" fmla="*/ 3774717 w 7632700"/>
              <a:gd name="connsiteY20" fmla="*/ 1604070 h 1604070"/>
              <a:gd name="connsiteX21" fmla="*/ 3309816 w 7632700"/>
              <a:gd name="connsiteY21" fmla="*/ 1604070 h 1604070"/>
              <a:gd name="connsiteX22" fmla="*/ 2768588 w 7632700"/>
              <a:gd name="connsiteY22" fmla="*/ 1604070 h 1604070"/>
              <a:gd name="connsiteX23" fmla="*/ 1922053 w 7632700"/>
              <a:gd name="connsiteY23" fmla="*/ 1604070 h 1604070"/>
              <a:gd name="connsiteX24" fmla="*/ 1151844 w 7632700"/>
              <a:gd name="connsiteY24" fmla="*/ 1604070 h 1604070"/>
              <a:gd name="connsiteX25" fmla="*/ 0 w 7632700"/>
              <a:gd name="connsiteY25" fmla="*/ 1604070 h 1604070"/>
              <a:gd name="connsiteX26" fmla="*/ 0 w 7632700"/>
              <a:gd name="connsiteY26" fmla="*/ 1037299 h 1604070"/>
              <a:gd name="connsiteX27" fmla="*/ 0 w 7632700"/>
              <a:gd name="connsiteY27" fmla="*/ 502609 h 1604070"/>
              <a:gd name="connsiteX28" fmla="*/ 0 w 7632700"/>
              <a:gd name="connsiteY28" fmla="*/ 0 h 1604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7632700" h="1604070" fill="none" extrusionOk="0">
                <a:moveTo>
                  <a:pt x="0" y="0"/>
                </a:moveTo>
                <a:cubicBezTo>
                  <a:pt x="140505" y="-6198"/>
                  <a:pt x="433656" y="-25289"/>
                  <a:pt x="617555" y="0"/>
                </a:cubicBezTo>
                <a:cubicBezTo>
                  <a:pt x="801455" y="25289"/>
                  <a:pt x="1080634" y="-21968"/>
                  <a:pt x="1387764" y="0"/>
                </a:cubicBezTo>
                <a:cubicBezTo>
                  <a:pt x="1694894" y="21968"/>
                  <a:pt x="2011124" y="-7696"/>
                  <a:pt x="2234299" y="0"/>
                </a:cubicBezTo>
                <a:cubicBezTo>
                  <a:pt x="2457474" y="7696"/>
                  <a:pt x="2690474" y="-7328"/>
                  <a:pt x="2928181" y="0"/>
                </a:cubicBezTo>
                <a:cubicBezTo>
                  <a:pt x="3165888" y="7328"/>
                  <a:pt x="3319640" y="-10739"/>
                  <a:pt x="3622063" y="0"/>
                </a:cubicBezTo>
                <a:cubicBezTo>
                  <a:pt x="3924486" y="10739"/>
                  <a:pt x="4085687" y="14475"/>
                  <a:pt x="4392272" y="0"/>
                </a:cubicBezTo>
                <a:cubicBezTo>
                  <a:pt x="4698857" y="-14475"/>
                  <a:pt x="4638116" y="21266"/>
                  <a:pt x="4857173" y="0"/>
                </a:cubicBezTo>
                <a:cubicBezTo>
                  <a:pt x="5076230" y="-21266"/>
                  <a:pt x="5410651" y="24685"/>
                  <a:pt x="5703709" y="0"/>
                </a:cubicBezTo>
                <a:cubicBezTo>
                  <a:pt x="5996767" y="-24685"/>
                  <a:pt x="6052402" y="2641"/>
                  <a:pt x="6168609" y="0"/>
                </a:cubicBezTo>
                <a:cubicBezTo>
                  <a:pt x="6284816" y="-2641"/>
                  <a:pt x="6617253" y="-8895"/>
                  <a:pt x="6786164" y="0"/>
                </a:cubicBezTo>
                <a:cubicBezTo>
                  <a:pt x="6955076" y="8895"/>
                  <a:pt x="7427095" y="-16820"/>
                  <a:pt x="7632700" y="0"/>
                </a:cubicBezTo>
                <a:cubicBezTo>
                  <a:pt x="7650385" y="237994"/>
                  <a:pt x="7646860" y="337137"/>
                  <a:pt x="7632700" y="550731"/>
                </a:cubicBezTo>
                <a:cubicBezTo>
                  <a:pt x="7618540" y="764325"/>
                  <a:pt x="7658175" y="822545"/>
                  <a:pt x="7632700" y="1085421"/>
                </a:cubicBezTo>
                <a:cubicBezTo>
                  <a:pt x="7607226" y="1348297"/>
                  <a:pt x="7655196" y="1368689"/>
                  <a:pt x="7632700" y="1604070"/>
                </a:cubicBezTo>
                <a:cubicBezTo>
                  <a:pt x="7381672" y="1592160"/>
                  <a:pt x="7260765" y="1625136"/>
                  <a:pt x="6938818" y="1604070"/>
                </a:cubicBezTo>
                <a:cubicBezTo>
                  <a:pt x="6616871" y="1583004"/>
                  <a:pt x="6504184" y="1592688"/>
                  <a:pt x="6244936" y="1604070"/>
                </a:cubicBezTo>
                <a:cubicBezTo>
                  <a:pt x="5985688" y="1615452"/>
                  <a:pt x="5772410" y="1642528"/>
                  <a:pt x="5398401" y="1604070"/>
                </a:cubicBezTo>
                <a:cubicBezTo>
                  <a:pt x="5024392" y="1565612"/>
                  <a:pt x="4970853" y="1626885"/>
                  <a:pt x="4780846" y="1604070"/>
                </a:cubicBezTo>
                <a:cubicBezTo>
                  <a:pt x="4590839" y="1581255"/>
                  <a:pt x="4500441" y="1590280"/>
                  <a:pt x="4315945" y="1604070"/>
                </a:cubicBezTo>
                <a:cubicBezTo>
                  <a:pt x="4131449" y="1617860"/>
                  <a:pt x="3891329" y="1589425"/>
                  <a:pt x="3774717" y="1604070"/>
                </a:cubicBezTo>
                <a:cubicBezTo>
                  <a:pt x="3658105" y="1618715"/>
                  <a:pt x="3430265" y="1586753"/>
                  <a:pt x="3309816" y="1604070"/>
                </a:cubicBezTo>
                <a:cubicBezTo>
                  <a:pt x="3189367" y="1621387"/>
                  <a:pt x="2992426" y="1617945"/>
                  <a:pt x="2768588" y="1604070"/>
                </a:cubicBezTo>
                <a:cubicBezTo>
                  <a:pt x="2544750" y="1590195"/>
                  <a:pt x="2239786" y="1578699"/>
                  <a:pt x="1922053" y="1604070"/>
                </a:cubicBezTo>
                <a:cubicBezTo>
                  <a:pt x="1604320" y="1629441"/>
                  <a:pt x="1493363" y="1640474"/>
                  <a:pt x="1151844" y="1604070"/>
                </a:cubicBezTo>
                <a:cubicBezTo>
                  <a:pt x="810325" y="1567666"/>
                  <a:pt x="273936" y="1587453"/>
                  <a:pt x="0" y="1604070"/>
                </a:cubicBezTo>
                <a:cubicBezTo>
                  <a:pt x="5880" y="1358254"/>
                  <a:pt x="-9169" y="1221408"/>
                  <a:pt x="0" y="1037299"/>
                </a:cubicBezTo>
                <a:cubicBezTo>
                  <a:pt x="9169" y="853190"/>
                  <a:pt x="5516" y="632129"/>
                  <a:pt x="0" y="502609"/>
                </a:cubicBezTo>
                <a:cubicBezTo>
                  <a:pt x="-5516" y="373089"/>
                  <a:pt x="-16002" y="121229"/>
                  <a:pt x="0" y="0"/>
                </a:cubicBezTo>
                <a:close/>
              </a:path>
              <a:path w="7632700" h="1604070" stroke="0" extrusionOk="0">
                <a:moveTo>
                  <a:pt x="0" y="0"/>
                </a:moveTo>
                <a:cubicBezTo>
                  <a:pt x="299079" y="37965"/>
                  <a:pt x="388509" y="6674"/>
                  <a:pt x="770209" y="0"/>
                </a:cubicBezTo>
                <a:cubicBezTo>
                  <a:pt x="1151909" y="-6674"/>
                  <a:pt x="1402181" y="-39523"/>
                  <a:pt x="1616745" y="0"/>
                </a:cubicBezTo>
                <a:cubicBezTo>
                  <a:pt x="1831309" y="39523"/>
                  <a:pt x="1941295" y="20512"/>
                  <a:pt x="2234299" y="0"/>
                </a:cubicBezTo>
                <a:cubicBezTo>
                  <a:pt x="2527303" y="-20512"/>
                  <a:pt x="2719500" y="23877"/>
                  <a:pt x="2851854" y="0"/>
                </a:cubicBezTo>
                <a:cubicBezTo>
                  <a:pt x="2984209" y="-23877"/>
                  <a:pt x="3306016" y="-23565"/>
                  <a:pt x="3622063" y="0"/>
                </a:cubicBezTo>
                <a:cubicBezTo>
                  <a:pt x="3938110" y="23565"/>
                  <a:pt x="3991159" y="-17586"/>
                  <a:pt x="4163291" y="0"/>
                </a:cubicBezTo>
                <a:cubicBezTo>
                  <a:pt x="4335423" y="17586"/>
                  <a:pt x="4683727" y="1441"/>
                  <a:pt x="5009827" y="0"/>
                </a:cubicBezTo>
                <a:cubicBezTo>
                  <a:pt x="5335927" y="-1441"/>
                  <a:pt x="5439685" y="-35260"/>
                  <a:pt x="5780036" y="0"/>
                </a:cubicBezTo>
                <a:cubicBezTo>
                  <a:pt x="6120387" y="35260"/>
                  <a:pt x="6201730" y="3037"/>
                  <a:pt x="6550244" y="0"/>
                </a:cubicBezTo>
                <a:cubicBezTo>
                  <a:pt x="6898758" y="-3037"/>
                  <a:pt x="7298478" y="-28984"/>
                  <a:pt x="7632700" y="0"/>
                </a:cubicBezTo>
                <a:cubicBezTo>
                  <a:pt x="7648124" y="163706"/>
                  <a:pt x="7643172" y="381854"/>
                  <a:pt x="7632700" y="550731"/>
                </a:cubicBezTo>
                <a:cubicBezTo>
                  <a:pt x="7622228" y="719608"/>
                  <a:pt x="7653379" y="869306"/>
                  <a:pt x="7632700" y="1053339"/>
                </a:cubicBezTo>
                <a:cubicBezTo>
                  <a:pt x="7612021" y="1237372"/>
                  <a:pt x="7618831" y="1352918"/>
                  <a:pt x="7632700" y="1604070"/>
                </a:cubicBezTo>
                <a:cubicBezTo>
                  <a:pt x="7363120" y="1592953"/>
                  <a:pt x="7181838" y="1602541"/>
                  <a:pt x="6938818" y="1604070"/>
                </a:cubicBezTo>
                <a:cubicBezTo>
                  <a:pt x="6695798" y="1605599"/>
                  <a:pt x="6490116" y="1641537"/>
                  <a:pt x="6168609" y="1604070"/>
                </a:cubicBezTo>
                <a:cubicBezTo>
                  <a:pt x="5847102" y="1566603"/>
                  <a:pt x="5773565" y="1580937"/>
                  <a:pt x="5398401" y="1604070"/>
                </a:cubicBezTo>
                <a:cubicBezTo>
                  <a:pt x="5023237" y="1627203"/>
                  <a:pt x="5076939" y="1587944"/>
                  <a:pt x="4780846" y="1604070"/>
                </a:cubicBezTo>
                <a:cubicBezTo>
                  <a:pt x="4484754" y="1620196"/>
                  <a:pt x="4503674" y="1602754"/>
                  <a:pt x="4239618" y="1604070"/>
                </a:cubicBezTo>
                <a:cubicBezTo>
                  <a:pt x="3975562" y="1605386"/>
                  <a:pt x="3911986" y="1602145"/>
                  <a:pt x="3698390" y="1604070"/>
                </a:cubicBezTo>
                <a:cubicBezTo>
                  <a:pt x="3484794" y="1605995"/>
                  <a:pt x="3379417" y="1584369"/>
                  <a:pt x="3233489" y="1604070"/>
                </a:cubicBezTo>
                <a:cubicBezTo>
                  <a:pt x="3087561" y="1623771"/>
                  <a:pt x="2898070" y="1617106"/>
                  <a:pt x="2692261" y="1604070"/>
                </a:cubicBezTo>
                <a:cubicBezTo>
                  <a:pt x="2486452" y="1591034"/>
                  <a:pt x="2267715" y="1620653"/>
                  <a:pt x="2151034" y="1604070"/>
                </a:cubicBezTo>
                <a:cubicBezTo>
                  <a:pt x="2034353" y="1587487"/>
                  <a:pt x="1561479" y="1600045"/>
                  <a:pt x="1304498" y="1604070"/>
                </a:cubicBezTo>
                <a:cubicBezTo>
                  <a:pt x="1047517" y="1608095"/>
                  <a:pt x="985020" y="1632874"/>
                  <a:pt x="686943" y="1604070"/>
                </a:cubicBezTo>
                <a:cubicBezTo>
                  <a:pt x="388866" y="1575266"/>
                  <a:pt x="219409" y="1615368"/>
                  <a:pt x="0" y="1604070"/>
                </a:cubicBezTo>
                <a:cubicBezTo>
                  <a:pt x="21110" y="1484895"/>
                  <a:pt x="1979" y="1220962"/>
                  <a:pt x="0" y="1101461"/>
                </a:cubicBezTo>
                <a:cubicBezTo>
                  <a:pt x="-1979" y="981960"/>
                  <a:pt x="-10794" y="736659"/>
                  <a:pt x="0" y="534690"/>
                </a:cubicBezTo>
                <a:cubicBezTo>
                  <a:pt x="10794" y="332721"/>
                  <a:pt x="-8652" y="164623"/>
                  <a:pt x="0" y="0"/>
                </a:cubicBezTo>
                <a:close/>
              </a:path>
            </a:pathLst>
          </a:custGeom>
          <a:solidFill>
            <a:schemeClr val="bg1"/>
          </a:solidFill>
          <a:ln w="38100">
            <a:solidFill>
              <a:srgbClr val="E8C500"/>
            </a:solidFill>
            <a:extLst>
              <a:ext uri="{C807C97D-BFC1-408E-A445-0C87EB9F89A2}">
                <ask:lineSketchStyleProps xmlns:ask="http://schemas.microsoft.com/office/drawing/2018/sketchyshapes" sd="3583982157">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lIns="180000" tIns="108000" rIns="2268000" bIns="108000" rtlCol="0" anchor="t" anchorCtr="0"/>
          <a:lstStyle/>
          <a:p>
            <a:r>
              <a:rPr lang="en-GB" dirty="0">
                <a:solidFill>
                  <a:schemeClr val="tx1"/>
                </a:solidFill>
              </a:rPr>
              <a:t>Each person in your group will be researching a different aspect of daily life in ancient Greece.</a:t>
            </a:r>
          </a:p>
          <a:p>
            <a:endParaRPr lang="en-GB" dirty="0">
              <a:solidFill>
                <a:schemeClr val="tx1"/>
              </a:solidFill>
            </a:endParaRPr>
          </a:p>
          <a:p>
            <a:r>
              <a:rPr lang="en-GB" dirty="0">
                <a:solidFill>
                  <a:schemeClr val="tx1"/>
                </a:solidFill>
              </a:rPr>
              <a:t>Collect information from </a:t>
            </a:r>
            <a:r>
              <a:rPr lang="en-GB" b="1" dirty="0">
                <a:solidFill>
                  <a:schemeClr val="tx1"/>
                </a:solidFill>
              </a:rPr>
              <a:t>secondary sources </a:t>
            </a:r>
            <a:r>
              <a:rPr lang="en-GB" dirty="0">
                <a:solidFill>
                  <a:schemeClr val="tx1"/>
                </a:solidFill>
              </a:rPr>
              <a:t>such as the </a:t>
            </a:r>
            <a:r>
              <a:rPr lang="en-GB" b="1" dirty="0">
                <a:solidFill>
                  <a:schemeClr val="tx1"/>
                </a:solidFill>
              </a:rPr>
              <a:t>Daily Life in Ancient Greece Factsheets</a:t>
            </a:r>
            <a:r>
              <a:rPr lang="en-GB" dirty="0">
                <a:solidFill>
                  <a:schemeClr val="tx1"/>
                </a:solidFill>
              </a:rPr>
              <a:t>.</a:t>
            </a:r>
          </a:p>
        </p:txBody>
      </p:sp>
      <p:pic>
        <p:nvPicPr>
          <p:cNvPr id="28" name="Picture 27" descr="Text&#10;&#10;Description automatically generated">
            <a:extLst>
              <a:ext uri="{FF2B5EF4-FFF2-40B4-BE49-F238E27FC236}">
                <a16:creationId xmlns:a16="http://schemas.microsoft.com/office/drawing/2014/main" id="{EB410E53-CF1A-43FD-B492-8EBC20FD5FD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271613" y="1460378"/>
            <a:ext cx="1029283" cy="1455938"/>
          </a:xfrm>
          <a:prstGeom prst="rect">
            <a:avLst/>
          </a:prstGeom>
          <a:solidFill>
            <a:schemeClr val="bg1"/>
          </a:solidFill>
          <a:effectLst>
            <a:outerShdw blurRad="63500" sx="102000" sy="102000" algn="ctr" rotWithShape="0">
              <a:prstClr val="black">
                <a:alpha val="40000"/>
              </a:prstClr>
            </a:outerShdw>
          </a:effectLst>
        </p:spPr>
      </p:pic>
      <p:pic>
        <p:nvPicPr>
          <p:cNvPr id="26" name="Picture 25" descr="Text&#10;&#10;Description automatically generated">
            <a:extLst>
              <a:ext uri="{FF2B5EF4-FFF2-40B4-BE49-F238E27FC236}">
                <a16:creationId xmlns:a16="http://schemas.microsoft.com/office/drawing/2014/main" id="{E6F99188-8011-4620-9B4C-41A043D453C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833647" y="1460378"/>
            <a:ext cx="1029283" cy="1455938"/>
          </a:xfrm>
          <a:prstGeom prst="rect">
            <a:avLst/>
          </a:prstGeom>
          <a:solidFill>
            <a:schemeClr val="bg1"/>
          </a:solidFill>
          <a:effectLst>
            <a:outerShdw blurRad="63500" sx="102000" sy="102000" algn="ctr" rotWithShape="0">
              <a:prstClr val="black">
                <a:alpha val="40000"/>
              </a:prstClr>
            </a:outerShdw>
          </a:effectLst>
        </p:spPr>
      </p:pic>
      <p:pic>
        <p:nvPicPr>
          <p:cNvPr id="6" name="Picture 5" descr="Text&#10;&#10;Description automatically generated">
            <a:extLst>
              <a:ext uri="{FF2B5EF4-FFF2-40B4-BE49-F238E27FC236}">
                <a16:creationId xmlns:a16="http://schemas.microsoft.com/office/drawing/2014/main" id="{CF8A9CEC-D75D-42FA-894A-C3AE6FA7AC1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395682" y="1460378"/>
            <a:ext cx="1029283" cy="1455938"/>
          </a:xfrm>
          <a:prstGeom prst="rect">
            <a:avLst/>
          </a:prstGeom>
          <a:solidFill>
            <a:schemeClr val="bg1"/>
          </a:solidFill>
          <a:effectLst>
            <a:outerShdw blurRad="63500" sx="102000" sy="102000" algn="ctr" rotWithShape="0">
              <a:prstClr val="black">
                <a:alpha val="40000"/>
              </a:prstClr>
            </a:outerShdw>
          </a:effectLst>
        </p:spPr>
      </p:pic>
      <p:pic>
        <p:nvPicPr>
          <p:cNvPr id="11" name="Picture 10" descr="Text&#10;&#10;Description automatically generated">
            <a:extLst>
              <a:ext uri="{FF2B5EF4-FFF2-40B4-BE49-F238E27FC236}">
                <a16:creationId xmlns:a16="http://schemas.microsoft.com/office/drawing/2014/main" id="{BF4C98D2-1C00-4BFC-AAA9-798ECA1148A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957717" y="1460378"/>
            <a:ext cx="1029283" cy="1455938"/>
          </a:xfrm>
          <a:prstGeom prst="rect">
            <a:avLst/>
          </a:prstGeom>
          <a:solidFill>
            <a:schemeClr val="bg1"/>
          </a:solidFill>
          <a:effectLst>
            <a:outerShdw blurRad="63500" sx="102000" sy="102000" algn="ctr" rotWithShape="0">
              <a:prstClr val="black">
                <a:alpha val="40000"/>
              </a:prstClr>
            </a:outerShdw>
          </a:effectLst>
        </p:spPr>
      </p:pic>
      <p:sp>
        <p:nvSpPr>
          <p:cNvPr id="33" name="TextBox 32">
            <a:extLst>
              <a:ext uri="{FF2B5EF4-FFF2-40B4-BE49-F238E27FC236}">
                <a16:creationId xmlns:a16="http://schemas.microsoft.com/office/drawing/2014/main" id="{9E31907A-83FA-446F-A85E-6B9FA2C26D08}"/>
              </a:ext>
            </a:extLst>
          </p:cNvPr>
          <p:cNvSpPr txBox="1"/>
          <p:nvPr/>
        </p:nvSpPr>
        <p:spPr>
          <a:xfrm>
            <a:off x="755650" y="3429000"/>
            <a:ext cx="7632700" cy="923330"/>
          </a:xfrm>
          <a:prstGeom prst="rect">
            <a:avLst/>
          </a:prstGeom>
          <a:noFill/>
        </p:spPr>
        <p:txBody>
          <a:bodyPr wrap="square" rtlCol="0">
            <a:spAutoFit/>
          </a:bodyPr>
          <a:lstStyle/>
          <a:p>
            <a:pPr algn="just"/>
            <a:r>
              <a:rPr lang="en-GB" sz="1800" dirty="0">
                <a:solidFill>
                  <a:schemeClr val="dk1"/>
                </a:solidFill>
              </a:rPr>
              <a:t>A </a:t>
            </a:r>
            <a:r>
              <a:rPr lang="en-GB" sz="1800" b="1" dirty="0">
                <a:solidFill>
                  <a:schemeClr val="dk1"/>
                </a:solidFill>
              </a:rPr>
              <a:t>secondary source </a:t>
            </a:r>
            <a:r>
              <a:rPr lang="en-GB" sz="1800" dirty="0">
                <a:solidFill>
                  <a:schemeClr val="dk1"/>
                </a:solidFill>
              </a:rPr>
              <a:t>is information that was created later by someone who did not experience the time or event first-hand. </a:t>
            </a:r>
          </a:p>
          <a:p>
            <a:pPr algn="just"/>
            <a:r>
              <a:rPr lang="en-GB" sz="1800" dirty="0">
                <a:solidFill>
                  <a:schemeClr val="dk1"/>
                </a:solidFill>
              </a:rPr>
              <a:t>Books and websites are other examples of </a:t>
            </a:r>
            <a:r>
              <a:rPr lang="en-GB" sz="1800" b="1" dirty="0">
                <a:solidFill>
                  <a:schemeClr val="dk1"/>
                </a:solidFill>
              </a:rPr>
              <a:t>secondary sources</a:t>
            </a:r>
            <a:r>
              <a:rPr lang="en-GB" sz="1800" dirty="0">
                <a:solidFill>
                  <a:schemeClr val="dk1"/>
                </a:solidFill>
              </a:rPr>
              <a:t>.  </a:t>
            </a:r>
          </a:p>
        </p:txBody>
      </p:sp>
      <p:sp>
        <p:nvSpPr>
          <p:cNvPr id="12" name="Rectangle 11">
            <a:extLst>
              <a:ext uri="{FF2B5EF4-FFF2-40B4-BE49-F238E27FC236}">
                <a16:creationId xmlns:a16="http://schemas.microsoft.com/office/drawing/2014/main" id="{BFD9DC7E-798A-4EEA-9019-4D262443021D}"/>
              </a:ext>
            </a:extLst>
          </p:cNvPr>
          <p:cNvSpPr/>
          <p:nvPr/>
        </p:nvSpPr>
        <p:spPr>
          <a:xfrm>
            <a:off x="714706" y="5002650"/>
            <a:ext cx="7337472" cy="1009934"/>
          </a:xfrm>
          <a:prstGeom prst="rect">
            <a:avLst/>
          </a:prstGeom>
          <a:solidFill>
            <a:schemeClr val="bg1"/>
          </a:solidFill>
          <a:ln>
            <a:solidFill>
              <a:srgbClr val="E8C5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dirty="0">
                <a:solidFill>
                  <a:schemeClr val="tx1"/>
                </a:solidFill>
              </a:rPr>
              <a:t>Do you know what we call a source of historical information that was produced during the time you are learning about?</a:t>
            </a:r>
          </a:p>
        </p:txBody>
      </p:sp>
      <p:sp>
        <p:nvSpPr>
          <p:cNvPr id="34" name="Rectangle 33">
            <a:extLst>
              <a:ext uri="{FF2B5EF4-FFF2-40B4-BE49-F238E27FC236}">
                <a16:creationId xmlns:a16="http://schemas.microsoft.com/office/drawing/2014/main" id="{5BAA1D34-5740-402F-BA0C-4F9E700F1C5E}"/>
              </a:ext>
            </a:extLst>
          </p:cNvPr>
          <p:cNvSpPr/>
          <p:nvPr/>
        </p:nvSpPr>
        <p:spPr>
          <a:xfrm>
            <a:off x="714706" y="5002650"/>
            <a:ext cx="7337472" cy="1009934"/>
          </a:xfrm>
          <a:prstGeom prst="rect">
            <a:avLst/>
          </a:prstGeom>
          <a:solidFill>
            <a:schemeClr val="bg1"/>
          </a:solidFill>
          <a:ln>
            <a:solidFill>
              <a:srgbClr val="E8C5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dirty="0">
                <a:solidFill>
                  <a:schemeClr val="tx1"/>
                </a:solidFill>
              </a:rPr>
              <a:t>We call sources of historical information that were created by someone experiencing the time in history 'first-hand' - </a:t>
            </a:r>
            <a:r>
              <a:rPr lang="en-GB" b="1" dirty="0">
                <a:solidFill>
                  <a:schemeClr val="tx1"/>
                </a:solidFill>
              </a:rPr>
              <a:t>primary sources</a:t>
            </a:r>
            <a:r>
              <a:rPr lang="en-GB" dirty="0">
                <a:solidFill>
                  <a:schemeClr val="tx1"/>
                </a:solidFill>
              </a:rPr>
              <a:t>. Examples include written sources from the time or artefacts. </a:t>
            </a:r>
          </a:p>
        </p:txBody>
      </p:sp>
      <p:sp>
        <p:nvSpPr>
          <p:cNvPr id="13" name="Rectangle 12">
            <a:extLst>
              <a:ext uri="{FF2B5EF4-FFF2-40B4-BE49-F238E27FC236}">
                <a16:creationId xmlns:a16="http://schemas.microsoft.com/office/drawing/2014/main" id="{13EC05EF-7ED7-42CC-A700-3B1112A87828}"/>
              </a:ext>
            </a:extLst>
          </p:cNvPr>
          <p:cNvSpPr/>
          <p:nvPr/>
        </p:nvSpPr>
        <p:spPr>
          <a:xfrm>
            <a:off x="576263" y="4696323"/>
            <a:ext cx="179387" cy="14330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4" name="ICONS">
            <a:extLst>
              <a:ext uri="{FF2B5EF4-FFF2-40B4-BE49-F238E27FC236}">
                <a16:creationId xmlns:a16="http://schemas.microsoft.com/office/drawing/2014/main" id="{EEDA347E-5582-469A-B890-98C6251966D2}"/>
              </a:ext>
            </a:extLst>
          </p:cNvPr>
          <p:cNvGrpSpPr/>
          <p:nvPr/>
        </p:nvGrpSpPr>
        <p:grpSpPr>
          <a:xfrm>
            <a:off x="7480751" y="621486"/>
            <a:ext cx="1238498" cy="864000"/>
            <a:chOff x="7480751" y="621486"/>
            <a:chExt cx="1238498" cy="864000"/>
          </a:xfrm>
        </p:grpSpPr>
        <p:pic>
          <p:nvPicPr>
            <p:cNvPr id="29" name="Assessment" hidden="1">
              <a:extLst>
                <a:ext uri="{FF2B5EF4-FFF2-40B4-BE49-F238E27FC236}">
                  <a16:creationId xmlns:a16="http://schemas.microsoft.com/office/drawing/2014/main" id="{D55A743B-C898-4409-857A-CD543D8F858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668000" y="621486"/>
              <a:ext cx="864000" cy="864000"/>
            </a:xfrm>
            <a:prstGeom prst="rect">
              <a:avLst/>
            </a:prstGeom>
          </p:spPr>
        </p:pic>
        <p:pic>
          <p:nvPicPr>
            <p:cNvPr id="35" name="Mental and Oral Starter" hidden="1">
              <a:extLst>
                <a:ext uri="{FF2B5EF4-FFF2-40B4-BE49-F238E27FC236}">
                  <a16:creationId xmlns:a16="http://schemas.microsoft.com/office/drawing/2014/main" id="{ABD07E42-B5EF-44BC-BE37-F6EC5276C811}"/>
                </a:ext>
              </a:extLst>
            </p:cNvPr>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bwMode="auto">
            <a:xfrm>
              <a:off x="7668200" y="621686"/>
              <a:ext cx="86360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Group Work" hidden="1">
              <a:extLst>
                <a:ext uri="{FF2B5EF4-FFF2-40B4-BE49-F238E27FC236}">
                  <a16:creationId xmlns:a16="http://schemas.microsoft.com/office/drawing/2014/main" id="{19852AC4-986A-4CC5-873E-1AD2403CE1B3}"/>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668000" y="621486"/>
              <a:ext cx="864000" cy="864000"/>
            </a:xfrm>
            <a:prstGeom prst="rect">
              <a:avLst/>
            </a:prstGeom>
          </p:spPr>
        </p:pic>
        <p:pic>
          <p:nvPicPr>
            <p:cNvPr id="37" name="Talking Partners" hidden="1">
              <a:extLst>
                <a:ext uri="{FF2B5EF4-FFF2-40B4-BE49-F238E27FC236}">
                  <a16:creationId xmlns:a16="http://schemas.microsoft.com/office/drawing/2014/main" id="{88436123-6377-40C4-81C9-750F94769186}"/>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668000" y="621486"/>
              <a:ext cx="864000" cy="864000"/>
            </a:xfrm>
            <a:prstGeom prst="rect">
              <a:avLst/>
            </a:prstGeom>
          </p:spPr>
        </p:pic>
        <p:pic>
          <p:nvPicPr>
            <p:cNvPr id="38" name="Pairs" hidden="1">
              <a:extLst>
                <a:ext uri="{FF2B5EF4-FFF2-40B4-BE49-F238E27FC236}">
                  <a16:creationId xmlns:a16="http://schemas.microsoft.com/office/drawing/2014/main" id="{2194FC3A-71D3-4B31-A0E9-4D9458DAD5A0}"/>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7668000" y="621486"/>
              <a:ext cx="864000" cy="864000"/>
            </a:xfrm>
            <a:prstGeom prst="rect">
              <a:avLst/>
            </a:prstGeom>
          </p:spPr>
        </p:pic>
        <p:pic>
          <p:nvPicPr>
            <p:cNvPr id="39" name="Individual Work">
              <a:extLst>
                <a:ext uri="{FF2B5EF4-FFF2-40B4-BE49-F238E27FC236}">
                  <a16:creationId xmlns:a16="http://schemas.microsoft.com/office/drawing/2014/main" id="{7ED0D058-9A24-4DBD-B744-C5D315FFF52E}"/>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7668000" y="621486"/>
              <a:ext cx="864000" cy="864000"/>
            </a:xfrm>
            <a:prstGeom prst="rect">
              <a:avLst/>
            </a:prstGeom>
          </p:spPr>
        </p:pic>
        <p:pic>
          <p:nvPicPr>
            <p:cNvPr id="40" name="Whole Class" hidden="1">
              <a:extLst>
                <a:ext uri="{FF2B5EF4-FFF2-40B4-BE49-F238E27FC236}">
                  <a16:creationId xmlns:a16="http://schemas.microsoft.com/office/drawing/2014/main" id="{937C2DE8-5AF7-4D08-A540-5BBBB8EEB770}"/>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7480751" y="621486"/>
              <a:ext cx="1238498" cy="864000"/>
            </a:xfrm>
            <a:prstGeom prst="rect">
              <a:avLst/>
            </a:prstGeom>
          </p:spPr>
        </p:pic>
      </p:grpSp>
    </p:spTree>
    <p:extLst>
      <p:ext uri="{BB962C8B-B14F-4D97-AF65-F5344CB8AC3E}">
        <p14:creationId xmlns:p14="http://schemas.microsoft.com/office/powerpoint/2010/main" val="794062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wipe(left)">
                                      <p:cBhvr>
                                        <p:cTn id="12"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3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EA4E2D1A-60F6-4CEB-92B6-0B0974E179B3}"/>
              </a:ext>
            </a:extLst>
          </p:cNvPr>
          <p:cNvSpPr/>
          <p:nvPr/>
        </p:nvSpPr>
        <p:spPr>
          <a:xfrm>
            <a:off x="755650" y="1555614"/>
            <a:ext cx="7632700" cy="4573724"/>
          </a:xfrm>
          <a:prstGeom prst="rect">
            <a:avLst/>
          </a:prstGeom>
          <a:gradFill>
            <a:gsLst>
              <a:gs pos="60000">
                <a:schemeClr val="bg1">
                  <a:alpha val="0"/>
                </a:schemeClr>
              </a:gs>
              <a:gs pos="2000">
                <a:srgbClr val="F9B100"/>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t" anchorCtr="0"/>
          <a:lstStyle/>
          <a:p>
            <a:r>
              <a:rPr lang="en-GB" dirty="0">
                <a:solidFill>
                  <a:schemeClr val="tx1"/>
                </a:solidFill>
              </a:rPr>
              <a:t>These are the topics you will be researching about life in ancient Greece:</a:t>
            </a:r>
          </a:p>
        </p:txBody>
      </p:sp>
      <p:pic>
        <p:nvPicPr>
          <p:cNvPr id="46" name="Picture 45">
            <a:extLst>
              <a:ext uri="{FF2B5EF4-FFF2-40B4-BE49-F238E27FC236}">
                <a16:creationId xmlns:a16="http://schemas.microsoft.com/office/drawing/2014/main" id="{5BC24519-52F2-467D-A66C-FC08C5F83767}"/>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239" t="12089" r="47463" b="97"/>
          <a:stretch/>
        </p:blipFill>
        <p:spPr>
          <a:xfrm rot="16200000" flipH="1">
            <a:off x="4229561" y="1793735"/>
            <a:ext cx="2849244" cy="5821966"/>
          </a:xfrm>
          <a:prstGeom prst="rect">
            <a:avLst/>
          </a:prstGeom>
        </p:spPr>
      </p:pic>
      <p:sp>
        <p:nvSpPr>
          <p:cNvPr id="30" name="Rectangle 29">
            <a:extLst>
              <a:ext uri="{FF2B5EF4-FFF2-40B4-BE49-F238E27FC236}">
                <a16:creationId xmlns:a16="http://schemas.microsoft.com/office/drawing/2014/main" id="{C7C2FC5C-E405-4370-B5F3-B974BE9580AF}"/>
              </a:ext>
            </a:extLst>
          </p:cNvPr>
          <p:cNvSpPr/>
          <p:nvPr/>
        </p:nvSpPr>
        <p:spPr>
          <a:xfrm>
            <a:off x="801405" y="6139560"/>
            <a:ext cx="7535634" cy="2713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p:cNvSpPr/>
          <p:nvPr/>
        </p:nvSpPr>
        <p:spPr>
          <a:xfrm>
            <a:off x="755650" y="813233"/>
            <a:ext cx="7632699" cy="480507"/>
          </a:xfrm>
          <a:prstGeom prst="rect">
            <a:avLst/>
          </a:prstGeom>
        </p:spPr>
        <p:txBody>
          <a:bodyPr wrap="square" lIns="0" tIns="0" rIns="0" bIns="72000">
            <a:spAutoFit/>
          </a:bodyPr>
          <a:lstStyle/>
          <a:p>
            <a:r>
              <a:rPr lang="en-GB" sz="2650" b="1" dirty="0">
                <a:latin typeface="+mj-lt"/>
              </a:rPr>
              <a:t>What Was Daily Life Like in Ancient Greece? </a:t>
            </a:r>
          </a:p>
        </p:txBody>
      </p:sp>
      <p:grpSp>
        <p:nvGrpSpPr>
          <p:cNvPr id="16" name="Group 15">
            <a:extLst>
              <a:ext uri="{FF2B5EF4-FFF2-40B4-BE49-F238E27FC236}">
                <a16:creationId xmlns:a16="http://schemas.microsoft.com/office/drawing/2014/main" id="{509C6918-044F-4708-A254-C62F449ECB8F}"/>
              </a:ext>
            </a:extLst>
          </p:cNvPr>
          <p:cNvGrpSpPr/>
          <p:nvPr/>
        </p:nvGrpSpPr>
        <p:grpSpPr>
          <a:xfrm>
            <a:off x="832843" y="1966614"/>
            <a:ext cx="1176363" cy="1379709"/>
            <a:chOff x="832843" y="1895494"/>
            <a:chExt cx="1176363" cy="1379709"/>
          </a:xfrm>
        </p:grpSpPr>
        <p:sp>
          <p:nvSpPr>
            <p:cNvPr id="2" name="Oval 1">
              <a:extLst>
                <a:ext uri="{FF2B5EF4-FFF2-40B4-BE49-F238E27FC236}">
                  <a16:creationId xmlns:a16="http://schemas.microsoft.com/office/drawing/2014/main" id="{FFC49B6E-FC48-4543-AD13-C433224CEBC4}"/>
                </a:ext>
              </a:extLst>
            </p:cNvPr>
            <p:cNvSpPr/>
            <p:nvPr/>
          </p:nvSpPr>
          <p:spPr>
            <a:xfrm>
              <a:off x="848673" y="1895494"/>
              <a:ext cx="1145639" cy="1145639"/>
            </a:xfrm>
            <a:prstGeom prst="ellipse">
              <a:avLst/>
            </a:prstGeom>
            <a:blipFill dpi="0" rotWithShape="1">
              <a:blip r:embed="rId3" cstate="screen">
                <a:extLst>
                  <a:ext uri="{28A0092B-C50C-407E-A947-70E740481C1C}">
                    <a14:useLocalDpi xmlns:a14="http://schemas.microsoft.com/office/drawing/2010/main"/>
                  </a:ext>
                </a:extLst>
              </a:blip>
              <a:srcRect/>
              <a:stretch>
                <a:fillRect l="-8120" t="-1410" r="-65772" b="527"/>
              </a:stretch>
            </a:blipFill>
            <a:ln w="28575">
              <a:solidFill>
                <a:srgbClr val="F9B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9B100"/>
                </a:solidFill>
              </a:endParaRPr>
            </a:p>
          </p:txBody>
        </p:sp>
        <p:sp>
          <p:nvSpPr>
            <p:cNvPr id="4" name="TextBox 3">
              <a:extLst>
                <a:ext uri="{FF2B5EF4-FFF2-40B4-BE49-F238E27FC236}">
                  <a16:creationId xmlns:a16="http://schemas.microsoft.com/office/drawing/2014/main" id="{B19FBB83-9E49-4184-83B8-1C638B104384}"/>
                </a:ext>
              </a:extLst>
            </p:cNvPr>
            <p:cNvSpPr txBox="1"/>
            <p:nvPr/>
          </p:nvSpPr>
          <p:spPr>
            <a:xfrm>
              <a:off x="832843" y="2859705"/>
              <a:ext cx="1176363" cy="415498"/>
            </a:xfrm>
            <a:prstGeom prst="rect">
              <a:avLst/>
            </a:prstGeom>
            <a:noFill/>
            <a:ln>
              <a:noFill/>
            </a:ln>
          </p:spPr>
          <p:txBody>
            <a:bodyPr wrap="square" rtlCol="0">
              <a:spAutoFit/>
            </a:bodyPr>
            <a:lstStyle/>
            <a:p>
              <a:pPr algn="ctr"/>
              <a:r>
                <a:rPr lang="en-GB" sz="2100" b="1" dirty="0">
                  <a:ln>
                    <a:solidFill>
                      <a:sysClr val="windowText" lastClr="000000"/>
                    </a:solidFill>
                  </a:ln>
                  <a:solidFill>
                    <a:srgbClr val="F9B100"/>
                  </a:solidFill>
                </a:rPr>
                <a:t>food</a:t>
              </a:r>
            </a:p>
          </p:txBody>
        </p:sp>
      </p:grpSp>
      <p:grpSp>
        <p:nvGrpSpPr>
          <p:cNvPr id="17" name="Group 16">
            <a:extLst>
              <a:ext uri="{FF2B5EF4-FFF2-40B4-BE49-F238E27FC236}">
                <a16:creationId xmlns:a16="http://schemas.microsoft.com/office/drawing/2014/main" id="{A97F2EE8-F080-491F-A3DB-0B3235CDBBF1}"/>
              </a:ext>
            </a:extLst>
          </p:cNvPr>
          <p:cNvGrpSpPr/>
          <p:nvPr/>
        </p:nvGrpSpPr>
        <p:grpSpPr>
          <a:xfrm>
            <a:off x="2095704" y="1966614"/>
            <a:ext cx="1176363" cy="1379709"/>
            <a:chOff x="2095704" y="1895494"/>
            <a:chExt cx="1176363" cy="1379709"/>
          </a:xfrm>
        </p:grpSpPr>
        <p:sp>
          <p:nvSpPr>
            <p:cNvPr id="29" name="Oval 28">
              <a:extLst>
                <a:ext uri="{FF2B5EF4-FFF2-40B4-BE49-F238E27FC236}">
                  <a16:creationId xmlns:a16="http://schemas.microsoft.com/office/drawing/2014/main" id="{3E2D3DE1-F246-4E91-819F-354D02338758}"/>
                </a:ext>
              </a:extLst>
            </p:cNvPr>
            <p:cNvSpPr/>
            <p:nvPr/>
          </p:nvSpPr>
          <p:spPr>
            <a:xfrm>
              <a:off x="2108876" y="1895494"/>
              <a:ext cx="1145639" cy="1145639"/>
            </a:xfrm>
            <a:prstGeom prst="ellipse">
              <a:avLst/>
            </a:prstGeom>
            <a:blipFill dpi="0" rotWithShape="1">
              <a:blip r:embed="rId4" cstate="screen">
                <a:extLst>
                  <a:ext uri="{28A0092B-C50C-407E-A947-70E740481C1C}">
                    <a14:useLocalDpi xmlns:a14="http://schemas.microsoft.com/office/drawing/2010/main"/>
                  </a:ext>
                </a:extLst>
              </a:blip>
              <a:srcRect/>
              <a:stretch>
                <a:fillRect l="-34334" r="-16064" b="-1904"/>
              </a:stretch>
            </a:blipFill>
            <a:ln w="28575">
              <a:solidFill>
                <a:srgbClr val="F9B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F9B100"/>
                </a:solidFill>
              </a:endParaRPr>
            </a:p>
          </p:txBody>
        </p:sp>
        <p:sp>
          <p:nvSpPr>
            <p:cNvPr id="41" name="TextBox 40">
              <a:extLst>
                <a:ext uri="{FF2B5EF4-FFF2-40B4-BE49-F238E27FC236}">
                  <a16:creationId xmlns:a16="http://schemas.microsoft.com/office/drawing/2014/main" id="{8521C38D-DA49-40DD-A35D-05C9BC392A5D}"/>
                </a:ext>
              </a:extLst>
            </p:cNvPr>
            <p:cNvSpPr txBox="1"/>
            <p:nvPr/>
          </p:nvSpPr>
          <p:spPr>
            <a:xfrm>
              <a:off x="2095704" y="2859705"/>
              <a:ext cx="1176363" cy="415498"/>
            </a:xfrm>
            <a:prstGeom prst="rect">
              <a:avLst/>
            </a:prstGeom>
            <a:noFill/>
            <a:ln>
              <a:noFill/>
            </a:ln>
          </p:spPr>
          <p:txBody>
            <a:bodyPr wrap="square" rtlCol="0">
              <a:spAutoFit/>
            </a:bodyPr>
            <a:lstStyle/>
            <a:p>
              <a:pPr algn="ctr"/>
              <a:r>
                <a:rPr lang="en-GB" sz="2100" b="1" dirty="0">
                  <a:ln>
                    <a:solidFill>
                      <a:sysClr val="windowText" lastClr="000000"/>
                    </a:solidFill>
                  </a:ln>
                  <a:solidFill>
                    <a:srgbClr val="F9B100"/>
                  </a:solidFill>
                </a:rPr>
                <a:t>homes</a:t>
              </a:r>
            </a:p>
          </p:txBody>
        </p:sp>
      </p:grpSp>
      <p:grpSp>
        <p:nvGrpSpPr>
          <p:cNvPr id="19" name="Group 18">
            <a:extLst>
              <a:ext uri="{FF2B5EF4-FFF2-40B4-BE49-F238E27FC236}">
                <a16:creationId xmlns:a16="http://schemas.microsoft.com/office/drawing/2014/main" id="{0C4D0D8B-ED88-4A0D-AC58-25FF960D4BD4}"/>
              </a:ext>
            </a:extLst>
          </p:cNvPr>
          <p:cNvGrpSpPr/>
          <p:nvPr/>
        </p:nvGrpSpPr>
        <p:grpSpPr>
          <a:xfrm>
            <a:off x="3358565" y="1966614"/>
            <a:ext cx="1176363" cy="1372784"/>
            <a:chOff x="3358565" y="1895494"/>
            <a:chExt cx="1176363" cy="1372784"/>
          </a:xfrm>
        </p:grpSpPr>
        <p:sp>
          <p:nvSpPr>
            <p:cNvPr id="35" name="Oval 34">
              <a:extLst>
                <a:ext uri="{FF2B5EF4-FFF2-40B4-BE49-F238E27FC236}">
                  <a16:creationId xmlns:a16="http://schemas.microsoft.com/office/drawing/2014/main" id="{758F3690-1E39-46F3-8E3D-4E4D2506620C}"/>
                </a:ext>
              </a:extLst>
            </p:cNvPr>
            <p:cNvSpPr/>
            <p:nvPr/>
          </p:nvSpPr>
          <p:spPr>
            <a:xfrm>
              <a:off x="3369079" y="1895494"/>
              <a:ext cx="1145639" cy="1145639"/>
            </a:xfrm>
            <a:prstGeom prst="ellipse">
              <a:avLst/>
            </a:prstGeom>
            <a:blipFill dpi="0" rotWithShape="1">
              <a:blip r:embed="rId5" cstate="screen">
                <a:extLst>
                  <a:ext uri="{28A0092B-C50C-407E-A947-70E740481C1C}">
                    <a14:useLocalDpi xmlns:a14="http://schemas.microsoft.com/office/drawing/2010/main"/>
                  </a:ext>
                </a:extLst>
              </a:blip>
              <a:srcRect/>
              <a:stretch>
                <a:fillRect l="-86018" t="-58544" r="-5000" b="-32474"/>
              </a:stretch>
            </a:blipFill>
            <a:ln w="28575">
              <a:solidFill>
                <a:srgbClr val="F9B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F9B100"/>
                </a:solidFill>
              </a:endParaRPr>
            </a:p>
          </p:txBody>
        </p:sp>
        <p:sp>
          <p:nvSpPr>
            <p:cNvPr id="42" name="TextBox 41">
              <a:extLst>
                <a:ext uri="{FF2B5EF4-FFF2-40B4-BE49-F238E27FC236}">
                  <a16:creationId xmlns:a16="http://schemas.microsoft.com/office/drawing/2014/main" id="{8C484AD3-60A1-4ADB-8D01-26869F1A1C39}"/>
                </a:ext>
              </a:extLst>
            </p:cNvPr>
            <p:cNvSpPr txBox="1"/>
            <p:nvPr/>
          </p:nvSpPr>
          <p:spPr>
            <a:xfrm>
              <a:off x="3358565" y="2866630"/>
              <a:ext cx="1176363" cy="401648"/>
            </a:xfrm>
            <a:prstGeom prst="rect">
              <a:avLst/>
            </a:prstGeom>
            <a:noFill/>
            <a:ln>
              <a:noFill/>
            </a:ln>
          </p:spPr>
          <p:txBody>
            <a:bodyPr wrap="square" rtlCol="0">
              <a:spAutoFit/>
            </a:bodyPr>
            <a:lstStyle/>
            <a:p>
              <a:pPr algn="ctr"/>
              <a:r>
                <a:rPr lang="en-GB" sz="2010" b="1" dirty="0">
                  <a:ln>
                    <a:solidFill>
                      <a:sysClr val="windowText" lastClr="000000"/>
                    </a:solidFill>
                  </a:ln>
                  <a:solidFill>
                    <a:srgbClr val="F9B100"/>
                  </a:solidFill>
                </a:rPr>
                <a:t>children</a:t>
              </a:r>
            </a:p>
          </p:txBody>
        </p:sp>
      </p:grpSp>
      <p:grpSp>
        <p:nvGrpSpPr>
          <p:cNvPr id="47" name="Group 46">
            <a:extLst>
              <a:ext uri="{FF2B5EF4-FFF2-40B4-BE49-F238E27FC236}">
                <a16:creationId xmlns:a16="http://schemas.microsoft.com/office/drawing/2014/main" id="{87D710CF-C49B-412D-B43F-42B8BDA45142}"/>
              </a:ext>
            </a:extLst>
          </p:cNvPr>
          <p:cNvGrpSpPr/>
          <p:nvPr/>
        </p:nvGrpSpPr>
        <p:grpSpPr>
          <a:xfrm>
            <a:off x="4608513" y="1966614"/>
            <a:ext cx="1176363" cy="1379709"/>
            <a:chOff x="4608513" y="1895494"/>
            <a:chExt cx="1176363" cy="1379709"/>
          </a:xfrm>
        </p:grpSpPr>
        <p:sp>
          <p:nvSpPr>
            <p:cNvPr id="36" name="Oval 35">
              <a:extLst>
                <a:ext uri="{FF2B5EF4-FFF2-40B4-BE49-F238E27FC236}">
                  <a16:creationId xmlns:a16="http://schemas.microsoft.com/office/drawing/2014/main" id="{EF8C034F-3199-48AA-8A03-FD881D7EA1FE}"/>
                </a:ext>
              </a:extLst>
            </p:cNvPr>
            <p:cNvSpPr/>
            <p:nvPr/>
          </p:nvSpPr>
          <p:spPr>
            <a:xfrm>
              <a:off x="4629282" y="1895494"/>
              <a:ext cx="1145639" cy="1145639"/>
            </a:xfrm>
            <a:prstGeom prst="ellipse">
              <a:avLst/>
            </a:prstGeom>
            <a:blipFill dpi="0" rotWithShape="1">
              <a:blip r:embed="rId6" cstate="screen">
                <a:extLst>
                  <a:ext uri="{28A0092B-C50C-407E-A947-70E740481C1C}">
                    <a14:useLocalDpi xmlns:a14="http://schemas.microsoft.com/office/drawing/2010/main"/>
                  </a:ext>
                </a:extLst>
              </a:blip>
              <a:srcRect/>
              <a:stretch>
                <a:fillRect l="-23965" t="-32965" r="-16339" b="-106697"/>
              </a:stretch>
            </a:blipFill>
            <a:ln w="28575">
              <a:solidFill>
                <a:srgbClr val="F9B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F9B100"/>
                </a:solidFill>
              </a:endParaRPr>
            </a:p>
          </p:txBody>
        </p:sp>
        <p:sp>
          <p:nvSpPr>
            <p:cNvPr id="43" name="TextBox 42">
              <a:extLst>
                <a:ext uri="{FF2B5EF4-FFF2-40B4-BE49-F238E27FC236}">
                  <a16:creationId xmlns:a16="http://schemas.microsoft.com/office/drawing/2014/main" id="{9B3A59BA-F13C-4844-B9D0-B5917EFFD0C1}"/>
                </a:ext>
              </a:extLst>
            </p:cNvPr>
            <p:cNvSpPr txBox="1"/>
            <p:nvPr/>
          </p:nvSpPr>
          <p:spPr>
            <a:xfrm>
              <a:off x="4608513" y="2859705"/>
              <a:ext cx="1176363" cy="415498"/>
            </a:xfrm>
            <a:prstGeom prst="rect">
              <a:avLst/>
            </a:prstGeom>
            <a:noFill/>
            <a:ln>
              <a:noFill/>
            </a:ln>
          </p:spPr>
          <p:txBody>
            <a:bodyPr wrap="square" rtlCol="0">
              <a:spAutoFit/>
            </a:bodyPr>
            <a:lstStyle/>
            <a:p>
              <a:pPr algn="ctr"/>
              <a:r>
                <a:rPr lang="en-GB" sz="2100" b="1" dirty="0">
                  <a:ln>
                    <a:solidFill>
                      <a:sysClr val="windowText" lastClr="000000"/>
                    </a:solidFill>
                  </a:ln>
                  <a:solidFill>
                    <a:srgbClr val="F9B100"/>
                  </a:solidFill>
                </a:rPr>
                <a:t>clothing</a:t>
              </a:r>
            </a:p>
          </p:txBody>
        </p:sp>
      </p:grpSp>
      <p:grpSp>
        <p:nvGrpSpPr>
          <p:cNvPr id="48" name="Group 47">
            <a:extLst>
              <a:ext uri="{FF2B5EF4-FFF2-40B4-BE49-F238E27FC236}">
                <a16:creationId xmlns:a16="http://schemas.microsoft.com/office/drawing/2014/main" id="{CDD13F33-78EF-40F2-BFE3-82B6B0224B6A}"/>
              </a:ext>
            </a:extLst>
          </p:cNvPr>
          <p:cNvGrpSpPr/>
          <p:nvPr/>
        </p:nvGrpSpPr>
        <p:grpSpPr>
          <a:xfrm>
            <a:off x="5871373" y="1966614"/>
            <a:ext cx="1176363" cy="1379709"/>
            <a:chOff x="5871373" y="1895494"/>
            <a:chExt cx="1176363" cy="1379709"/>
          </a:xfrm>
        </p:grpSpPr>
        <p:sp>
          <p:nvSpPr>
            <p:cNvPr id="37" name="Oval 36">
              <a:extLst>
                <a:ext uri="{FF2B5EF4-FFF2-40B4-BE49-F238E27FC236}">
                  <a16:creationId xmlns:a16="http://schemas.microsoft.com/office/drawing/2014/main" id="{E9259D30-F75A-4B39-B5A7-DD980DDA5C28}"/>
                </a:ext>
              </a:extLst>
            </p:cNvPr>
            <p:cNvSpPr/>
            <p:nvPr/>
          </p:nvSpPr>
          <p:spPr>
            <a:xfrm>
              <a:off x="5889485" y="1895494"/>
              <a:ext cx="1145639" cy="1145639"/>
            </a:xfrm>
            <a:prstGeom prst="ellipse">
              <a:avLst/>
            </a:prstGeom>
            <a:blipFill dpi="0" rotWithShape="1">
              <a:blip r:embed="rId7" cstate="screen">
                <a:extLst>
                  <a:ext uri="{28A0092B-C50C-407E-A947-70E740481C1C}">
                    <a14:useLocalDpi xmlns:a14="http://schemas.microsoft.com/office/drawing/2010/main"/>
                  </a:ext>
                </a:extLst>
              </a:blip>
              <a:srcRect/>
              <a:stretch>
                <a:fillRect l="-258620" t="-1957" r="-138302" b="-343269"/>
              </a:stretch>
            </a:blipFill>
            <a:ln w="28575">
              <a:solidFill>
                <a:srgbClr val="F9B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9B100"/>
                </a:solidFill>
              </a:endParaRPr>
            </a:p>
          </p:txBody>
        </p:sp>
        <p:sp>
          <p:nvSpPr>
            <p:cNvPr id="44" name="TextBox 43">
              <a:extLst>
                <a:ext uri="{FF2B5EF4-FFF2-40B4-BE49-F238E27FC236}">
                  <a16:creationId xmlns:a16="http://schemas.microsoft.com/office/drawing/2014/main" id="{B31A7955-999C-45EB-9F1E-7AB165DD07E0}"/>
                </a:ext>
              </a:extLst>
            </p:cNvPr>
            <p:cNvSpPr txBox="1"/>
            <p:nvPr/>
          </p:nvSpPr>
          <p:spPr>
            <a:xfrm>
              <a:off x="5871373" y="2859705"/>
              <a:ext cx="1176363" cy="415498"/>
            </a:xfrm>
            <a:prstGeom prst="rect">
              <a:avLst/>
            </a:prstGeom>
            <a:noFill/>
            <a:ln>
              <a:noFill/>
            </a:ln>
          </p:spPr>
          <p:txBody>
            <a:bodyPr wrap="square" rtlCol="0">
              <a:spAutoFit/>
            </a:bodyPr>
            <a:lstStyle/>
            <a:p>
              <a:pPr algn="ctr"/>
              <a:r>
                <a:rPr lang="en-GB" sz="2100" b="1" dirty="0">
                  <a:ln>
                    <a:solidFill>
                      <a:sysClr val="windowText" lastClr="000000"/>
                    </a:solidFill>
                  </a:ln>
                  <a:solidFill>
                    <a:srgbClr val="F9B100"/>
                  </a:solidFill>
                </a:rPr>
                <a:t>men</a:t>
              </a:r>
            </a:p>
          </p:txBody>
        </p:sp>
      </p:grpSp>
      <p:grpSp>
        <p:nvGrpSpPr>
          <p:cNvPr id="49" name="Group 48">
            <a:extLst>
              <a:ext uri="{FF2B5EF4-FFF2-40B4-BE49-F238E27FC236}">
                <a16:creationId xmlns:a16="http://schemas.microsoft.com/office/drawing/2014/main" id="{766E3F68-8DD1-43E6-8636-466952AF731F}"/>
              </a:ext>
            </a:extLst>
          </p:cNvPr>
          <p:cNvGrpSpPr/>
          <p:nvPr/>
        </p:nvGrpSpPr>
        <p:grpSpPr>
          <a:xfrm>
            <a:off x="7129291" y="1966614"/>
            <a:ext cx="1176363" cy="1379709"/>
            <a:chOff x="7129291" y="1895494"/>
            <a:chExt cx="1176363" cy="1379709"/>
          </a:xfrm>
        </p:grpSpPr>
        <p:sp>
          <p:nvSpPr>
            <p:cNvPr id="38" name="Oval 37">
              <a:extLst>
                <a:ext uri="{FF2B5EF4-FFF2-40B4-BE49-F238E27FC236}">
                  <a16:creationId xmlns:a16="http://schemas.microsoft.com/office/drawing/2014/main" id="{21E28595-F0A7-404C-9E87-362740210AF6}"/>
                </a:ext>
              </a:extLst>
            </p:cNvPr>
            <p:cNvSpPr/>
            <p:nvPr/>
          </p:nvSpPr>
          <p:spPr>
            <a:xfrm>
              <a:off x="7149688" y="1895494"/>
              <a:ext cx="1145639" cy="1145639"/>
            </a:xfrm>
            <a:prstGeom prst="ellipse">
              <a:avLst/>
            </a:prstGeom>
            <a:blipFill dpi="0" rotWithShape="1">
              <a:blip r:embed="rId8" cstate="screen">
                <a:extLst>
                  <a:ext uri="{28A0092B-C50C-407E-A947-70E740481C1C}">
                    <a14:useLocalDpi xmlns:a14="http://schemas.microsoft.com/office/drawing/2010/main"/>
                  </a:ext>
                </a:extLst>
              </a:blip>
              <a:srcRect/>
              <a:stretch>
                <a:fillRect l="-22696" t="391" r="-27128" b="-328051"/>
              </a:stretch>
            </a:blipFill>
            <a:ln w="28575">
              <a:solidFill>
                <a:srgbClr val="F9B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9B100"/>
                </a:solidFill>
              </a:endParaRPr>
            </a:p>
          </p:txBody>
        </p:sp>
        <p:sp>
          <p:nvSpPr>
            <p:cNvPr id="45" name="TextBox 44">
              <a:extLst>
                <a:ext uri="{FF2B5EF4-FFF2-40B4-BE49-F238E27FC236}">
                  <a16:creationId xmlns:a16="http://schemas.microsoft.com/office/drawing/2014/main" id="{5A2585D8-98EF-46E9-845B-994AFEBE4DB6}"/>
                </a:ext>
              </a:extLst>
            </p:cNvPr>
            <p:cNvSpPr txBox="1"/>
            <p:nvPr/>
          </p:nvSpPr>
          <p:spPr>
            <a:xfrm>
              <a:off x="7129291" y="2859705"/>
              <a:ext cx="1176363" cy="415498"/>
            </a:xfrm>
            <a:prstGeom prst="rect">
              <a:avLst/>
            </a:prstGeom>
            <a:noFill/>
            <a:ln>
              <a:noFill/>
            </a:ln>
          </p:spPr>
          <p:txBody>
            <a:bodyPr wrap="square" rtlCol="0">
              <a:spAutoFit/>
            </a:bodyPr>
            <a:lstStyle/>
            <a:p>
              <a:pPr algn="ctr"/>
              <a:r>
                <a:rPr lang="en-GB" sz="2100" b="1" dirty="0">
                  <a:ln>
                    <a:solidFill>
                      <a:sysClr val="windowText" lastClr="000000"/>
                    </a:solidFill>
                  </a:ln>
                  <a:solidFill>
                    <a:srgbClr val="F9B100"/>
                  </a:solidFill>
                </a:rPr>
                <a:t>women</a:t>
              </a:r>
            </a:p>
          </p:txBody>
        </p:sp>
      </p:grpSp>
      <p:pic>
        <p:nvPicPr>
          <p:cNvPr id="8" name="Picture 7" descr="Graphical user interface, text, application, email&#10;&#10;Description automatically generated">
            <a:extLst>
              <a:ext uri="{FF2B5EF4-FFF2-40B4-BE49-F238E27FC236}">
                <a16:creationId xmlns:a16="http://schemas.microsoft.com/office/drawing/2014/main" id="{5D54DC59-F8FC-43DF-B887-CFE0EA6C961A}"/>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57994" y="3322041"/>
            <a:ext cx="1984635" cy="2807298"/>
          </a:xfrm>
          <a:prstGeom prst="rect">
            <a:avLst/>
          </a:prstGeom>
          <a:effectLst>
            <a:outerShdw blurRad="50800" dist="38100" algn="l" rotWithShape="0">
              <a:prstClr val="black">
                <a:alpha val="40000"/>
              </a:prstClr>
            </a:outerShdw>
          </a:effectLst>
        </p:spPr>
      </p:pic>
      <p:sp>
        <p:nvSpPr>
          <p:cNvPr id="10" name="TextBox 9">
            <a:extLst>
              <a:ext uri="{FF2B5EF4-FFF2-40B4-BE49-F238E27FC236}">
                <a16:creationId xmlns:a16="http://schemas.microsoft.com/office/drawing/2014/main" id="{90717EA1-EF11-4081-8F47-1230BDE59D8C}"/>
              </a:ext>
            </a:extLst>
          </p:cNvPr>
          <p:cNvSpPr txBox="1"/>
          <p:nvPr/>
        </p:nvSpPr>
        <p:spPr>
          <a:xfrm>
            <a:off x="2754871" y="3665989"/>
            <a:ext cx="4949505" cy="1477328"/>
          </a:xfrm>
          <a:prstGeom prst="rect">
            <a:avLst/>
          </a:prstGeom>
          <a:noFill/>
        </p:spPr>
        <p:txBody>
          <a:bodyPr wrap="square" rtlCol="0">
            <a:spAutoFit/>
          </a:bodyPr>
          <a:lstStyle/>
          <a:p>
            <a:r>
              <a:rPr lang="en-GB" dirty="0"/>
              <a:t>Find out as much as you can about the aspect you have been given and be ready to feed back some facts to the rest of your group.</a:t>
            </a:r>
          </a:p>
          <a:p>
            <a:endParaRPr lang="en-GB" dirty="0"/>
          </a:p>
          <a:p>
            <a:r>
              <a:rPr lang="en-GB" dirty="0"/>
              <a:t>You should prepare at least five facts to share. </a:t>
            </a:r>
          </a:p>
        </p:txBody>
      </p:sp>
      <p:grpSp>
        <p:nvGrpSpPr>
          <p:cNvPr id="51" name="ICONS">
            <a:extLst>
              <a:ext uri="{FF2B5EF4-FFF2-40B4-BE49-F238E27FC236}">
                <a16:creationId xmlns:a16="http://schemas.microsoft.com/office/drawing/2014/main" id="{8B5642FF-F16C-4953-9133-94716DE7AE51}"/>
              </a:ext>
            </a:extLst>
          </p:cNvPr>
          <p:cNvGrpSpPr/>
          <p:nvPr/>
        </p:nvGrpSpPr>
        <p:grpSpPr>
          <a:xfrm>
            <a:off x="7480751" y="621486"/>
            <a:ext cx="1238498" cy="864000"/>
            <a:chOff x="7480751" y="621486"/>
            <a:chExt cx="1238498" cy="864000"/>
          </a:xfrm>
        </p:grpSpPr>
        <p:pic>
          <p:nvPicPr>
            <p:cNvPr id="52" name="Assessment" hidden="1">
              <a:extLst>
                <a:ext uri="{FF2B5EF4-FFF2-40B4-BE49-F238E27FC236}">
                  <a16:creationId xmlns:a16="http://schemas.microsoft.com/office/drawing/2014/main" id="{91388327-F3E0-4D88-A46F-551A7B906F6F}"/>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7668000" y="621486"/>
              <a:ext cx="864000" cy="864000"/>
            </a:xfrm>
            <a:prstGeom prst="rect">
              <a:avLst/>
            </a:prstGeom>
          </p:spPr>
        </p:pic>
        <p:pic>
          <p:nvPicPr>
            <p:cNvPr id="53" name="Mental and Oral Starter" hidden="1">
              <a:extLst>
                <a:ext uri="{FF2B5EF4-FFF2-40B4-BE49-F238E27FC236}">
                  <a16:creationId xmlns:a16="http://schemas.microsoft.com/office/drawing/2014/main" id="{A6FEA108-9C56-42D2-8186-C9AD5C516B9B}"/>
                </a:ext>
              </a:extLst>
            </p:cNvPr>
            <p:cNvPicPr>
              <a:picLocks noChangeAspect="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7668200" y="621686"/>
              <a:ext cx="86360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 name="Group Work" hidden="1">
              <a:extLst>
                <a:ext uri="{FF2B5EF4-FFF2-40B4-BE49-F238E27FC236}">
                  <a16:creationId xmlns:a16="http://schemas.microsoft.com/office/drawing/2014/main" id="{65D7A359-C9E0-445E-B9B4-F51080B64A1B}"/>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7668000" y="621486"/>
              <a:ext cx="864000" cy="864000"/>
            </a:xfrm>
            <a:prstGeom prst="rect">
              <a:avLst/>
            </a:prstGeom>
          </p:spPr>
        </p:pic>
        <p:pic>
          <p:nvPicPr>
            <p:cNvPr id="55" name="Talking Partners" hidden="1">
              <a:extLst>
                <a:ext uri="{FF2B5EF4-FFF2-40B4-BE49-F238E27FC236}">
                  <a16:creationId xmlns:a16="http://schemas.microsoft.com/office/drawing/2014/main" id="{2800C7FC-A386-47A7-BC0A-37EC146BE4E0}"/>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7668000" y="621486"/>
              <a:ext cx="864000" cy="864000"/>
            </a:xfrm>
            <a:prstGeom prst="rect">
              <a:avLst/>
            </a:prstGeom>
          </p:spPr>
        </p:pic>
        <p:pic>
          <p:nvPicPr>
            <p:cNvPr id="56" name="Pairs" hidden="1">
              <a:extLst>
                <a:ext uri="{FF2B5EF4-FFF2-40B4-BE49-F238E27FC236}">
                  <a16:creationId xmlns:a16="http://schemas.microsoft.com/office/drawing/2014/main" id="{B2C95A69-6C95-41A7-9310-18B8A111BA55}"/>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7668000" y="621486"/>
              <a:ext cx="864000" cy="864000"/>
            </a:xfrm>
            <a:prstGeom prst="rect">
              <a:avLst/>
            </a:prstGeom>
          </p:spPr>
        </p:pic>
        <p:pic>
          <p:nvPicPr>
            <p:cNvPr id="57" name="Individual Work">
              <a:extLst>
                <a:ext uri="{FF2B5EF4-FFF2-40B4-BE49-F238E27FC236}">
                  <a16:creationId xmlns:a16="http://schemas.microsoft.com/office/drawing/2014/main" id="{8F1D3868-E33B-4209-8638-229C8869DA52}"/>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7668000" y="621486"/>
              <a:ext cx="864000" cy="864000"/>
            </a:xfrm>
            <a:prstGeom prst="rect">
              <a:avLst/>
            </a:prstGeom>
          </p:spPr>
        </p:pic>
        <p:pic>
          <p:nvPicPr>
            <p:cNvPr id="58" name="Whole Class" hidden="1">
              <a:extLst>
                <a:ext uri="{FF2B5EF4-FFF2-40B4-BE49-F238E27FC236}">
                  <a16:creationId xmlns:a16="http://schemas.microsoft.com/office/drawing/2014/main" id="{FAC57A89-5F41-433D-9DB4-4255B3BF015B}"/>
                </a:ext>
              </a:extLst>
            </p:cNvPr>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7480751" y="621486"/>
              <a:ext cx="1238498" cy="864000"/>
            </a:xfrm>
            <a:prstGeom prst="rect">
              <a:avLst/>
            </a:prstGeom>
          </p:spPr>
        </p:pic>
      </p:grpSp>
    </p:spTree>
    <p:extLst>
      <p:ext uri="{BB962C8B-B14F-4D97-AF65-F5344CB8AC3E}">
        <p14:creationId xmlns:p14="http://schemas.microsoft.com/office/powerpoint/2010/main" val="1940934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anim calcmode="lin" valueType="num">
                                      <p:cBhvr>
                                        <p:cTn id="8" dur="500" fill="hold"/>
                                        <p:tgtEl>
                                          <p:spTgt spid="16"/>
                                        </p:tgtEl>
                                        <p:attrNameLst>
                                          <p:attrName>ppt_x</p:attrName>
                                        </p:attrNameLst>
                                      </p:cBhvr>
                                      <p:tavLst>
                                        <p:tav tm="0">
                                          <p:val>
                                            <p:strVal val="#ppt_x"/>
                                          </p:val>
                                        </p:tav>
                                        <p:tav tm="100000">
                                          <p:val>
                                            <p:strVal val="#ppt_x"/>
                                          </p:val>
                                        </p:tav>
                                      </p:tavLst>
                                    </p:anim>
                                    <p:anim calcmode="lin" valueType="num">
                                      <p:cBhvr>
                                        <p:cTn id="9" dur="500" fill="hold"/>
                                        <p:tgtEl>
                                          <p:spTgt spid="1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25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anim calcmode="lin" valueType="num">
                                      <p:cBhvr>
                                        <p:cTn id="13" dur="500" fill="hold"/>
                                        <p:tgtEl>
                                          <p:spTgt spid="17"/>
                                        </p:tgtEl>
                                        <p:attrNameLst>
                                          <p:attrName>ppt_x</p:attrName>
                                        </p:attrNameLst>
                                      </p:cBhvr>
                                      <p:tavLst>
                                        <p:tav tm="0">
                                          <p:val>
                                            <p:strVal val="#ppt_x"/>
                                          </p:val>
                                        </p:tav>
                                        <p:tav tm="100000">
                                          <p:val>
                                            <p:strVal val="#ppt_x"/>
                                          </p:val>
                                        </p:tav>
                                      </p:tavLst>
                                    </p:anim>
                                    <p:anim calcmode="lin" valueType="num">
                                      <p:cBhvr>
                                        <p:cTn id="14" dur="500" fill="hold"/>
                                        <p:tgtEl>
                                          <p:spTgt spid="1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50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500"/>
                                        <p:tgtEl>
                                          <p:spTgt spid="19"/>
                                        </p:tgtEl>
                                      </p:cBhvr>
                                    </p:animEffect>
                                    <p:anim calcmode="lin" valueType="num">
                                      <p:cBhvr>
                                        <p:cTn id="18" dur="500" fill="hold"/>
                                        <p:tgtEl>
                                          <p:spTgt spid="19"/>
                                        </p:tgtEl>
                                        <p:attrNameLst>
                                          <p:attrName>ppt_x</p:attrName>
                                        </p:attrNameLst>
                                      </p:cBhvr>
                                      <p:tavLst>
                                        <p:tav tm="0">
                                          <p:val>
                                            <p:strVal val="#ppt_x"/>
                                          </p:val>
                                        </p:tav>
                                        <p:tav tm="100000">
                                          <p:val>
                                            <p:strVal val="#ppt_x"/>
                                          </p:val>
                                        </p:tav>
                                      </p:tavLst>
                                    </p:anim>
                                    <p:anim calcmode="lin" valueType="num">
                                      <p:cBhvr>
                                        <p:cTn id="19" dur="500" fill="hold"/>
                                        <p:tgtEl>
                                          <p:spTgt spid="19"/>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750"/>
                                  </p:stCondLst>
                                  <p:childTnLst>
                                    <p:set>
                                      <p:cBhvr>
                                        <p:cTn id="21" dur="1" fill="hold">
                                          <p:stCondLst>
                                            <p:cond delay="0"/>
                                          </p:stCondLst>
                                        </p:cTn>
                                        <p:tgtEl>
                                          <p:spTgt spid="47"/>
                                        </p:tgtEl>
                                        <p:attrNameLst>
                                          <p:attrName>style.visibility</p:attrName>
                                        </p:attrNameLst>
                                      </p:cBhvr>
                                      <p:to>
                                        <p:strVal val="visible"/>
                                      </p:to>
                                    </p:set>
                                    <p:animEffect transition="in" filter="fade">
                                      <p:cBhvr>
                                        <p:cTn id="22" dur="500"/>
                                        <p:tgtEl>
                                          <p:spTgt spid="47"/>
                                        </p:tgtEl>
                                      </p:cBhvr>
                                    </p:animEffect>
                                    <p:anim calcmode="lin" valueType="num">
                                      <p:cBhvr>
                                        <p:cTn id="23" dur="500" fill="hold"/>
                                        <p:tgtEl>
                                          <p:spTgt spid="47"/>
                                        </p:tgtEl>
                                        <p:attrNameLst>
                                          <p:attrName>ppt_x</p:attrName>
                                        </p:attrNameLst>
                                      </p:cBhvr>
                                      <p:tavLst>
                                        <p:tav tm="0">
                                          <p:val>
                                            <p:strVal val="#ppt_x"/>
                                          </p:val>
                                        </p:tav>
                                        <p:tav tm="100000">
                                          <p:val>
                                            <p:strVal val="#ppt_x"/>
                                          </p:val>
                                        </p:tav>
                                      </p:tavLst>
                                    </p:anim>
                                    <p:anim calcmode="lin" valueType="num">
                                      <p:cBhvr>
                                        <p:cTn id="24" dur="500" fill="hold"/>
                                        <p:tgtEl>
                                          <p:spTgt spid="47"/>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1000"/>
                                  </p:stCondLst>
                                  <p:childTnLst>
                                    <p:set>
                                      <p:cBhvr>
                                        <p:cTn id="26" dur="1" fill="hold">
                                          <p:stCondLst>
                                            <p:cond delay="0"/>
                                          </p:stCondLst>
                                        </p:cTn>
                                        <p:tgtEl>
                                          <p:spTgt spid="48"/>
                                        </p:tgtEl>
                                        <p:attrNameLst>
                                          <p:attrName>style.visibility</p:attrName>
                                        </p:attrNameLst>
                                      </p:cBhvr>
                                      <p:to>
                                        <p:strVal val="visible"/>
                                      </p:to>
                                    </p:set>
                                    <p:animEffect transition="in" filter="fade">
                                      <p:cBhvr>
                                        <p:cTn id="27" dur="500"/>
                                        <p:tgtEl>
                                          <p:spTgt spid="48"/>
                                        </p:tgtEl>
                                      </p:cBhvr>
                                    </p:animEffect>
                                    <p:anim calcmode="lin" valueType="num">
                                      <p:cBhvr>
                                        <p:cTn id="28" dur="500" fill="hold"/>
                                        <p:tgtEl>
                                          <p:spTgt spid="48"/>
                                        </p:tgtEl>
                                        <p:attrNameLst>
                                          <p:attrName>ppt_x</p:attrName>
                                        </p:attrNameLst>
                                      </p:cBhvr>
                                      <p:tavLst>
                                        <p:tav tm="0">
                                          <p:val>
                                            <p:strVal val="#ppt_x"/>
                                          </p:val>
                                        </p:tav>
                                        <p:tav tm="100000">
                                          <p:val>
                                            <p:strVal val="#ppt_x"/>
                                          </p:val>
                                        </p:tav>
                                      </p:tavLst>
                                    </p:anim>
                                    <p:anim calcmode="lin" valueType="num">
                                      <p:cBhvr>
                                        <p:cTn id="29" dur="500" fill="hold"/>
                                        <p:tgtEl>
                                          <p:spTgt spid="48"/>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1250"/>
                                  </p:stCondLst>
                                  <p:childTnLst>
                                    <p:set>
                                      <p:cBhvr>
                                        <p:cTn id="31" dur="1" fill="hold">
                                          <p:stCondLst>
                                            <p:cond delay="0"/>
                                          </p:stCondLst>
                                        </p:cTn>
                                        <p:tgtEl>
                                          <p:spTgt spid="49"/>
                                        </p:tgtEl>
                                        <p:attrNameLst>
                                          <p:attrName>style.visibility</p:attrName>
                                        </p:attrNameLst>
                                      </p:cBhvr>
                                      <p:to>
                                        <p:strVal val="visible"/>
                                      </p:to>
                                    </p:set>
                                    <p:animEffect transition="in" filter="fade">
                                      <p:cBhvr>
                                        <p:cTn id="32" dur="500"/>
                                        <p:tgtEl>
                                          <p:spTgt spid="49"/>
                                        </p:tgtEl>
                                      </p:cBhvr>
                                    </p:animEffect>
                                    <p:anim calcmode="lin" valueType="num">
                                      <p:cBhvr>
                                        <p:cTn id="33" dur="500" fill="hold"/>
                                        <p:tgtEl>
                                          <p:spTgt spid="49"/>
                                        </p:tgtEl>
                                        <p:attrNameLst>
                                          <p:attrName>ppt_x</p:attrName>
                                        </p:attrNameLst>
                                      </p:cBhvr>
                                      <p:tavLst>
                                        <p:tav tm="0">
                                          <p:val>
                                            <p:strVal val="#ppt_x"/>
                                          </p:val>
                                        </p:tav>
                                        <p:tav tm="100000">
                                          <p:val>
                                            <p:strVal val="#ppt_x"/>
                                          </p:val>
                                        </p:tav>
                                      </p:tavLst>
                                    </p:anim>
                                    <p:anim calcmode="lin" valueType="num">
                                      <p:cBhvr>
                                        <p:cTn id="34" dur="500" fill="hold"/>
                                        <p:tgtEl>
                                          <p:spTgt spid="4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p:cNvSpPr txBox="1">
            <a:spLocks/>
          </p:cNvSpPr>
          <p:nvPr/>
        </p:nvSpPr>
        <p:spPr>
          <a:xfrm>
            <a:off x="755648" y="3158797"/>
            <a:ext cx="7632702" cy="387798"/>
          </a:xfrm>
          <a:prstGeom prst="rect">
            <a:avLst/>
          </a:prstGeom>
        </p:spPr>
        <p:txBody>
          <a:bodyPr wrap="square" lIns="0" tIns="0" rIns="0" bIns="0" anchor="ctr" anchorCtr="1">
            <a:spAutoFit/>
          </a:bodyPr>
          <a:lstStyle>
            <a:lvl1pPr algn="l" defTabSz="914400" rtl="0" eaLnBrk="1" latinLnBrk="0" hangingPunct="1">
              <a:lnSpc>
                <a:spcPct val="90000"/>
              </a:lnSpc>
              <a:spcBef>
                <a:spcPct val="0"/>
              </a:spcBef>
              <a:buNone/>
              <a:defRPr sz="4000" b="1" kern="1200">
                <a:solidFill>
                  <a:schemeClr val="tx1"/>
                </a:solidFill>
                <a:latin typeface="Twinkl" panose="02000603050000020003" pitchFamily="50" charset="0"/>
                <a:ea typeface="+mj-ea"/>
                <a:cs typeface="+mj-cs"/>
              </a:defRPr>
            </a:lvl1pPr>
          </a:lstStyle>
          <a:p>
            <a:r>
              <a:rPr lang="en-US" sz="2800" dirty="0">
                <a:latin typeface="+mn-lt"/>
              </a:rPr>
              <a:t>Steps to success</a:t>
            </a:r>
          </a:p>
        </p:txBody>
      </p:sp>
      <p:sp>
        <p:nvSpPr>
          <p:cNvPr id="12" name="Title 1"/>
          <p:cNvSpPr txBox="1">
            <a:spLocks/>
          </p:cNvSpPr>
          <p:nvPr/>
        </p:nvSpPr>
        <p:spPr>
          <a:xfrm>
            <a:off x="755648" y="674900"/>
            <a:ext cx="7632702" cy="387798"/>
          </a:xfrm>
          <a:prstGeom prst="rect">
            <a:avLst/>
          </a:prstGeom>
        </p:spPr>
        <p:txBody>
          <a:bodyPr wrap="square" lIns="0" tIns="0" rIns="0" bIns="0" anchor="ctr" anchorCtr="1">
            <a:spAutoFit/>
          </a:bodyPr>
          <a:lstStyle>
            <a:lvl1pPr algn="l" defTabSz="914400" rtl="0" eaLnBrk="1" latinLnBrk="0" hangingPunct="1">
              <a:lnSpc>
                <a:spcPct val="90000"/>
              </a:lnSpc>
              <a:spcBef>
                <a:spcPct val="0"/>
              </a:spcBef>
              <a:buNone/>
              <a:defRPr sz="4000" b="1" kern="1200">
                <a:solidFill>
                  <a:schemeClr val="tx1"/>
                </a:solidFill>
                <a:latin typeface="Twinkl" panose="02000603050000020003" pitchFamily="50" charset="0"/>
                <a:ea typeface="+mj-ea"/>
                <a:cs typeface="+mj-cs"/>
              </a:defRPr>
            </a:lvl1pPr>
          </a:lstStyle>
          <a:p>
            <a:r>
              <a:rPr lang="en-US" sz="2800" dirty="0">
                <a:latin typeface="+mn-lt"/>
              </a:rPr>
              <a:t>Aim</a:t>
            </a:r>
          </a:p>
        </p:txBody>
      </p:sp>
      <p:sp>
        <p:nvSpPr>
          <p:cNvPr id="4" name="Rectangle 3"/>
          <p:cNvSpPr/>
          <p:nvPr/>
        </p:nvSpPr>
        <p:spPr>
          <a:xfrm>
            <a:off x="755650" y="972725"/>
            <a:ext cx="7632700" cy="386054"/>
          </a:xfrm>
          <a:prstGeom prst="rect">
            <a:avLst/>
          </a:prstGeom>
        </p:spPr>
        <p:txBody>
          <a:bodyPr wrap="square" lIns="0" tIns="108000" rIns="0" bIns="0">
            <a:spAutoFit/>
          </a:bodyPr>
          <a:lstStyle/>
          <a:p>
            <a:pPr marL="285750" indent="-285750">
              <a:spcAft>
                <a:spcPts val="1000"/>
              </a:spcAft>
              <a:buFont typeface="Arial" panose="020B0604020202020204" pitchFamily="34" charset="0"/>
              <a:buChar char="•"/>
            </a:pPr>
            <a:r>
              <a:rPr lang="en-GB" dirty="0"/>
              <a:t>Can I research aspects of daily life and society in ancient Greece.</a:t>
            </a:r>
          </a:p>
        </p:txBody>
      </p:sp>
      <p:sp>
        <p:nvSpPr>
          <p:cNvPr id="13" name="Rectangle 12"/>
          <p:cNvSpPr/>
          <p:nvPr/>
        </p:nvSpPr>
        <p:spPr>
          <a:xfrm>
            <a:off x="755648" y="3457575"/>
            <a:ext cx="7632702" cy="1750530"/>
          </a:xfrm>
          <a:prstGeom prst="rect">
            <a:avLst/>
          </a:prstGeom>
        </p:spPr>
        <p:txBody>
          <a:bodyPr wrap="square" lIns="0" tIns="108000" rIns="0" bIns="0">
            <a:spAutoFit/>
          </a:bodyPr>
          <a:lstStyle/>
          <a:p>
            <a:pPr marL="285750" indent="-285750">
              <a:spcAft>
                <a:spcPts val="1000"/>
              </a:spcAft>
              <a:buFont typeface="Arial" panose="020B0604020202020204" pitchFamily="34" charset="0"/>
              <a:buChar char="•"/>
            </a:pPr>
            <a:r>
              <a:rPr lang="en-GB" dirty="0"/>
              <a:t>I can explore how enslavement was central to life in ancient Greece.</a:t>
            </a:r>
          </a:p>
          <a:p>
            <a:pPr marL="285750" indent="-285750">
              <a:spcAft>
                <a:spcPts val="1000"/>
              </a:spcAft>
              <a:buFont typeface="Arial" panose="020B0604020202020204" pitchFamily="34" charset="0"/>
              <a:buChar char="•"/>
            </a:pPr>
            <a:r>
              <a:rPr lang="en-GB" dirty="0"/>
              <a:t>I can gather information from secondary sources about aspects of life in ancient Greece.</a:t>
            </a:r>
          </a:p>
          <a:p>
            <a:pPr marL="285750" indent="-285750">
              <a:spcAft>
                <a:spcPts val="1000"/>
              </a:spcAft>
              <a:buFont typeface="Arial" panose="020B0604020202020204" pitchFamily="34" charset="0"/>
              <a:buChar char="•"/>
            </a:pPr>
            <a:r>
              <a:rPr lang="en-GB" dirty="0"/>
              <a:t>I can share my research findings with others and pose my own historical questions. </a:t>
            </a:r>
          </a:p>
        </p:txBody>
      </p:sp>
    </p:spTree>
    <p:extLst>
      <p:ext uri="{BB962C8B-B14F-4D97-AF65-F5344CB8AC3E}">
        <p14:creationId xmlns:p14="http://schemas.microsoft.com/office/powerpoint/2010/main" val="447285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pic>
        <p:nvPicPr>
          <p:cNvPr id="29" name="Picture 28" descr="A picture containing elephant, floor, chest of drawers&#10;&#10;Description automatically generated">
            <a:extLst>
              <a:ext uri="{FF2B5EF4-FFF2-40B4-BE49-F238E27FC236}">
                <a16:creationId xmlns:a16="http://schemas.microsoft.com/office/drawing/2014/main" id="{4B32AE83-F16B-4FA0-BDB8-0EDDEC3DDCF7}"/>
              </a:ext>
            </a:extLst>
          </p:cNvPr>
          <p:cNvPicPr>
            <a:picLocks noChangeAspect="1"/>
          </p:cNvPicPr>
          <p:nvPr/>
        </p:nvPicPr>
        <p:blipFill rotWithShape="1">
          <a:blip r:embed="rId3">
            <a:extLst>
              <a:ext uri="{28A0092B-C50C-407E-A947-70E740481C1C}">
                <a14:useLocalDpi xmlns:a14="http://schemas.microsoft.com/office/drawing/2010/main"/>
              </a:ext>
            </a:extLst>
          </a:blip>
          <a:srcRect l="-37" r="16564" b="10950"/>
          <a:stretch/>
        </p:blipFill>
        <p:spPr>
          <a:xfrm>
            <a:off x="755649" y="1587468"/>
            <a:ext cx="7632699" cy="4578382"/>
          </a:xfrm>
          <a:prstGeom prst="rect">
            <a:avLst/>
          </a:prstGeom>
        </p:spPr>
      </p:pic>
      <p:grpSp>
        <p:nvGrpSpPr>
          <p:cNvPr id="30" name="Group 29">
            <a:extLst>
              <a:ext uri="{FF2B5EF4-FFF2-40B4-BE49-F238E27FC236}">
                <a16:creationId xmlns:a16="http://schemas.microsoft.com/office/drawing/2014/main" id="{A588F3D0-92E8-4B44-A422-676ED5851F03}"/>
              </a:ext>
            </a:extLst>
          </p:cNvPr>
          <p:cNvGrpSpPr/>
          <p:nvPr/>
        </p:nvGrpSpPr>
        <p:grpSpPr>
          <a:xfrm>
            <a:off x="876550" y="3745950"/>
            <a:ext cx="7390895" cy="319250"/>
            <a:chOff x="846177" y="4447713"/>
            <a:chExt cx="7390895" cy="319250"/>
          </a:xfrm>
        </p:grpSpPr>
        <p:cxnSp>
          <p:nvCxnSpPr>
            <p:cNvPr id="32" name="Straight Connector 31">
              <a:extLst>
                <a:ext uri="{FF2B5EF4-FFF2-40B4-BE49-F238E27FC236}">
                  <a16:creationId xmlns:a16="http://schemas.microsoft.com/office/drawing/2014/main" id="{24F3CE25-A470-4B7B-A7C3-5B03CB805BD0}"/>
                </a:ext>
              </a:extLst>
            </p:cNvPr>
            <p:cNvCxnSpPr/>
            <p:nvPr/>
          </p:nvCxnSpPr>
          <p:spPr>
            <a:xfrm>
              <a:off x="853655" y="4607511"/>
              <a:ext cx="7383417" cy="0"/>
            </a:xfrm>
            <a:prstGeom prst="line">
              <a:avLst/>
            </a:prstGeom>
            <a:ln w="76200">
              <a:solidFill>
                <a:srgbClr val="FAB00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6D06AADE-C91C-42D6-BC14-2DABF170A4CA}"/>
                </a:ext>
              </a:extLst>
            </p:cNvPr>
            <p:cNvCxnSpPr/>
            <p:nvPr/>
          </p:nvCxnSpPr>
          <p:spPr>
            <a:xfrm>
              <a:off x="846177" y="4447714"/>
              <a:ext cx="0" cy="319249"/>
            </a:xfrm>
            <a:prstGeom prst="line">
              <a:avLst/>
            </a:prstGeom>
            <a:ln w="76200">
              <a:solidFill>
                <a:srgbClr val="FAB00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8C4A5D6B-1BE9-48BA-A834-EF9C3F3A74D6}"/>
                </a:ext>
              </a:extLst>
            </p:cNvPr>
            <p:cNvCxnSpPr/>
            <p:nvPr/>
          </p:nvCxnSpPr>
          <p:spPr>
            <a:xfrm>
              <a:off x="8235673" y="4447713"/>
              <a:ext cx="0" cy="319249"/>
            </a:xfrm>
            <a:prstGeom prst="line">
              <a:avLst/>
            </a:prstGeom>
            <a:ln w="76200">
              <a:solidFill>
                <a:srgbClr val="FAB001"/>
              </a:solidFill>
            </a:ln>
          </p:spPr>
          <p:style>
            <a:lnRef idx="1">
              <a:schemeClr val="accent1"/>
            </a:lnRef>
            <a:fillRef idx="0">
              <a:schemeClr val="accent1"/>
            </a:fillRef>
            <a:effectRef idx="0">
              <a:schemeClr val="accent1"/>
            </a:effectRef>
            <a:fontRef idx="minor">
              <a:schemeClr val="tx1"/>
            </a:fontRef>
          </p:style>
        </p:cxnSp>
      </p:grpSp>
      <p:grpSp>
        <p:nvGrpSpPr>
          <p:cNvPr id="36" name="male citizens">
            <a:extLst>
              <a:ext uri="{FF2B5EF4-FFF2-40B4-BE49-F238E27FC236}">
                <a16:creationId xmlns:a16="http://schemas.microsoft.com/office/drawing/2014/main" id="{59D33005-52C5-4354-BAAF-DEA040639CFF}"/>
              </a:ext>
            </a:extLst>
          </p:cNvPr>
          <p:cNvGrpSpPr/>
          <p:nvPr/>
        </p:nvGrpSpPr>
        <p:grpSpPr>
          <a:xfrm>
            <a:off x="2907040" y="3981232"/>
            <a:ext cx="878891" cy="1023972"/>
            <a:chOff x="2974018" y="4761882"/>
            <a:chExt cx="878891" cy="1023972"/>
          </a:xfrm>
        </p:grpSpPr>
        <p:sp>
          <p:nvSpPr>
            <p:cNvPr id="38" name="Rectangle 37">
              <a:extLst>
                <a:ext uri="{FF2B5EF4-FFF2-40B4-BE49-F238E27FC236}">
                  <a16:creationId xmlns:a16="http://schemas.microsoft.com/office/drawing/2014/main" id="{800F5E6F-C0F9-445E-82E0-6C76D84BAFF4}"/>
                </a:ext>
              </a:extLst>
            </p:cNvPr>
            <p:cNvSpPr/>
            <p:nvPr/>
          </p:nvSpPr>
          <p:spPr>
            <a:xfrm>
              <a:off x="2974018" y="4761882"/>
              <a:ext cx="878891" cy="997741"/>
            </a:xfrm>
            <a:prstGeom prst="rect">
              <a:avLst/>
            </a:prstGeom>
            <a:solidFill>
              <a:schemeClr val="bg1"/>
            </a:solidFill>
            <a:ln>
              <a:solidFill>
                <a:srgbClr val="FAB001"/>
              </a:solidFill>
            </a:ln>
          </p:spPr>
          <p:style>
            <a:lnRef idx="2">
              <a:schemeClr val="accent1">
                <a:shade val="50000"/>
              </a:schemeClr>
            </a:lnRef>
            <a:fillRef idx="1">
              <a:schemeClr val="accent1"/>
            </a:fillRef>
            <a:effectRef idx="0">
              <a:schemeClr val="accent1"/>
            </a:effectRef>
            <a:fontRef idx="minor">
              <a:schemeClr val="lt1"/>
            </a:fontRef>
          </p:style>
          <p:txBody>
            <a:bodyPr lIns="18000" tIns="18000" rIns="18000" bIns="18000" rtlCol="0" anchor="t" anchorCtr="0"/>
            <a:lstStyle/>
            <a:p>
              <a:pPr algn="ctr"/>
              <a:r>
                <a:rPr lang="en-GB" sz="1000" b="1" dirty="0">
                  <a:solidFill>
                    <a:schemeClr val="tx1"/>
                  </a:solidFill>
                  <a:latin typeface="Twinkl" pitchFamily="2" charset="0"/>
                </a:rPr>
                <a:t>508 BC</a:t>
              </a:r>
              <a:endParaRPr lang="en-GB" sz="1000" dirty="0">
                <a:solidFill>
                  <a:schemeClr val="tx1"/>
                </a:solidFill>
                <a:latin typeface="Twinkl" pitchFamily="2" charset="0"/>
              </a:endParaRPr>
            </a:p>
            <a:p>
              <a:pPr algn="ctr"/>
              <a:endParaRPr lang="en-GB" sz="1000" dirty="0">
                <a:latin typeface="Twinkl" pitchFamily="2" charset="0"/>
              </a:endParaRPr>
            </a:p>
          </p:txBody>
        </p:sp>
        <p:sp>
          <p:nvSpPr>
            <p:cNvPr id="39" name="TextBox 38">
              <a:extLst>
                <a:ext uri="{FF2B5EF4-FFF2-40B4-BE49-F238E27FC236}">
                  <a16:creationId xmlns:a16="http://schemas.microsoft.com/office/drawing/2014/main" id="{3FC203EE-8723-47BB-9DF8-94BED8EC058F}"/>
                </a:ext>
              </a:extLst>
            </p:cNvPr>
            <p:cNvSpPr txBox="1"/>
            <p:nvPr/>
          </p:nvSpPr>
          <p:spPr>
            <a:xfrm>
              <a:off x="2988470" y="5334004"/>
              <a:ext cx="847818" cy="451850"/>
            </a:xfrm>
            <a:prstGeom prst="rect">
              <a:avLst/>
            </a:prstGeom>
            <a:noFill/>
          </p:spPr>
          <p:txBody>
            <a:bodyPr wrap="square" lIns="18000" tIns="18000" rIns="18000" bIns="18000">
              <a:spAutoFit/>
            </a:bodyPr>
            <a:lstStyle/>
            <a:p>
              <a:pPr algn="ctr"/>
              <a:r>
                <a:rPr lang="en-GB" sz="900" dirty="0">
                  <a:solidFill>
                    <a:schemeClr val="tx1"/>
                  </a:solidFill>
                  <a:latin typeface="Twinkl" pitchFamily="2" charset="0"/>
                </a:rPr>
                <a:t>Male citizens of Athens are allowed to vote.</a:t>
              </a:r>
            </a:p>
          </p:txBody>
        </p:sp>
        <p:pic>
          <p:nvPicPr>
            <p:cNvPr id="40" name="Picture 39" descr="A picture containing person, posing, group, people&#10;&#10;Description automatically generated">
              <a:extLst>
                <a:ext uri="{FF2B5EF4-FFF2-40B4-BE49-F238E27FC236}">
                  <a16:creationId xmlns:a16="http://schemas.microsoft.com/office/drawing/2014/main" id="{96EB2F9F-AC52-4694-A00D-31B2D53A5AE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156339" y="4936680"/>
              <a:ext cx="510054" cy="431021"/>
            </a:xfrm>
            <a:prstGeom prst="rect">
              <a:avLst/>
            </a:prstGeom>
          </p:spPr>
        </p:pic>
      </p:grpSp>
      <p:grpSp>
        <p:nvGrpSpPr>
          <p:cNvPr id="41" name="king philip">
            <a:extLst>
              <a:ext uri="{FF2B5EF4-FFF2-40B4-BE49-F238E27FC236}">
                <a16:creationId xmlns:a16="http://schemas.microsoft.com/office/drawing/2014/main" id="{EB0CE6E8-EDD4-4E5A-B168-8CA9D5A02964}"/>
              </a:ext>
            </a:extLst>
          </p:cNvPr>
          <p:cNvGrpSpPr/>
          <p:nvPr/>
        </p:nvGrpSpPr>
        <p:grpSpPr>
          <a:xfrm>
            <a:off x="5453965" y="2818152"/>
            <a:ext cx="878891" cy="1000828"/>
            <a:chOff x="5575177" y="3492375"/>
            <a:chExt cx="878891" cy="1000828"/>
          </a:xfrm>
        </p:grpSpPr>
        <p:sp>
          <p:nvSpPr>
            <p:cNvPr id="42" name="Rectangle 41">
              <a:extLst>
                <a:ext uri="{FF2B5EF4-FFF2-40B4-BE49-F238E27FC236}">
                  <a16:creationId xmlns:a16="http://schemas.microsoft.com/office/drawing/2014/main" id="{4BAD0F0B-AA9E-4AE8-BA35-74D239ED4A10}"/>
                </a:ext>
              </a:extLst>
            </p:cNvPr>
            <p:cNvSpPr/>
            <p:nvPr/>
          </p:nvSpPr>
          <p:spPr>
            <a:xfrm>
              <a:off x="5575177" y="3492375"/>
              <a:ext cx="878891" cy="997741"/>
            </a:xfrm>
            <a:prstGeom prst="rect">
              <a:avLst/>
            </a:prstGeom>
            <a:solidFill>
              <a:schemeClr val="bg1"/>
            </a:solidFill>
            <a:ln>
              <a:solidFill>
                <a:srgbClr val="FAB001"/>
              </a:solidFill>
            </a:ln>
          </p:spPr>
          <p:style>
            <a:lnRef idx="2">
              <a:schemeClr val="accent1">
                <a:shade val="50000"/>
              </a:schemeClr>
            </a:lnRef>
            <a:fillRef idx="1">
              <a:schemeClr val="accent1"/>
            </a:fillRef>
            <a:effectRef idx="0">
              <a:schemeClr val="accent1"/>
            </a:effectRef>
            <a:fontRef idx="minor">
              <a:schemeClr val="lt1"/>
            </a:fontRef>
          </p:style>
          <p:txBody>
            <a:bodyPr lIns="18000" tIns="18000" rIns="18000" bIns="18000" rtlCol="0" anchor="t" anchorCtr="0"/>
            <a:lstStyle/>
            <a:p>
              <a:pPr algn="ctr"/>
              <a:r>
                <a:rPr lang="en-GB" sz="1000" b="1" dirty="0">
                  <a:solidFill>
                    <a:schemeClr val="tx1"/>
                  </a:solidFill>
                  <a:latin typeface="Twinkl" pitchFamily="2" charset="0"/>
                </a:rPr>
                <a:t>338 BC</a:t>
              </a:r>
              <a:endParaRPr lang="en-GB" sz="1000" dirty="0">
                <a:solidFill>
                  <a:schemeClr val="tx1"/>
                </a:solidFill>
                <a:latin typeface="Twinkl" pitchFamily="2" charset="0"/>
              </a:endParaRPr>
            </a:p>
            <a:p>
              <a:pPr algn="ctr"/>
              <a:endParaRPr lang="en-GB" sz="1000" dirty="0">
                <a:latin typeface="Twinkl" pitchFamily="2" charset="0"/>
              </a:endParaRPr>
            </a:p>
          </p:txBody>
        </p:sp>
        <p:sp>
          <p:nvSpPr>
            <p:cNvPr id="43" name="TextBox 42">
              <a:extLst>
                <a:ext uri="{FF2B5EF4-FFF2-40B4-BE49-F238E27FC236}">
                  <a16:creationId xmlns:a16="http://schemas.microsoft.com/office/drawing/2014/main" id="{BB1513D7-330B-49E8-9B27-6E92582EAC5F}"/>
                </a:ext>
              </a:extLst>
            </p:cNvPr>
            <p:cNvSpPr txBox="1"/>
            <p:nvPr/>
          </p:nvSpPr>
          <p:spPr>
            <a:xfrm>
              <a:off x="5593061" y="4041353"/>
              <a:ext cx="847818" cy="451850"/>
            </a:xfrm>
            <a:prstGeom prst="rect">
              <a:avLst/>
            </a:prstGeom>
            <a:noFill/>
          </p:spPr>
          <p:txBody>
            <a:bodyPr wrap="square" lIns="18000" tIns="18000" rIns="18000" bIns="18000">
              <a:spAutoFit/>
            </a:bodyPr>
            <a:lstStyle/>
            <a:p>
              <a:pPr algn="ctr"/>
              <a:r>
                <a:rPr lang="en-GB" sz="900" dirty="0">
                  <a:solidFill>
                    <a:schemeClr val="tx1"/>
                  </a:solidFill>
                  <a:latin typeface="Twinkl" pitchFamily="2" charset="0"/>
                </a:rPr>
                <a:t>King Philip II takes control </a:t>
              </a:r>
              <a:br>
                <a:rPr lang="en-GB" sz="900" dirty="0">
                  <a:solidFill>
                    <a:schemeClr val="tx1"/>
                  </a:solidFill>
                  <a:latin typeface="Twinkl" pitchFamily="2" charset="0"/>
                </a:rPr>
              </a:br>
              <a:r>
                <a:rPr lang="en-GB" sz="900" dirty="0">
                  <a:solidFill>
                    <a:schemeClr val="tx1"/>
                  </a:solidFill>
                  <a:latin typeface="Twinkl" pitchFamily="2" charset="0"/>
                </a:rPr>
                <a:t>of Greece.</a:t>
              </a:r>
            </a:p>
          </p:txBody>
        </p:sp>
        <p:pic>
          <p:nvPicPr>
            <p:cNvPr id="44" name="Picture 43" descr="A picture containing text&#10;&#10;Description automatically generated">
              <a:extLst>
                <a:ext uri="{FF2B5EF4-FFF2-40B4-BE49-F238E27FC236}">
                  <a16:creationId xmlns:a16="http://schemas.microsoft.com/office/drawing/2014/main" id="{28859703-1F9E-4D92-B33F-1A31D84AECA3}"/>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b="45019"/>
            <a:stretch/>
          </p:blipFill>
          <p:spPr>
            <a:xfrm>
              <a:off x="5806621" y="3665729"/>
              <a:ext cx="357479" cy="391921"/>
            </a:xfrm>
            <a:prstGeom prst="rect">
              <a:avLst/>
            </a:prstGeom>
          </p:spPr>
        </p:pic>
      </p:grpSp>
      <p:grpSp>
        <p:nvGrpSpPr>
          <p:cNvPr id="45" name="tyrant">
            <a:extLst>
              <a:ext uri="{FF2B5EF4-FFF2-40B4-BE49-F238E27FC236}">
                <a16:creationId xmlns:a16="http://schemas.microsoft.com/office/drawing/2014/main" id="{5A411E5B-CCFC-4A95-9587-D1941DC3C4BC}"/>
              </a:ext>
            </a:extLst>
          </p:cNvPr>
          <p:cNvGrpSpPr/>
          <p:nvPr/>
        </p:nvGrpSpPr>
        <p:grpSpPr>
          <a:xfrm>
            <a:off x="2023661" y="2809228"/>
            <a:ext cx="878891" cy="1006907"/>
            <a:chOff x="2041863" y="3483497"/>
            <a:chExt cx="878891" cy="1006907"/>
          </a:xfrm>
        </p:grpSpPr>
        <p:sp>
          <p:nvSpPr>
            <p:cNvPr id="46" name="Rectangle 45">
              <a:extLst>
                <a:ext uri="{FF2B5EF4-FFF2-40B4-BE49-F238E27FC236}">
                  <a16:creationId xmlns:a16="http://schemas.microsoft.com/office/drawing/2014/main" id="{BCCAE2FB-4920-4B7B-B0FD-4330D2DF1581}"/>
                </a:ext>
              </a:extLst>
            </p:cNvPr>
            <p:cNvSpPr/>
            <p:nvPr/>
          </p:nvSpPr>
          <p:spPr>
            <a:xfrm>
              <a:off x="2041863" y="3483497"/>
              <a:ext cx="878891" cy="997741"/>
            </a:xfrm>
            <a:prstGeom prst="rect">
              <a:avLst/>
            </a:prstGeom>
            <a:solidFill>
              <a:schemeClr val="bg1"/>
            </a:solidFill>
            <a:ln>
              <a:solidFill>
                <a:srgbClr val="FAB001"/>
              </a:solidFill>
            </a:ln>
          </p:spPr>
          <p:style>
            <a:lnRef idx="2">
              <a:schemeClr val="accent1">
                <a:shade val="50000"/>
              </a:schemeClr>
            </a:lnRef>
            <a:fillRef idx="1">
              <a:schemeClr val="accent1"/>
            </a:fillRef>
            <a:effectRef idx="0">
              <a:schemeClr val="accent1"/>
            </a:effectRef>
            <a:fontRef idx="minor">
              <a:schemeClr val="lt1"/>
            </a:fontRef>
          </p:style>
          <p:txBody>
            <a:bodyPr lIns="18000" tIns="18000" rIns="18000" bIns="18000" rtlCol="0" anchor="t" anchorCtr="0"/>
            <a:lstStyle/>
            <a:p>
              <a:pPr algn="ctr"/>
              <a:r>
                <a:rPr lang="en-GB" sz="1000" b="1" dirty="0">
                  <a:solidFill>
                    <a:schemeClr val="tx1"/>
                  </a:solidFill>
                  <a:latin typeface="Twinkl" pitchFamily="2" charset="0"/>
                </a:rPr>
                <a:t>650 BC</a:t>
              </a:r>
              <a:endParaRPr lang="en-GB" sz="1000" dirty="0">
                <a:solidFill>
                  <a:schemeClr val="tx1"/>
                </a:solidFill>
                <a:latin typeface="Twinkl" pitchFamily="2" charset="0"/>
              </a:endParaRPr>
            </a:p>
          </p:txBody>
        </p:sp>
        <p:sp>
          <p:nvSpPr>
            <p:cNvPr id="47" name="TextBox 46">
              <a:extLst>
                <a:ext uri="{FF2B5EF4-FFF2-40B4-BE49-F238E27FC236}">
                  <a16:creationId xmlns:a16="http://schemas.microsoft.com/office/drawing/2014/main" id="{7CBF1848-D709-4BEA-B579-77EE037453E4}"/>
                </a:ext>
              </a:extLst>
            </p:cNvPr>
            <p:cNvSpPr txBox="1"/>
            <p:nvPr/>
          </p:nvSpPr>
          <p:spPr>
            <a:xfrm>
              <a:off x="2057343" y="3961610"/>
              <a:ext cx="847818" cy="528794"/>
            </a:xfrm>
            <a:prstGeom prst="rect">
              <a:avLst/>
            </a:prstGeom>
            <a:noFill/>
          </p:spPr>
          <p:txBody>
            <a:bodyPr wrap="square" lIns="18000" tIns="18000" rIns="18000" bIns="18000">
              <a:spAutoFit/>
            </a:bodyPr>
            <a:lstStyle/>
            <a:p>
              <a:pPr algn="ctr"/>
              <a:r>
                <a:rPr lang="en-GB" sz="800" dirty="0">
                  <a:solidFill>
                    <a:schemeClr val="tx1"/>
                  </a:solidFill>
                  <a:latin typeface="Twinkl" pitchFamily="2" charset="0"/>
                </a:rPr>
                <a:t>Around this date, the tyrant, </a:t>
              </a:r>
              <a:r>
                <a:rPr lang="en-GB" sz="800" dirty="0" err="1">
                  <a:solidFill>
                    <a:schemeClr val="tx1"/>
                  </a:solidFill>
                  <a:latin typeface="Twinkl" pitchFamily="2" charset="0"/>
                </a:rPr>
                <a:t>Kypselos</a:t>
              </a:r>
              <a:r>
                <a:rPr lang="en-GB" sz="800" dirty="0">
                  <a:solidFill>
                    <a:schemeClr val="tx1"/>
                  </a:solidFill>
                  <a:latin typeface="Twinkl" pitchFamily="2" charset="0"/>
                </a:rPr>
                <a:t>, takes over Corinth.</a:t>
              </a:r>
            </a:p>
          </p:txBody>
        </p:sp>
        <p:pic>
          <p:nvPicPr>
            <p:cNvPr id="48" name="Picture 47" descr="A picture containing text&#10;&#10;Description automatically generated">
              <a:extLst>
                <a:ext uri="{FF2B5EF4-FFF2-40B4-BE49-F238E27FC236}">
                  <a16:creationId xmlns:a16="http://schemas.microsoft.com/office/drawing/2014/main" id="{43E3DA20-05DD-45A6-A5F5-9E411348E9BF}"/>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b="47593"/>
            <a:stretch/>
          </p:blipFill>
          <p:spPr>
            <a:xfrm>
              <a:off x="2240295" y="3635619"/>
              <a:ext cx="466740" cy="322733"/>
            </a:xfrm>
            <a:prstGeom prst="rect">
              <a:avLst/>
            </a:prstGeom>
          </p:spPr>
        </p:pic>
      </p:grpSp>
      <p:grpSp>
        <p:nvGrpSpPr>
          <p:cNvPr id="49" name="olympic">
            <a:extLst>
              <a:ext uri="{FF2B5EF4-FFF2-40B4-BE49-F238E27FC236}">
                <a16:creationId xmlns:a16="http://schemas.microsoft.com/office/drawing/2014/main" id="{BCD0454C-56C3-4DDD-836F-6992199303E6}"/>
              </a:ext>
            </a:extLst>
          </p:cNvPr>
          <p:cNvGrpSpPr/>
          <p:nvPr/>
        </p:nvGrpSpPr>
        <p:grpSpPr>
          <a:xfrm>
            <a:off x="969171" y="2811980"/>
            <a:ext cx="878891" cy="1013173"/>
            <a:chOff x="985420" y="3483497"/>
            <a:chExt cx="878891" cy="1013173"/>
          </a:xfrm>
        </p:grpSpPr>
        <p:sp>
          <p:nvSpPr>
            <p:cNvPr id="50" name="Rectangle 49">
              <a:extLst>
                <a:ext uri="{FF2B5EF4-FFF2-40B4-BE49-F238E27FC236}">
                  <a16:creationId xmlns:a16="http://schemas.microsoft.com/office/drawing/2014/main" id="{7FEC5655-1F47-4796-AFC2-AFAF084F9F89}"/>
                </a:ext>
              </a:extLst>
            </p:cNvPr>
            <p:cNvSpPr/>
            <p:nvPr/>
          </p:nvSpPr>
          <p:spPr>
            <a:xfrm>
              <a:off x="985420" y="3483497"/>
              <a:ext cx="878891" cy="997741"/>
            </a:xfrm>
            <a:prstGeom prst="rect">
              <a:avLst/>
            </a:prstGeom>
            <a:solidFill>
              <a:schemeClr val="bg1"/>
            </a:solidFill>
            <a:ln>
              <a:solidFill>
                <a:srgbClr val="FAB001"/>
              </a:solidFill>
            </a:ln>
          </p:spPr>
          <p:style>
            <a:lnRef idx="2">
              <a:schemeClr val="accent1">
                <a:shade val="50000"/>
              </a:schemeClr>
            </a:lnRef>
            <a:fillRef idx="1">
              <a:schemeClr val="accent1"/>
            </a:fillRef>
            <a:effectRef idx="0">
              <a:schemeClr val="accent1"/>
            </a:effectRef>
            <a:fontRef idx="minor">
              <a:schemeClr val="lt1"/>
            </a:fontRef>
          </p:style>
          <p:txBody>
            <a:bodyPr lIns="18000" tIns="18000" rIns="18000" bIns="18000" rtlCol="0" anchor="t" anchorCtr="0"/>
            <a:lstStyle/>
            <a:p>
              <a:pPr algn="ctr"/>
              <a:r>
                <a:rPr lang="en-GB" sz="1000" b="1" dirty="0">
                  <a:solidFill>
                    <a:schemeClr val="tx1"/>
                  </a:solidFill>
                  <a:latin typeface="Twinkl" pitchFamily="2" charset="0"/>
                </a:rPr>
                <a:t>776 BC</a:t>
              </a:r>
              <a:endParaRPr lang="en-GB" sz="900" dirty="0">
                <a:solidFill>
                  <a:schemeClr val="tx1"/>
                </a:solidFill>
                <a:latin typeface="Twinkl" pitchFamily="2" charset="0"/>
              </a:endParaRPr>
            </a:p>
          </p:txBody>
        </p:sp>
        <p:sp>
          <p:nvSpPr>
            <p:cNvPr id="51" name="TextBox 50">
              <a:extLst>
                <a:ext uri="{FF2B5EF4-FFF2-40B4-BE49-F238E27FC236}">
                  <a16:creationId xmlns:a16="http://schemas.microsoft.com/office/drawing/2014/main" id="{66042140-EB0C-4C8C-A9D6-B2D2B7BBF3BF}"/>
                </a:ext>
              </a:extLst>
            </p:cNvPr>
            <p:cNvSpPr txBox="1"/>
            <p:nvPr/>
          </p:nvSpPr>
          <p:spPr>
            <a:xfrm>
              <a:off x="1007616" y="4180310"/>
              <a:ext cx="847818" cy="316360"/>
            </a:xfrm>
            <a:prstGeom prst="rect">
              <a:avLst/>
            </a:prstGeom>
            <a:noFill/>
          </p:spPr>
          <p:txBody>
            <a:bodyPr wrap="square" lIns="18000" tIns="18000" rIns="18000" bIns="18000">
              <a:spAutoFit/>
            </a:bodyPr>
            <a:lstStyle/>
            <a:p>
              <a:pPr algn="ctr"/>
              <a:r>
                <a:rPr lang="en-GB" sz="900" dirty="0">
                  <a:solidFill>
                    <a:schemeClr val="tx1"/>
                  </a:solidFill>
                  <a:latin typeface="Twinkl" pitchFamily="2" charset="0"/>
                </a:rPr>
                <a:t>First Olympic Games are held.</a:t>
              </a:r>
            </a:p>
          </p:txBody>
        </p:sp>
        <p:pic>
          <p:nvPicPr>
            <p:cNvPr id="52" name="Picture 51">
              <a:extLst>
                <a:ext uri="{FF2B5EF4-FFF2-40B4-BE49-F238E27FC236}">
                  <a16:creationId xmlns:a16="http://schemas.microsoft.com/office/drawing/2014/main" id="{4229D8D8-5F06-4225-8530-6F18A88C8773}"/>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011115" y="3723542"/>
              <a:ext cx="829339" cy="417909"/>
            </a:xfrm>
            <a:prstGeom prst="rect">
              <a:avLst/>
            </a:prstGeom>
          </p:spPr>
        </p:pic>
      </p:grpSp>
      <p:grpSp>
        <p:nvGrpSpPr>
          <p:cNvPr id="53" name="hip">
            <a:extLst>
              <a:ext uri="{FF2B5EF4-FFF2-40B4-BE49-F238E27FC236}">
                <a16:creationId xmlns:a16="http://schemas.microsoft.com/office/drawing/2014/main" id="{A2FE99B3-14EE-4DE6-894C-CFD326C56D41}"/>
              </a:ext>
            </a:extLst>
          </p:cNvPr>
          <p:cNvGrpSpPr/>
          <p:nvPr/>
        </p:nvGrpSpPr>
        <p:grpSpPr>
          <a:xfrm>
            <a:off x="4481857" y="2809457"/>
            <a:ext cx="878891" cy="1018218"/>
            <a:chOff x="4598633" y="3483497"/>
            <a:chExt cx="878891" cy="1018218"/>
          </a:xfrm>
        </p:grpSpPr>
        <p:sp>
          <p:nvSpPr>
            <p:cNvPr id="54" name="Rectangle 53">
              <a:extLst>
                <a:ext uri="{FF2B5EF4-FFF2-40B4-BE49-F238E27FC236}">
                  <a16:creationId xmlns:a16="http://schemas.microsoft.com/office/drawing/2014/main" id="{D337BD49-0B80-42C0-A628-3B68B671DA77}"/>
                </a:ext>
              </a:extLst>
            </p:cNvPr>
            <p:cNvSpPr/>
            <p:nvPr/>
          </p:nvSpPr>
          <p:spPr>
            <a:xfrm>
              <a:off x="4598633" y="3483497"/>
              <a:ext cx="878891" cy="997741"/>
            </a:xfrm>
            <a:prstGeom prst="rect">
              <a:avLst/>
            </a:prstGeom>
            <a:solidFill>
              <a:schemeClr val="bg1"/>
            </a:solidFill>
            <a:ln>
              <a:solidFill>
                <a:srgbClr val="FAB001"/>
              </a:solidFill>
            </a:ln>
          </p:spPr>
          <p:style>
            <a:lnRef idx="2">
              <a:schemeClr val="accent1">
                <a:shade val="50000"/>
              </a:schemeClr>
            </a:lnRef>
            <a:fillRef idx="1">
              <a:schemeClr val="accent1"/>
            </a:fillRef>
            <a:effectRef idx="0">
              <a:schemeClr val="accent1"/>
            </a:effectRef>
            <a:fontRef idx="minor">
              <a:schemeClr val="lt1"/>
            </a:fontRef>
          </p:style>
          <p:txBody>
            <a:bodyPr lIns="18000" tIns="18000" rIns="18000" bIns="18000" rtlCol="0" anchor="t" anchorCtr="0"/>
            <a:lstStyle/>
            <a:p>
              <a:pPr algn="ctr"/>
              <a:r>
                <a:rPr lang="en-GB" sz="1000" b="1" dirty="0">
                  <a:solidFill>
                    <a:schemeClr val="tx1"/>
                  </a:solidFill>
                  <a:latin typeface="Twinkl" pitchFamily="2" charset="0"/>
                </a:rPr>
                <a:t>460 BC</a:t>
              </a:r>
              <a:endParaRPr lang="en-GB" sz="1000" dirty="0">
                <a:solidFill>
                  <a:schemeClr val="tx1"/>
                </a:solidFill>
                <a:latin typeface="Twinkl" pitchFamily="2" charset="0"/>
              </a:endParaRPr>
            </a:p>
            <a:p>
              <a:pPr algn="ctr"/>
              <a:endParaRPr lang="en-GB" sz="1000" dirty="0">
                <a:latin typeface="Twinkl" pitchFamily="2" charset="0"/>
              </a:endParaRPr>
            </a:p>
          </p:txBody>
        </p:sp>
        <p:sp>
          <p:nvSpPr>
            <p:cNvPr id="55" name="TextBox 54">
              <a:extLst>
                <a:ext uri="{FF2B5EF4-FFF2-40B4-BE49-F238E27FC236}">
                  <a16:creationId xmlns:a16="http://schemas.microsoft.com/office/drawing/2014/main" id="{9F4D9F0C-A1D0-48C9-BF4C-5987C9FA7555}"/>
                </a:ext>
              </a:extLst>
            </p:cNvPr>
            <p:cNvSpPr txBox="1"/>
            <p:nvPr/>
          </p:nvSpPr>
          <p:spPr>
            <a:xfrm>
              <a:off x="4615909" y="3911366"/>
              <a:ext cx="847818" cy="590349"/>
            </a:xfrm>
            <a:prstGeom prst="rect">
              <a:avLst/>
            </a:prstGeom>
            <a:noFill/>
          </p:spPr>
          <p:txBody>
            <a:bodyPr wrap="square" lIns="18000" tIns="18000" rIns="18000" bIns="18000">
              <a:spAutoFit/>
            </a:bodyPr>
            <a:lstStyle/>
            <a:p>
              <a:pPr algn="ctr"/>
              <a:r>
                <a:rPr lang="en-GB" sz="900" dirty="0">
                  <a:solidFill>
                    <a:schemeClr val="tx1"/>
                  </a:solidFill>
                  <a:latin typeface="Twinkl" pitchFamily="2" charset="0"/>
                </a:rPr>
                <a:t>Hippocrates ‘Father of Medicine’ is born in Kos.</a:t>
              </a:r>
            </a:p>
          </p:txBody>
        </p:sp>
        <p:pic>
          <p:nvPicPr>
            <p:cNvPr id="56" name="Picture 55">
              <a:extLst>
                <a:ext uri="{FF2B5EF4-FFF2-40B4-BE49-F238E27FC236}">
                  <a16:creationId xmlns:a16="http://schemas.microsoft.com/office/drawing/2014/main" id="{5E58BCBE-44FC-420A-8930-CEBA775C777B}"/>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l="-1" r="-2079" b="54887"/>
            <a:stretch/>
          </p:blipFill>
          <p:spPr>
            <a:xfrm>
              <a:off x="4891430" y="3639354"/>
              <a:ext cx="265258" cy="321582"/>
            </a:xfrm>
            <a:prstGeom prst="rect">
              <a:avLst/>
            </a:prstGeom>
          </p:spPr>
        </p:pic>
      </p:grpSp>
      <p:grpSp>
        <p:nvGrpSpPr>
          <p:cNvPr id="57" name="classical period">
            <a:extLst>
              <a:ext uri="{FF2B5EF4-FFF2-40B4-BE49-F238E27FC236}">
                <a16:creationId xmlns:a16="http://schemas.microsoft.com/office/drawing/2014/main" id="{20E63A6F-2AE6-4CF5-A9CD-362DF2785C68}"/>
              </a:ext>
            </a:extLst>
          </p:cNvPr>
          <p:cNvGrpSpPr/>
          <p:nvPr/>
        </p:nvGrpSpPr>
        <p:grpSpPr>
          <a:xfrm>
            <a:off x="3509749" y="2811243"/>
            <a:ext cx="878891" cy="997741"/>
            <a:chOff x="3622088" y="3483497"/>
            <a:chExt cx="878891" cy="997741"/>
          </a:xfrm>
        </p:grpSpPr>
        <p:sp>
          <p:nvSpPr>
            <p:cNvPr id="58" name="Rectangle 57">
              <a:extLst>
                <a:ext uri="{FF2B5EF4-FFF2-40B4-BE49-F238E27FC236}">
                  <a16:creationId xmlns:a16="http://schemas.microsoft.com/office/drawing/2014/main" id="{D15232DD-F6D3-432D-9CBE-DBF756306B41}"/>
                </a:ext>
              </a:extLst>
            </p:cNvPr>
            <p:cNvSpPr/>
            <p:nvPr/>
          </p:nvSpPr>
          <p:spPr>
            <a:xfrm>
              <a:off x="3622088" y="3483497"/>
              <a:ext cx="878891" cy="997741"/>
            </a:xfrm>
            <a:prstGeom prst="rect">
              <a:avLst/>
            </a:prstGeom>
            <a:solidFill>
              <a:schemeClr val="bg1"/>
            </a:solidFill>
            <a:ln>
              <a:solidFill>
                <a:srgbClr val="FAB001"/>
              </a:solidFill>
            </a:ln>
          </p:spPr>
          <p:style>
            <a:lnRef idx="2">
              <a:schemeClr val="accent1">
                <a:shade val="50000"/>
              </a:schemeClr>
            </a:lnRef>
            <a:fillRef idx="1">
              <a:schemeClr val="accent1"/>
            </a:fillRef>
            <a:effectRef idx="0">
              <a:schemeClr val="accent1"/>
            </a:effectRef>
            <a:fontRef idx="minor">
              <a:schemeClr val="lt1"/>
            </a:fontRef>
          </p:style>
          <p:txBody>
            <a:bodyPr lIns="18000" tIns="18000" rIns="18000" bIns="18000" rtlCol="0" anchor="t" anchorCtr="0"/>
            <a:lstStyle/>
            <a:p>
              <a:pPr algn="ctr"/>
              <a:r>
                <a:rPr lang="en-GB" sz="1000" b="1" dirty="0">
                  <a:solidFill>
                    <a:schemeClr val="tx1"/>
                  </a:solidFill>
                  <a:latin typeface="Twinkl" pitchFamily="2" charset="0"/>
                </a:rPr>
                <a:t>500 BC</a:t>
              </a:r>
              <a:endParaRPr lang="en-GB" sz="1000" dirty="0">
                <a:solidFill>
                  <a:schemeClr val="tx1"/>
                </a:solidFill>
                <a:latin typeface="Twinkl" pitchFamily="2" charset="0"/>
              </a:endParaRPr>
            </a:p>
            <a:p>
              <a:pPr algn="ctr"/>
              <a:endParaRPr lang="en-GB" sz="1000" dirty="0">
                <a:latin typeface="Twinkl" pitchFamily="2" charset="0"/>
              </a:endParaRPr>
            </a:p>
          </p:txBody>
        </p:sp>
        <p:sp>
          <p:nvSpPr>
            <p:cNvPr id="59" name="TextBox 58">
              <a:extLst>
                <a:ext uri="{FF2B5EF4-FFF2-40B4-BE49-F238E27FC236}">
                  <a16:creationId xmlns:a16="http://schemas.microsoft.com/office/drawing/2014/main" id="{96D7F8F0-E3B1-4068-8268-AC6536325EAE}"/>
                </a:ext>
              </a:extLst>
            </p:cNvPr>
            <p:cNvSpPr txBox="1"/>
            <p:nvPr/>
          </p:nvSpPr>
          <p:spPr>
            <a:xfrm>
              <a:off x="3631495" y="4070230"/>
              <a:ext cx="847818" cy="405683"/>
            </a:xfrm>
            <a:prstGeom prst="rect">
              <a:avLst/>
            </a:prstGeom>
            <a:noFill/>
          </p:spPr>
          <p:txBody>
            <a:bodyPr wrap="square" lIns="18000" tIns="18000" rIns="18000" bIns="18000">
              <a:spAutoFit/>
            </a:bodyPr>
            <a:lstStyle/>
            <a:p>
              <a:pPr algn="ctr"/>
              <a:r>
                <a:rPr lang="en-GB" sz="800" dirty="0">
                  <a:solidFill>
                    <a:schemeClr val="tx1"/>
                  </a:solidFill>
                  <a:latin typeface="Twinkl" pitchFamily="2" charset="0"/>
                </a:rPr>
                <a:t>Around this date, the Classical period starts.</a:t>
              </a:r>
            </a:p>
          </p:txBody>
        </p:sp>
        <p:pic>
          <p:nvPicPr>
            <p:cNvPr id="60" name="Picture 59" descr="A picture containing indoor, plant, tableware&#10;&#10;Description automatically generated">
              <a:extLst>
                <a:ext uri="{FF2B5EF4-FFF2-40B4-BE49-F238E27FC236}">
                  <a16:creationId xmlns:a16="http://schemas.microsoft.com/office/drawing/2014/main" id="{7FED73FC-8B3B-475C-AAFF-3C5C1F686A3D}"/>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3712511" y="3874195"/>
              <a:ext cx="316100" cy="169730"/>
            </a:xfrm>
            <a:prstGeom prst="rect">
              <a:avLst/>
            </a:prstGeom>
          </p:spPr>
        </p:pic>
        <p:pic>
          <p:nvPicPr>
            <p:cNvPr id="61" name="Picture 60" descr="A picture containing text, jar, vessel&#10;&#10;Description automatically generated">
              <a:extLst>
                <a:ext uri="{FF2B5EF4-FFF2-40B4-BE49-F238E27FC236}">
                  <a16:creationId xmlns:a16="http://schemas.microsoft.com/office/drawing/2014/main" id="{68B8DC0E-DA15-4B80-B3D1-70977A8EFF43}"/>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4112577" y="3661307"/>
              <a:ext cx="259277" cy="390036"/>
            </a:xfrm>
            <a:prstGeom prst="rect">
              <a:avLst/>
            </a:prstGeom>
          </p:spPr>
        </p:pic>
      </p:grpSp>
      <p:grpSp>
        <p:nvGrpSpPr>
          <p:cNvPr id="62" name="alex">
            <a:extLst>
              <a:ext uri="{FF2B5EF4-FFF2-40B4-BE49-F238E27FC236}">
                <a16:creationId xmlns:a16="http://schemas.microsoft.com/office/drawing/2014/main" id="{51AA54BD-1383-4D97-A905-C638763B6180}"/>
              </a:ext>
            </a:extLst>
          </p:cNvPr>
          <p:cNvGrpSpPr/>
          <p:nvPr/>
        </p:nvGrpSpPr>
        <p:grpSpPr>
          <a:xfrm>
            <a:off x="5817489" y="3992533"/>
            <a:ext cx="878891" cy="1001370"/>
            <a:chOff x="5823751" y="4753005"/>
            <a:chExt cx="878891" cy="1001370"/>
          </a:xfrm>
        </p:grpSpPr>
        <p:sp>
          <p:nvSpPr>
            <p:cNvPr id="63" name="Rectangle 62">
              <a:extLst>
                <a:ext uri="{FF2B5EF4-FFF2-40B4-BE49-F238E27FC236}">
                  <a16:creationId xmlns:a16="http://schemas.microsoft.com/office/drawing/2014/main" id="{95049502-462F-4CFF-B1BC-4708001AE0BE}"/>
                </a:ext>
              </a:extLst>
            </p:cNvPr>
            <p:cNvSpPr/>
            <p:nvPr/>
          </p:nvSpPr>
          <p:spPr>
            <a:xfrm>
              <a:off x="5823751" y="4753005"/>
              <a:ext cx="878891" cy="997741"/>
            </a:xfrm>
            <a:prstGeom prst="rect">
              <a:avLst/>
            </a:prstGeom>
            <a:solidFill>
              <a:schemeClr val="bg1"/>
            </a:solidFill>
            <a:ln>
              <a:solidFill>
                <a:srgbClr val="FAB001"/>
              </a:solidFill>
            </a:ln>
          </p:spPr>
          <p:style>
            <a:lnRef idx="2">
              <a:schemeClr val="accent1">
                <a:shade val="50000"/>
              </a:schemeClr>
            </a:lnRef>
            <a:fillRef idx="1">
              <a:schemeClr val="accent1"/>
            </a:fillRef>
            <a:effectRef idx="0">
              <a:schemeClr val="accent1"/>
            </a:effectRef>
            <a:fontRef idx="minor">
              <a:schemeClr val="lt1"/>
            </a:fontRef>
          </p:style>
          <p:txBody>
            <a:bodyPr lIns="18000" tIns="18000" rIns="18000" bIns="18000" rtlCol="0" anchor="t" anchorCtr="0"/>
            <a:lstStyle/>
            <a:p>
              <a:pPr algn="ctr"/>
              <a:r>
                <a:rPr lang="en-GB" sz="1000" b="1" dirty="0">
                  <a:solidFill>
                    <a:schemeClr val="tx1"/>
                  </a:solidFill>
                  <a:latin typeface="Twinkl" pitchFamily="2" charset="0"/>
                </a:rPr>
                <a:t>336 BC</a:t>
              </a:r>
              <a:endParaRPr lang="en-GB" sz="1000" dirty="0">
                <a:solidFill>
                  <a:schemeClr val="tx1"/>
                </a:solidFill>
                <a:latin typeface="Twinkl" pitchFamily="2" charset="0"/>
              </a:endParaRPr>
            </a:p>
            <a:p>
              <a:pPr algn="ctr"/>
              <a:endParaRPr lang="en-GB" sz="1000" dirty="0">
                <a:latin typeface="Twinkl" pitchFamily="2" charset="0"/>
              </a:endParaRPr>
            </a:p>
          </p:txBody>
        </p:sp>
        <p:sp>
          <p:nvSpPr>
            <p:cNvPr id="64" name="TextBox 63">
              <a:extLst>
                <a:ext uri="{FF2B5EF4-FFF2-40B4-BE49-F238E27FC236}">
                  <a16:creationId xmlns:a16="http://schemas.microsoft.com/office/drawing/2014/main" id="{B6A39667-F648-4D06-8D2B-E08FCCA20108}"/>
                </a:ext>
              </a:extLst>
            </p:cNvPr>
            <p:cNvSpPr txBox="1"/>
            <p:nvPr/>
          </p:nvSpPr>
          <p:spPr>
            <a:xfrm>
              <a:off x="5919237" y="5164026"/>
              <a:ext cx="692579" cy="590349"/>
            </a:xfrm>
            <a:prstGeom prst="rect">
              <a:avLst/>
            </a:prstGeom>
            <a:noFill/>
          </p:spPr>
          <p:txBody>
            <a:bodyPr wrap="square" lIns="18000" tIns="18000" rIns="18000" bIns="18000">
              <a:spAutoFit/>
            </a:bodyPr>
            <a:lstStyle/>
            <a:p>
              <a:pPr algn="ctr"/>
              <a:r>
                <a:rPr lang="en-GB" sz="900" dirty="0">
                  <a:solidFill>
                    <a:schemeClr val="tx1"/>
                  </a:solidFill>
                  <a:latin typeface="Twinkl" pitchFamily="2" charset="0"/>
                </a:rPr>
                <a:t>Alexander the Great takes control of Greece.</a:t>
              </a:r>
            </a:p>
          </p:txBody>
        </p:sp>
        <p:pic>
          <p:nvPicPr>
            <p:cNvPr id="65" name="Picture 64">
              <a:extLst>
                <a:ext uri="{FF2B5EF4-FFF2-40B4-BE49-F238E27FC236}">
                  <a16:creationId xmlns:a16="http://schemas.microsoft.com/office/drawing/2014/main" id="{F799786A-818C-4953-B843-C63862860899}"/>
                </a:ext>
              </a:extLst>
            </p:cNvPr>
            <p:cNvPicPr>
              <a:picLocks noChangeAspect="1"/>
            </p:cNvPicPr>
            <p:nvPr/>
          </p:nvPicPr>
          <p:blipFill rotWithShape="1">
            <a:blip r:embed="rId11" cstate="screen">
              <a:extLst>
                <a:ext uri="{28A0092B-C50C-407E-A947-70E740481C1C}">
                  <a14:useLocalDpi xmlns:a14="http://schemas.microsoft.com/office/drawing/2010/main"/>
                </a:ext>
              </a:extLst>
            </a:blip>
            <a:srcRect b="60438"/>
            <a:stretch/>
          </p:blipFill>
          <p:spPr>
            <a:xfrm>
              <a:off x="6119995" y="4923031"/>
              <a:ext cx="286850" cy="282015"/>
            </a:xfrm>
            <a:prstGeom prst="rect">
              <a:avLst/>
            </a:prstGeom>
          </p:spPr>
        </p:pic>
      </p:grpSp>
      <p:grpSp>
        <p:nvGrpSpPr>
          <p:cNvPr id="66" name="parth">
            <a:extLst>
              <a:ext uri="{FF2B5EF4-FFF2-40B4-BE49-F238E27FC236}">
                <a16:creationId xmlns:a16="http://schemas.microsoft.com/office/drawing/2014/main" id="{DB688072-093E-422C-8FA7-F0416A3581EA}"/>
              </a:ext>
            </a:extLst>
          </p:cNvPr>
          <p:cNvGrpSpPr/>
          <p:nvPr/>
        </p:nvGrpSpPr>
        <p:grpSpPr>
          <a:xfrm>
            <a:off x="4876673" y="3981144"/>
            <a:ext cx="878891" cy="1024148"/>
            <a:chOff x="4900474" y="4744127"/>
            <a:chExt cx="878891" cy="1024148"/>
          </a:xfrm>
        </p:grpSpPr>
        <p:sp>
          <p:nvSpPr>
            <p:cNvPr id="67" name="Rectangle 66">
              <a:extLst>
                <a:ext uri="{FF2B5EF4-FFF2-40B4-BE49-F238E27FC236}">
                  <a16:creationId xmlns:a16="http://schemas.microsoft.com/office/drawing/2014/main" id="{9D1D2F9D-B5B5-4ACB-8EE0-DF0267F77905}"/>
                </a:ext>
              </a:extLst>
            </p:cNvPr>
            <p:cNvSpPr/>
            <p:nvPr/>
          </p:nvSpPr>
          <p:spPr>
            <a:xfrm>
              <a:off x="4900474" y="4744127"/>
              <a:ext cx="878891" cy="997741"/>
            </a:xfrm>
            <a:prstGeom prst="rect">
              <a:avLst/>
            </a:prstGeom>
            <a:solidFill>
              <a:schemeClr val="bg1"/>
            </a:solidFill>
            <a:ln>
              <a:solidFill>
                <a:srgbClr val="FAB001"/>
              </a:solidFill>
            </a:ln>
          </p:spPr>
          <p:style>
            <a:lnRef idx="2">
              <a:schemeClr val="accent1">
                <a:shade val="50000"/>
              </a:schemeClr>
            </a:lnRef>
            <a:fillRef idx="1">
              <a:schemeClr val="accent1"/>
            </a:fillRef>
            <a:effectRef idx="0">
              <a:schemeClr val="accent1"/>
            </a:effectRef>
            <a:fontRef idx="minor">
              <a:schemeClr val="lt1"/>
            </a:fontRef>
          </p:style>
          <p:txBody>
            <a:bodyPr lIns="18000" tIns="18000" rIns="18000" bIns="18000" rtlCol="0" anchor="t" anchorCtr="0"/>
            <a:lstStyle/>
            <a:p>
              <a:pPr algn="ctr"/>
              <a:r>
                <a:rPr lang="en-GB" sz="1000" b="1" dirty="0">
                  <a:solidFill>
                    <a:schemeClr val="tx1"/>
                  </a:solidFill>
                  <a:latin typeface="Twinkl" pitchFamily="2" charset="0"/>
                </a:rPr>
                <a:t>432 BC</a:t>
              </a:r>
              <a:endParaRPr lang="en-GB" sz="1000" dirty="0">
                <a:solidFill>
                  <a:schemeClr val="tx1"/>
                </a:solidFill>
                <a:latin typeface="Twinkl" pitchFamily="2" charset="0"/>
              </a:endParaRPr>
            </a:p>
            <a:p>
              <a:pPr algn="ctr"/>
              <a:endParaRPr lang="en-GB" sz="1000" dirty="0">
                <a:latin typeface="Twinkl" pitchFamily="2" charset="0"/>
              </a:endParaRPr>
            </a:p>
          </p:txBody>
        </p:sp>
        <p:sp>
          <p:nvSpPr>
            <p:cNvPr id="68" name="TextBox 67">
              <a:extLst>
                <a:ext uri="{FF2B5EF4-FFF2-40B4-BE49-F238E27FC236}">
                  <a16:creationId xmlns:a16="http://schemas.microsoft.com/office/drawing/2014/main" id="{5FE377C8-ABB1-4C08-9C63-BB44D2F8D197}"/>
                </a:ext>
              </a:extLst>
            </p:cNvPr>
            <p:cNvSpPr txBox="1"/>
            <p:nvPr/>
          </p:nvSpPr>
          <p:spPr>
            <a:xfrm>
              <a:off x="4911051" y="5316425"/>
              <a:ext cx="850842" cy="451850"/>
            </a:xfrm>
            <a:prstGeom prst="rect">
              <a:avLst/>
            </a:prstGeom>
            <a:noFill/>
          </p:spPr>
          <p:txBody>
            <a:bodyPr wrap="square" lIns="18000" tIns="18000" rIns="18000" bIns="18000">
              <a:spAutoFit/>
            </a:bodyPr>
            <a:lstStyle/>
            <a:p>
              <a:pPr algn="ctr"/>
              <a:r>
                <a:rPr lang="en-GB" sz="900" dirty="0">
                  <a:solidFill>
                    <a:schemeClr val="tx1"/>
                  </a:solidFill>
                  <a:latin typeface="Twinkl" pitchFamily="2" charset="0"/>
                </a:rPr>
                <a:t>The Parthenon is finished </a:t>
              </a:r>
              <a:br>
                <a:rPr lang="en-GB" sz="900" dirty="0">
                  <a:solidFill>
                    <a:schemeClr val="tx1"/>
                  </a:solidFill>
                  <a:latin typeface="Twinkl" pitchFamily="2" charset="0"/>
                </a:rPr>
              </a:br>
              <a:r>
                <a:rPr lang="en-GB" sz="900" dirty="0">
                  <a:solidFill>
                    <a:schemeClr val="tx1"/>
                  </a:solidFill>
                  <a:latin typeface="Twinkl" pitchFamily="2" charset="0"/>
                </a:rPr>
                <a:t>in Athens.</a:t>
              </a:r>
            </a:p>
          </p:txBody>
        </p:sp>
        <p:pic>
          <p:nvPicPr>
            <p:cNvPr id="69" name="Picture 68" descr="A close-up of a building&#10;&#10;Description automatically generated with medium confidence">
              <a:extLst>
                <a:ext uri="{FF2B5EF4-FFF2-40B4-BE49-F238E27FC236}">
                  <a16:creationId xmlns:a16="http://schemas.microsoft.com/office/drawing/2014/main" id="{99CC5EDC-ADD7-410A-AEA9-4ADC53FC9F28}"/>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4989634" y="4914303"/>
              <a:ext cx="716574" cy="414963"/>
            </a:xfrm>
            <a:prstGeom prst="rect">
              <a:avLst/>
            </a:prstGeom>
          </p:spPr>
        </p:pic>
      </p:grpSp>
      <p:grpSp>
        <p:nvGrpSpPr>
          <p:cNvPr id="70" name="theatre">
            <a:extLst>
              <a:ext uri="{FF2B5EF4-FFF2-40B4-BE49-F238E27FC236}">
                <a16:creationId xmlns:a16="http://schemas.microsoft.com/office/drawing/2014/main" id="{F84D6EC9-8701-4D55-A058-7DDCAE4A8E44}"/>
              </a:ext>
            </a:extLst>
          </p:cNvPr>
          <p:cNvGrpSpPr/>
          <p:nvPr/>
        </p:nvGrpSpPr>
        <p:grpSpPr>
          <a:xfrm>
            <a:off x="3922879" y="3984075"/>
            <a:ext cx="891869" cy="1018287"/>
            <a:chOff x="3967343" y="4744127"/>
            <a:chExt cx="891869" cy="1018287"/>
          </a:xfrm>
        </p:grpSpPr>
        <p:sp>
          <p:nvSpPr>
            <p:cNvPr id="71" name="Rectangle 70">
              <a:extLst>
                <a:ext uri="{FF2B5EF4-FFF2-40B4-BE49-F238E27FC236}">
                  <a16:creationId xmlns:a16="http://schemas.microsoft.com/office/drawing/2014/main" id="{BE6F90FD-01B5-42AA-B39E-D59CF83E93C9}"/>
                </a:ext>
              </a:extLst>
            </p:cNvPr>
            <p:cNvSpPr/>
            <p:nvPr/>
          </p:nvSpPr>
          <p:spPr>
            <a:xfrm>
              <a:off x="3977195" y="4744127"/>
              <a:ext cx="878891" cy="997741"/>
            </a:xfrm>
            <a:prstGeom prst="rect">
              <a:avLst/>
            </a:prstGeom>
            <a:solidFill>
              <a:schemeClr val="bg1"/>
            </a:solidFill>
            <a:ln>
              <a:solidFill>
                <a:srgbClr val="FAB001"/>
              </a:solidFill>
            </a:ln>
          </p:spPr>
          <p:style>
            <a:lnRef idx="2">
              <a:schemeClr val="accent1">
                <a:shade val="50000"/>
              </a:schemeClr>
            </a:lnRef>
            <a:fillRef idx="1">
              <a:schemeClr val="accent1"/>
            </a:fillRef>
            <a:effectRef idx="0">
              <a:schemeClr val="accent1"/>
            </a:effectRef>
            <a:fontRef idx="minor">
              <a:schemeClr val="lt1"/>
            </a:fontRef>
          </p:style>
          <p:txBody>
            <a:bodyPr lIns="18000" tIns="18000" rIns="18000" bIns="18000" rtlCol="0" anchor="t" anchorCtr="0"/>
            <a:lstStyle/>
            <a:p>
              <a:pPr algn="ctr"/>
              <a:r>
                <a:rPr lang="en-GB" sz="1000" b="1" dirty="0">
                  <a:solidFill>
                    <a:schemeClr val="tx1"/>
                  </a:solidFill>
                  <a:latin typeface="Twinkl" pitchFamily="2" charset="0"/>
                </a:rPr>
                <a:t>472 BC</a:t>
              </a:r>
              <a:endParaRPr lang="en-GB" sz="1000" dirty="0">
                <a:solidFill>
                  <a:schemeClr val="tx1"/>
                </a:solidFill>
                <a:latin typeface="Twinkl" pitchFamily="2" charset="0"/>
              </a:endParaRPr>
            </a:p>
            <a:p>
              <a:pPr algn="ctr"/>
              <a:endParaRPr lang="en-GB" sz="1000" dirty="0">
                <a:latin typeface="Twinkl" pitchFamily="2" charset="0"/>
              </a:endParaRPr>
            </a:p>
          </p:txBody>
        </p:sp>
        <p:sp>
          <p:nvSpPr>
            <p:cNvPr id="72" name="TextBox 71">
              <a:extLst>
                <a:ext uri="{FF2B5EF4-FFF2-40B4-BE49-F238E27FC236}">
                  <a16:creationId xmlns:a16="http://schemas.microsoft.com/office/drawing/2014/main" id="{998BC722-9C6F-4C4B-BAC4-A567B8DE73FD}"/>
                </a:ext>
              </a:extLst>
            </p:cNvPr>
            <p:cNvSpPr txBox="1"/>
            <p:nvPr/>
          </p:nvSpPr>
          <p:spPr>
            <a:xfrm>
              <a:off x="3967343" y="5310564"/>
              <a:ext cx="891869" cy="451850"/>
            </a:xfrm>
            <a:prstGeom prst="rect">
              <a:avLst/>
            </a:prstGeom>
            <a:noFill/>
          </p:spPr>
          <p:txBody>
            <a:bodyPr wrap="square" lIns="18000" tIns="18000" rIns="18000" bIns="18000">
              <a:spAutoFit/>
            </a:bodyPr>
            <a:lstStyle/>
            <a:p>
              <a:pPr algn="ctr"/>
              <a:r>
                <a:rPr lang="en-GB" sz="900" dirty="0">
                  <a:solidFill>
                    <a:schemeClr val="tx1"/>
                  </a:solidFill>
                  <a:latin typeface="Twinkl" pitchFamily="2" charset="0"/>
                </a:rPr>
                <a:t>Greek theatre becomes popular </a:t>
              </a:r>
              <a:br>
                <a:rPr lang="en-GB" sz="900" dirty="0">
                  <a:solidFill>
                    <a:schemeClr val="tx1"/>
                  </a:solidFill>
                  <a:latin typeface="Twinkl" pitchFamily="2" charset="0"/>
                </a:rPr>
              </a:br>
              <a:r>
                <a:rPr lang="en-GB" sz="900" dirty="0">
                  <a:solidFill>
                    <a:schemeClr val="tx1"/>
                  </a:solidFill>
                  <a:latin typeface="Twinkl" pitchFamily="2" charset="0"/>
                </a:rPr>
                <a:t>in Athens.</a:t>
              </a:r>
            </a:p>
          </p:txBody>
        </p:sp>
        <p:pic>
          <p:nvPicPr>
            <p:cNvPr id="73" name="Picture 72" descr="A picture containing mask&#10;&#10;Description automatically generated">
              <a:extLst>
                <a:ext uri="{FF2B5EF4-FFF2-40B4-BE49-F238E27FC236}">
                  <a16:creationId xmlns:a16="http://schemas.microsoft.com/office/drawing/2014/main" id="{EDED18BC-4C94-40ED-87DB-B51D704E0C79}"/>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4145573" y="4945265"/>
              <a:ext cx="553916" cy="376292"/>
            </a:xfrm>
            <a:prstGeom prst="rect">
              <a:avLst/>
            </a:prstGeom>
          </p:spPr>
        </p:pic>
      </p:grpSp>
      <p:grpSp>
        <p:nvGrpSpPr>
          <p:cNvPr id="74" name="roman">
            <a:extLst>
              <a:ext uri="{FF2B5EF4-FFF2-40B4-BE49-F238E27FC236}">
                <a16:creationId xmlns:a16="http://schemas.microsoft.com/office/drawing/2014/main" id="{BF918C76-9C83-4C07-9F88-48DDBA2D8F3E}"/>
              </a:ext>
            </a:extLst>
          </p:cNvPr>
          <p:cNvGrpSpPr/>
          <p:nvPr/>
        </p:nvGrpSpPr>
        <p:grpSpPr>
          <a:xfrm>
            <a:off x="7275272" y="2806194"/>
            <a:ext cx="878891" cy="1024745"/>
            <a:chOff x="7314715" y="1753587"/>
            <a:chExt cx="878891" cy="1024745"/>
          </a:xfrm>
        </p:grpSpPr>
        <p:grpSp>
          <p:nvGrpSpPr>
            <p:cNvPr id="75" name="Group 74">
              <a:extLst>
                <a:ext uri="{FF2B5EF4-FFF2-40B4-BE49-F238E27FC236}">
                  <a16:creationId xmlns:a16="http://schemas.microsoft.com/office/drawing/2014/main" id="{174E3A3D-65DD-40C3-889F-5E6B6C2CDFDC}"/>
                </a:ext>
              </a:extLst>
            </p:cNvPr>
            <p:cNvGrpSpPr/>
            <p:nvPr/>
          </p:nvGrpSpPr>
          <p:grpSpPr>
            <a:xfrm>
              <a:off x="7314715" y="1753587"/>
              <a:ext cx="878891" cy="997741"/>
              <a:chOff x="7395099" y="3483497"/>
              <a:chExt cx="878891" cy="997741"/>
            </a:xfrm>
          </p:grpSpPr>
          <p:sp>
            <p:nvSpPr>
              <p:cNvPr id="77" name="Rectangle 76">
                <a:extLst>
                  <a:ext uri="{FF2B5EF4-FFF2-40B4-BE49-F238E27FC236}">
                    <a16:creationId xmlns:a16="http://schemas.microsoft.com/office/drawing/2014/main" id="{32FCCE73-815B-4331-9470-C6C58256855D}"/>
                  </a:ext>
                </a:extLst>
              </p:cNvPr>
              <p:cNvSpPr/>
              <p:nvPr/>
            </p:nvSpPr>
            <p:spPr>
              <a:xfrm>
                <a:off x="7395099" y="3483497"/>
                <a:ext cx="878891" cy="997741"/>
              </a:xfrm>
              <a:prstGeom prst="rect">
                <a:avLst/>
              </a:prstGeom>
              <a:solidFill>
                <a:schemeClr val="bg1"/>
              </a:solidFill>
              <a:ln>
                <a:solidFill>
                  <a:srgbClr val="FAB001"/>
                </a:solidFill>
              </a:ln>
            </p:spPr>
            <p:style>
              <a:lnRef idx="2">
                <a:schemeClr val="accent1">
                  <a:shade val="50000"/>
                </a:schemeClr>
              </a:lnRef>
              <a:fillRef idx="1">
                <a:schemeClr val="accent1"/>
              </a:fillRef>
              <a:effectRef idx="0">
                <a:schemeClr val="accent1"/>
              </a:effectRef>
              <a:fontRef idx="minor">
                <a:schemeClr val="lt1"/>
              </a:fontRef>
            </p:style>
            <p:txBody>
              <a:bodyPr lIns="18000" tIns="18000" rIns="18000" bIns="18000" rtlCol="0" anchor="t" anchorCtr="0"/>
              <a:lstStyle/>
              <a:p>
                <a:pPr algn="ctr"/>
                <a:r>
                  <a:rPr lang="en-GB" sz="1000" b="1" dirty="0">
                    <a:solidFill>
                      <a:schemeClr val="tx1"/>
                    </a:solidFill>
                    <a:latin typeface="Twinkl" pitchFamily="2" charset="0"/>
                  </a:rPr>
                  <a:t>146 BC</a:t>
                </a:r>
                <a:endParaRPr lang="en-GB" sz="1000" dirty="0">
                  <a:solidFill>
                    <a:schemeClr val="tx1"/>
                  </a:solidFill>
                  <a:latin typeface="Twinkl" pitchFamily="2" charset="0"/>
                </a:endParaRPr>
              </a:p>
              <a:p>
                <a:pPr algn="ctr"/>
                <a:endParaRPr lang="en-GB" sz="1000" dirty="0">
                  <a:latin typeface="Twinkl" pitchFamily="2" charset="0"/>
                </a:endParaRPr>
              </a:p>
            </p:txBody>
          </p:sp>
          <p:pic>
            <p:nvPicPr>
              <p:cNvPr id="78" name="Picture 77" descr="A picture containing text&#10;&#10;Description automatically generated">
                <a:extLst>
                  <a:ext uri="{FF2B5EF4-FFF2-40B4-BE49-F238E27FC236}">
                    <a16:creationId xmlns:a16="http://schemas.microsoft.com/office/drawing/2014/main" id="{EC84C9F1-7EAF-4C97-860B-A4B1796E07F4}"/>
                  </a:ext>
                </a:extLst>
              </p:cNvPr>
              <p:cNvPicPr>
                <a:picLocks noChangeAspect="1"/>
              </p:cNvPicPr>
              <p:nvPr/>
            </p:nvPicPr>
            <p:blipFill rotWithShape="1">
              <a:blip r:embed="rId14" cstate="screen">
                <a:extLst>
                  <a:ext uri="{28A0092B-C50C-407E-A947-70E740481C1C}">
                    <a14:useLocalDpi xmlns:a14="http://schemas.microsoft.com/office/drawing/2010/main"/>
                  </a:ext>
                </a:extLst>
              </a:blip>
              <a:srcRect b="37619"/>
              <a:stretch/>
            </p:blipFill>
            <p:spPr>
              <a:xfrm>
                <a:off x="7581963" y="3643748"/>
                <a:ext cx="475518" cy="444675"/>
              </a:xfrm>
              <a:prstGeom prst="rect">
                <a:avLst/>
              </a:prstGeom>
            </p:spPr>
          </p:pic>
        </p:grpSp>
        <p:sp>
          <p:nvSpPr>
            <p:cNvPr id="76" name="TextBox 75">
              <a:extLst>
                <a:ext uri="{FF2B5EF4-FFF2-40B4-BE49-F238E27FC236}">
                  <a16:creationId xmlns:a16="http://schemas.microsoft.com/office/drawing/2014/main" id="{4FFAFA2B-D65A-4CB9-A8B0-B1303761B226}"/>
                </a:ext>
              </a:extLst>
            </p:cNvPr>
            <p:cNvSpPr txBox="1"/>
            <p:nvPr/>
          </p:nvSpPr>
          <p:spPr>
            <a:xfrm>
              <a:off x="7332510" y="2326482"/>
              <a:ext cx="847818" cy="451850"/>
            </a:xfrm>
            <a:prstGeom prst="rect">
              <a:avLst/>
            </a:prstGeom>
            <a:noFill/>
          </p:spPr>
          <p:txBody>
            <a:bodyPr wrap="square" lIns="18000" tIns="18000" rIns="18000" bIns="18000">
              <a:spAutoFit/>
            </a:bodyPr>
            <a:lstStyle/>
            <a:p>
              <a:pPr algn="ctr"/>
              <a:r>
                <a:rPr lang="en-GB" sz="900" dirty="0">
                  <a:solidFill>
                    <a:schemeClr val="tx1"/>
                  </a:solidFill>
                  <a:latin typeface="Twinkl" pitchFamily="2" charset="0"/>
                </a:rPr>
                <a:t>Greece falls under the Roman Empire.</a:t>
              </a:r>
            </a:p>
          </p:txBody>
        </p:sp>
      </p:grpSp>
      <p:grpSp>
        <p:nvGrpSpPr>
          <p:cNvPr id="79" name="homer">
            <a:extLst>
              <a:ext uri="{FF2B5EF4-FFF2-40B4-BE49-F238E27FC236}">
                <a16:creationId xmlns:a16="http://schemas.microsoft.com/office/drawing/2014/main" id="{017E3ECF-0B4E-4448-937D-A9DA1EF89DF9}"/>
              </a:ext>
            </a:extLst>
          </p:cNvPr>
          <p:cNvGrpSpPr/>
          <p:nvPr/>
        </p:nvGrpSpPr>
        <p:grpSpPr>
          <a:xfrm>
            <a:off x="1481023" y="3987009"/>
            <a:ext cx="898980" cy="997741"/>
            <a:chOff x="1503112" y="4744126"/>
            <a:chExt cx="898980" cy="997741"/>
          </a:xfrm>
        </p:grpSpPr>
        <p:sp>
          <p:nvSpPr>
            <p:cNvPr id="80" name="Rectangle 79">
              <a:extLst>
                <a:ext uri="{FF2B5EF4-FFF2-40B4-BE49-F238E27FC236}">
                  <a16:creationId xmlns:a16="http://schemas.microsoft.com/office/drawing/2014/main" id="{AEB593E0-EF87-4D92-A141-F6DA725E457D}"/>
                </a:ext>
              </a:extLst>
            </p:cNvPr>
            <p:cNvSpPr/>
            <p:nvPr/>
          </p:nvSpPr>
          <p:spPr>
            <a:xfrm>
              <a:off x="1518080" y="4744126"/>
              <a:ext cx="878891" cy="997741"/>
            </a:xfrm>
            <a:prstGeom prst="rect">
              <a:avLst/>
            </a:prstGeom>
            <a:solidFill>
              <a:schemeClr val="bg1"/>
            </a:solidFill>
            <a:ln>
              <a:solidFill>
                <a:srgbClr val="FAB001"/>
              </a:solidFill>
            </a:ln>
          </p:spPr>
          <p:style>
            <a:lnRef idx="2">
              <a:schemeClr val="accent1">
                <a:shade val="50000"/>
              </a:schemeClr>
            </a:lnRef>
            <a:fillRef idx="1">
              <a:schemeClr val="accent1"/>
            </a:fillRef>
            <a:effectRef idx="0">
              <a:schemeClr val="accent1"/>
            </a:effectRef>
            <a:fontRef idx="minor">
              <a:schemeClr val="lt1"/>
            </a:fontRef>
          </p:style>
          <p:txBody>
            <a:bodyPr lIns="18000" tIns="18000" rIns="18000" bIns="18000" rtlCol="0" anchor="t" anchorCtr="0"/>
            <a:lstStyle/>
            <a:p>
              <a:pPr algn="ctr"/>
              <a:r>
                <a:rPr lang="en-GB" sz="1000" b="1" dirty="0">
                  <a:solidFill>
                    <a:schemeClr val="tx1"/>
                  </a:solidFill>
                  <a:latin typeface="Twinkl" pitchFamily="2" charset="0"/>
                </a:rPr>
                <a:t>700 BC</a:t>
              </a:r>
              <a:endParaRPr lang="en-GB" sz="1000" dirty="0">
                <a:solidFill>
                  <a:schemeClr val="tx1"/>
                </a:solidFill>
                <a:latin typeface="Twinkl" pitchFamily="2" charset="0"/>
              </a:endParaRPr>
            </a:p>
            <a:p>
              <a:pPr algn="ctr"/>
              <a:endParaRPr lang="en-GB" sz="1000" dirty="0">
                <a:latin typeface="Twinkl" pitchFamily="2" charset="0"/>
              </a:endParaRPr>
            </a:p>
          </p:txBody>
        </p:sp>
        <p:sp>
          <p:nvSpPr>
            <p:cNvPr id="81" name="TextBox 80">
              <a:extLst>
                <a:ext uri="{FF2B5EF4-FFF2-40B4-BE49-F238E27FC236}">
                  <a16:creationId xmlns:a16="http://schemas.microsoft.com/office/drawing/2014/main" id="{40F45FCE-9489-46A9-A17B-627CE3E3974B}"/>
                </a:ext>
              </a:extLst>
            </p:cNvPr>
            <p:cNvSpPr txBox="1"/>
            <p:nvPr/>
          </p:nvSpPr>
          <p:spPr>
            <a:xfrm>
              <a:off x="1503112" y="5236552"/>
              <a:ext cx="898980" cy="498016"/>
            </a:xfrm>
            <a:prstGeom prst="rect">
              <a:avLst/>
            </a:prstGeom>
            <a:noFill/>
          </p:spPr>
          <p:txBody>
            <a:bodyPr wrap="square" lIns="18000" tIns="18000" rIns="18000" bIns="18000">
              <a:spAutoFit/>
            </a:bodyPr>
            <a:lstStyle/>
            <a:p>
              <a:pPr algn="ctr"/>
              <a:r>
                <a:rPr lang="en-GB" sz="750" dirty="0">
                  <a:solidFill>
                    <a:schemeClr val="tx1"/>
                  </a:solidFill>
                  <a:latin typeface="Twinkl" pitchFamily="2" charset="0"/>
                </a:rPr>
                <a:t>Homer writes the ‘Odyssey’ and ‘Iliad’ poems around</a:t>
              </a:r>
            </a:p>
            <a:p>
              <a:pPr algn="ctr"/>
              <a:r>
                <a:rPr lang="en-GB" sz="750" dirty="0">
                  <a:solidFill>
                    <a:schemeClr val="tx1"/>
                  </a:solidFill>
                  <a:latin typeface="Twinkl" pitchFamily="2" charset="0"/>
                </a:rPr>
                <a:t> this date. </a:t>
              </a:r>
            </a:p>
          </p:txBody>
        </p:sp>
        <p:pic>
          <p:nvPicPr>
            <p:cNvPr id="82" name="Picture 81" descr="A picture containing text&#10;&#10;Description automatically generated">
              <a:extLst>
                <a:ext uri="{FF2B5EF4-FFF2-40B4-BE49-F238E27FC236}">
                  <a16:creationId xmlns:a16="http://schemas.microsoft.com/office/drawing/2014/main" id="{688AC548-09F0-4F5C-8310-15996BD7EB7F}"/>
                </a:ext>
              </a:extLst>
            </p:cNvPr>
            <p:cNvPicPr>
              <a:picLocks noChangeAspect="1"/>
            </p:cNvPicPr>
            <p:nvPr/>
          </p:nvPicPr>
          <p:blipFill rotWithShape="1">
            <a:blip r:embed="rId15" cstate="screen">
              <a:extLst>
                <a:ext uri="{28A0092B-C50C-407E-A947-70E740481C1C}">
                  <a14:useLocalDpi xmlns:a14="http://schemas.microsoft.com/office/drawing/2010/main"/>
                </a:ext>
              </a:extLst>
            </a:blip>
            <a:srcRect t="-1" b="38854"/>
            <a:stretch/>
          </p:blipFill>
          <p:spPr>
            <a:xfrm>
              <a:off x="1838387" y="4920714"/>
              <a:ext cx="213648" cy="289663"/>
            </a:xfrm>
            <a:prstGeom prst="rect">
              <a:avLst/>
            </a:prstGeom>
          </p:spPr>
        </p:pic>
      </p:grpSp>
      <p:pic>
        <p:nvPicPr>
          <p:cNvPr id="117" name="Google Shape;117;p8" hidden="1"/>
          <p:cNvPicPr preferRelativeResize="0"/>
          <p:nvPr/>
        </p:nvPicPr>
        <p:blipFill rotWithShape="1">
          <a:blip r:embed="rId16">
            <a:alphaModFix/>
          </a:blip>
          <a:srcRect/>
          <a:stretch/>
        </p:blipFill>
        <p:spPr>
          <a:xfrm>
            <a:off x="7480751" y="621486"/>
            <a:ext cx="1238498" cy="864000"/>
          </a:xfrm>
          <a:prstGeom prst="rect">
            <a:avLst/>
          </a:prstGeom>
          <a:noFill/>
          <a:ln>
            <a:noFill/>
          </a:ln>
        </p:spPr>
      </p:pic>
      <p:sp>
        <p:nvSpPr>
          <p:cNvPr id="18" name="Rectangle: Top Corners Rounded 17">
            <a:extLst>
              <a:ext uri="{FF2B5EF4-FFF2-40B4-BE49-F238E27FC236}">
                <a16:creationId xmlns:a16="http://schemas.microsoft.com/office/drawing/2014/main" id="{F0AAE1BA-2D54-447C-995C-D0F4B0FF50D3}"/>
              </a:ext>
            </a:extLst>
          </p:cNvPr>
          <p:cNvSpPr/>
          <p:nvPr/>
        </p:nvSpPr>
        <p:spPr>
          <a:xfrm>
            <a:off x="450309" y="431928"/>
            <a:ext cx="8229599" cy="797533"/>
          </a:xfrm>
          <a:prstGeom prst="round2SameRect">
            <a:avLst>
              <a:gd name="adj1" fmla="val 13095"/>
              <a:gd name="adj2" fmla="val 0"/>
            </a:avLst>
          </a:prstGeom>
          <a:solidFill>
            <a:srgbClr val="E8C500"/>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chemeClr val="tx1"/>
                </a:solidFill>
                <a:latin typeface="Twinkl" pitchFamily="2" charset="0"/>
              </a:rPr>
              <a:t>Remember It</a:t>
            </a:r>
          </a:p>
        </p:txBody>
      </p:sp>
      <p:sp>
        <p:nvSpPr>
          <p:cNvPr id="84" name="Google Shape;153;p10">
            <a:extLst>
              <a:ext uri="{FF2B5EF4-FFF2-40B4-BE49-F238E27FC236}">
                <a16:creationId xmlns:a16="http://schemas.microsoft.com/office/drawing/2014/main" id="{3B1C0203-5404-4309-AD3A-00C900EC1865}"/>
              </a:ext>
            </a:extLst>
          </p:cNvPr>
          <p:cNvSpPr/>
          <p:nvPr/>
        </p:nvSpPr>
        <p:spPr>
          <a:xfrm>
            <a:off x="755650" y="1739756"/>
            <a:ext cx="7398512" cy="902498"/>
          </a:xfrm>
          <a:prstGeom prst="rect">
            <a:avLst/>
          </a:prstGeom>
          <a:solidFill>
            <a:srgbClr val="FDCF82"/>
          </a:solidFill>
          <a:ln w="12700" cap="flat" cmpd="sng">
            <a:solidFill>
              <a:srgbClr val="F9B100"/>
            </a:solidFill>
            <a:prstDash val="solid"/>
            <a:miter lim="800000"/>
            <a:headEnd type="none" w="sm" len="sm"/>
            <a:tailEnd type="none" w="sm" len="sm"/>
          </a:ln>
        </p:spPr>
        <p:txBody>
          <a:bodyPr spcFirstLastPara="1" wrap="square" lIns="108000" tIns="216000" rIns="108000" bIns="108000" anchor="ctr" anchorCtr="0">
            <a:noAutofit/>
          </a:bodyPr>
          <a:lstStyle/>
          <a:p>
            <a:pPr marL="0" marR="0" lvl="0" indent="0" rtl="0">
              <a:spcBef>
                <a:spcPts val="0"/>
              </a:spcBef>
              <a:spcAft>
                <a:spcPts val="0"/>
              </a:spcAft>
              <a:buNone/>
            </a:pPr>
            <a:r>
              <a:rPr lang="en-GB" sz="1800" dirty="0">
                <a:solidFill>
                  <a:schemeClr val="tx1"/>
                </a:solidFill>
                <a:latin typeface="Twinkl" pitchFamily="2" charset="77"/>
                <a:sym typeface="Arial"/>
              </a:rPr>
              <a:t>Here is a timeline with some key events from the ancient Greek period. </a:t>
            </a:r>
          </a:p>
          <a:p>
            <a:pPr marL="0" marR="0" lvl="0" indent="0" rtl="0">
              <a:spcBef>
                <a:spcPts val="0"/>
              </a:spcBef>
              <a:spcAft>
                <a:spcPts val="0"/>
              </a:spcAft>
              <a:buNone/>
            </a:pPr>
            <a:r>
              <a:rPr lang="en-GB" sz="1800" dirty="0">
                <a:solidFill>
                  <a:schemeClr val="tx1"/>
                </a:solidFill>
                <a:latin typeface="Twinkl" pitchFamily="2" charset="77"/>
                <a:sym typeface="Arial"/>
              </a:rPr>
              <a:t>Can you and your partner decide what the missing labels are?</a:t>
            </a:r>
          </a:p>
        </p:txBody>
      </p:sp>
      <p:pic>
        <p:nvPicPr>
          <p:cNvPr id="86" name="Google Shape;155;p10" descr="A picture containing text, plant, agave, grass&#10;&#10;Description automatically generated">
            <a:extLst>
              <a:ext uri="{FF2B5EF4-FFF2-40B4-BE49-F238E27FC236}">
                <a16:creationId xmlns:a16="http://schemas.microsoft.com/office/drawing/2014/main" id="{1196707B-5966-4FAF-843B-9AD5AD557816}"/>
              </a:ext>
            </a:extLst>
          </p:cNvPr>
          <p:cNvPicPr preferRelativeResize="0"/>
          <p:nvPr/>
        </p:nvPicPr>
        <p:blipFill rotWithShape="1">
          <a:blip r:embed="rId17">
            <a:alphaModFix/>
          </a:blip>
          <a:srcRect/>
          <a:stretch/>
        </p:blipFill>
        <p:spPr>
          <a:xfrm rot="5400000" flipH="1">
            <a:off x="1577924" y="726398"/>
            <a:ext cx="482798" cy="2026712"/>
          </a:xfrm>
          <a:prstGeom prst="rect">
            <a:avLst/>
          </a:prstGeom>
          <a:noFill/>
          <a:ln>
            <a:noFill/>
          </a:ln>
        </p:spPr>
      </p:pic>
      <p:sp>
        <p:nvSpPr>
          <p:cNvPr id="5" name="Rectangle 4">
            <a:extLst>
              <a:ext uri="{FF2B5EF4-FFF2-40B4-BE49-F238E27FC236}">
                <a16:creationId xmlns:a16="http://schemas.microsoft.com/office/drawing/2014/main" id="{00D79CEC-C7AE-4F0C-AFAC-139466EE529E}"/>
              </a:ext>
            </a:extLst>
          </p:cNvPr>
          <p:cNvSpPr/>
          <p:nvPr/>
        </p:nvSpPr>
        <p:spPr>
          <a:xfrm>
            <a:off x="755650" y="5275104"/>
            <a:ext cx="7632698" cy="888315"/>
          </a:xfrm>
          <a:prstGeom prst="rect">
            <a:avLst/>
          </a:prstGeom>
          <a:solidFill>
            <a:srgbClr val="FDCF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7" name="Rectangle: Rounded Corners 86">
            <a:extLst>
              <a:ext uri="{FF2B5EF4-FFF2-40B4-BE49-F238E27FC236}">
                <a16:creationId xmlns:a16="http://schemas.microsoft.com/office/drawing/2014/main" id="{92333A8A-8D7B-4A7D-B655-C8B07296D1DC}"/>
              </a:ext>
            </a:extLst>
          </p:cNvPr>
          <p:cNvSpPr/>
          <p:nvPr/>
        </p:nvSpPr>
        <p:spPr>
          <a:xfrm>
            <a:off x="844655" y="5366001"/>
            <a:ext cx="1740251" cy="708502"/>
          </a:xfrm>
          <a:prstGeom prst="roundRect">
            <a:avLst/>
          </a:prstGeom>
          <a:solidFill>
            <a:schemeClr val="bg1"/>
          </a:solidFill>
          <a:ln>
            <a:solidFill>
              <a:srgbClr val="E8C5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750" dirty="0">
                <a:solidFill>
                  <a:schemeClr val="tx1"/>
                </a:solidFill>
                <a:latin typeface="Twinkl" pitchFamily="2" charset="0"/>
              </a:rPr>
              <a:t>Click here for missing words.</a:t>
            </a:r>
          </a:p>
        </p:txBody>
      </p:sp>
      <p:sp>
        <p:nvSpPr>
          <p:cNvPr id="7" name="TextBox 6">
            <a:extLst>
              <a:ext uri="{FF2B5EF4-FFF2-40B4-BE49-F238E27FC236}">
                <a16:creationId xmlns:a16="http://schemas.microsoft.com/office/drawing/2014/main" id="{8CBF8107-887F-43E1-9D2A-7660D34084EE}"/>
              </a:ext>
            </a:extLst>
          </p:cNvPr>
          <p:cNvSpPr txBox="1"/>
          <p:nvPr/>
        </p:nvSpPr>
        <p:spPr>
          <a:xfrm>
            <a:off x="2593977" y="5396508"/>
            <a:ext cx="2008682" cy="661720"/>
          </a:xfrm>
          <a:prstGeom prst="rect">
            <a:avLst/>
          </a:prstGeom>
          <a:noFill/>
        </p:spPr>
        <p:txBody>
          <a:bodyPr wrap="square" rtlCol="0">
            <a:spAutoFit/>
          </a:bodyPr>
          <a:lstStyle/>
          <a:p>
            <a:pPr algn="ctr">
              <a:spcAft>
                <a:spcPts val="600"/>
              </a:spcAft>
            </a:pPr>
            <a:r>
              <a:rPr lang="en-GB" sz="1600" dirty="0">
                <a:latin typeface="Twinkl" pitchFamily="2" charset="0"/>
              </a:rPr>
              <a:t>Roman Empire</a:t>
            </a:r>
          </a:p>
          <a:p>
            <a:pPr algn="ctr">
              <a:spcAft>
                <a:spcPts val="600"/>
              </a:spcAft>
            </a:pPr>
            <a:r>
              <a:rPr lang="en-GB" sz="1600" b="0" i="0" u="none" strike="noStrike" dirty="0">
                <a:solidFill>
                  <a:srgbClr val="000000"/>
                </a:solidFill>
                <a:effectLst/>
                <a:latin typeface="Twinkl" pitchFamily="2" charset="0"/>
              </a:rPr>
              <a:t>Alexander the Great </a:t>
            </a:r>
            <a:endParaRPr lang="en-GB" sz="1600" dirty="0">
              <a:latin typeface="Twinkl" pitchFamily="2" charset="0"/>
            </a:endParaRPr>
          </a:p>
        </p:txBody>
      </p:sp>
      <p:sp>
        <p:nvSpPr>
          <p:cNvPr id="88" name="TextBox 87">
            <a:extLst>
              <a:ext uri="{FF2B5EF4-FFF2-40B4-BE49-F238E27FC236}">
                <a16:creationId xmlns:a16="http://schemas.microsoft.com/office/drawing/2014/main" id="{243E9F22-2243-4C28-983C-077F44CFE218}"/>
              </a:ext>
            </a:extLst>
          </p:cNvPr>
          <p:cNvSpPr txBox="1"/>
          <p:nvPr/>
        </p:nvSpPr>
        <p:spPr>
          <a:xfrm>
            <a:off x="4607873" y="5396508"/>
            <a:ext cx="2008681" cy="661720"/>
          </a:xfrm>
          <a:prstGeom prst="rect">
            <a:avLst/>
          </a:prstGeom>
          <a:noFill/>
        </p:spPr>
        <p:txBody>
          <a:bodyPr wrap="square" rtlCol="0">
            <a:spAutoFit/>
          </a:bodyPr>
          <a:lstStyle/>
          <a:p>
            <a:pPr algn="ctr">
              <a:spcAft>
                <a:spcPts val="600"/>
              </a:spcAft>
            </a:pPr>
            <a:r>
              <a:rPr lang="en-GB" sz="1600" dirty="0">
                <a:latin typeface="Twinkl" pitchFamily="2" charset="0"/>
              </a:rPr>
              <a:t>Athens</a:t>
            </a:r>
          </a:p>
          <a:p>
            <a:pPr algn="ctr">
              <a:spcAft>
                <a:spcPts val="600"/>
              </a:spcAft>
            </a:pPr>
            <a:r>
              <a:rPr lang="en-GB" sz="1600" dirty="0">
                <a:latin typeface="Twinkl" pitchFamily="2" charset="0"/>
              </a:rPr>
              <a:t>Father of Medicine</a:t>
            </a:r>
          </a:p>
        </p:txBody>
      </p:sp>
      <p:sp>
        <p:nvSpPr>
          <p:cNvPr id="89" name="TextBox 88">
            <a:extLst>
              <a:ext uri="{FF2B5EF4-FFF2-40B4-BE49-F238E27FC236}">
                <a16:creationId xmlns:a16="http://schemas.microsoft.com/office/drawing/2014/main" id="{FCDFE3A8-F593-4A0C-8343-672CA5B35FD7}"/>
              </a:ext>
            </a:extLst>
          </p:cNvPr>
          <p:cNvSpPr txBox="1"/>
          <p:nvPr/>
        </p:nvSpPr>
        <p:spPr>
          <a:xfrm>
            <a:off x="6263549" y="5396508"/>
            <a:ext cx="2008681" cy="661720"/>
          </a:xfrm>
          <a:prstGeom prst="rect">
            <a:avLst/>
          </a:prstGeom>
          <a:noFill/>
        </p:spPr>
        <p:txBody>
          <a:bodyPr wrap="square" rtlCol="0">
            <a:spAutoFit/>
          </a:bodyPr>
          <a:lstStyle/>
          <a:p>
            <a:pPr algn="ctr">
              <a:spcAft>
                <a:spcPts val="600"/>
              </a:spcAft>
            </a:pPr>
            <a:r>
              <a:rPr lang="en-GB" sz="1600" dirty="0">
                <a:latin typeface="Twinkl" pitchFamily="2" charset="0"/>
              </a:rPr>
              <a:t>Olympic Games</a:t>
            </a:r>
          </a:p>
          <a:p>
            <a:pPr algn="ctr">
              <a:spcAft>
                <a:spcPts val="600"/>
              </a:spcAft>
            </a:pPr>
            <a:r>
              <a:rPr lang="en-GB" sz="1600" dirty="0">
                <a:latin typeface="Twinkl" pitchFamily="2" charset="0"/>
              </a:rPr>
              <a:t>Homer</a:t>
            </a:r>
          </a:p>
        </p:txBody>
      </p:sp>
      <p:sp>
        <p:nvSpPr>
          <p:cNvPr id="8" name="Rectangle 7">
            <a:extLst>
              <a:ext uri="{FF2B5EF4-FFF2-40B4-BE49-F238E27FC236}">
                <a16:creationId xmlns:a16="http://schemas.microsoft.com/office/drawing/2014/main" id="{5798D318-BE7A-43B7-8D30-BBC3921DEDB2}"/>
              </a:ext>
            </a:extLst>
          </p:cNvPr>
          <p:cNvSpPr/>
          <p:nvPr/>
        </p:nvSpPr>
        <p:spPr>
          <a:xfrm>
            <a:off x="2678820" y="5407326"/>
            <a:ext cx="5546908" cy="650902"/>
          </a:xfrm>
          <a:prstGeom prst="rect">
            <a:avLst/>
          </a:prstGeom>
          <a:solidFill>
            <a:srgbClr val="FDCF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missing words">
            <a:extLst>
              <a:ext uri="{FF2B5EF4-FFF2-40B4-BE49-F238E27FC236}">
                <a16:creationId xmlns:a16="http://schemas.microsoft.com/office/drawing/2014/main" id="{86B2D201-EABD-4565-926F-408B1EB2CF99}"/>
              </a:ext>
            </a:extLst>
          </p:cNvPr>
          <p:cNvSpPr/>
          <p:nvPr/>
        </p:nvSpPr>
        <p:spPr>
          <a:xfrm>
            <a:off x="805967" y="5366001"/>
            <a:ext cx="1810526" cy="692227"/>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1" name="Rectangle 90">
            <a:extLst>
              <a:ext uri="{FF2B5EF4-FFF2-40B4-BE49-F238E27FC236}">
                <a16:creationId xmlns:a16="http://schemas.microsoft.com/office/drawing/2014/main" id="{7702E929-D1EB-40F1-B7A0-5995ED2F91B5}"/>
              </a:ext>
            </a:extLst>
          </p:cNvPr>
          <p:cNvSpPr/>
          <p:nvPr/>
        </p:nvSpPr>
        <p:spPr>
          <a:xfrm>
            <a:off x="1002893" y="3676633"/>
            <a:ext cx="363100" cy="102727"/>
          </a:xfrm>
          <a:prstGeom prst="rect">
            <a:avLst/>
          </a:prstGeom>
          <a:solidFill>
            <a:srgbClr val="FDCF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2" name="Rectangle 91">
            <a:extLst>
              <a:ext uri="{FF2B5EF4-FFF2-40B4-BE49-F238E27FC236}">
                <a16:creationId xmlns:a16="http://schemas.microsoft.com/office/drawing/2014/main" id="{3C93985E-6FEF-4878-9EDB-3864535BF799}"/>
              </a:ext>
            </a:extLst>
          </p:cNvPr>
          <p:cNvSpPr/>
          <p:nvPr/>
        </p:nvSpPr>
        <p:spPr>
          <a:xfrm>
            <a:off x="1341144" y="3550961"/>
            <a:ext cx="448332" cy="112617"/>
          </a:xfrm>
          <a:prstGeom prst="rect">
            <a:avLst/>
          </a:prstGeom>
          <a:solidFill>
            <a:srgbClr val="FDCF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3" name="Rectangle 92">
            <a:extLst>
              <a:ext uri="{FF2B5EF4-FFF2-40B4-BE49-F238E27FC236}">
                <a16:creationId xmlns:a16="http://schemas.microsoft.com/office/drawing/2014/main" id="{4E379AF5-F763-4DB7-BD70-85DAF5257C3F}"/>
              </a:ext>
            </a:extLst>
          </p:cNvPr>
          <p:cNvSpPr/>
          <p:nvPr/>
        </p:nvSpPr>
        <p:spPr>
          <a:xfrm>
            <a:off x="4655025" y="3393186"/>
            <a:ext cx="535161" cy="141675"/>
          </a:xfrm>
          <a:prstGeom prst="rect">
            <a:avLst/>
          </a:prstGeom>
          <a:solidFill>
            <a:srgbClr val="FDCF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4" name="Rectangle 93">
            <a:extLst>
              <a:ext uri="{FF2B5EF4-FFF2-40B4-BE49-F238E27FC236}">
                <a16:creationId xmlns:a16="http://schemas.microsoft.com/office/drawing/2014/main" id="{309D291D-FCB6-4E6B-AC96-81757DAA4935}"/>
              </a:ext>
            </a:extLst>
          </p:cNvPr>
          <p:cNvSpPr/>
          <p:nvPr/>
        </p:nvSpPr>
        <p:spPr>
          <a:xfrm>
            <a:off x="4624395" y="3534958"/>
            <a:ext cx="491740" cy="141675"/>
          </a:xfrm>
          <a:prstGeom prst="rect">
            <a:avLst/>
          </a:prstGeom>
          <a:solidFill>
            <a:srgbClr val="FDCF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5" name="Rectangle 94">
            <a:extLst>
              <a:ext uri="{FF2B5EF4-FFF2-40B4-BE49-F238E27FC236}">
                <a16:creationId xmlns:a16="http://schemas.microsoft.com/office/drawing/2014/main" id="{B540EA40-50F8-455D-8C1B-F53BEE66A57D}"/>
              </a:ext>
            </a:extLst>
          </p:cNvPr>
          <p:cNvSpPr/>
          <p:nvPr/>
        </p:nvSpPr>
        <p:spPr>
          <a:xfrm>
            <a:off x="7320776" y="3646966"/>
            <a:ext cx="786476" cy="141675"/>
          </a:xfrm>
          <a:prstGeom prst="rect">
            <a:avLst/>
          </a:prstGeom>
          <a:solidFill>
            <a:srgbClr val="FDCF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6" name="Rectangle 95">
            <a:extLst>
              <a:ext uri="{FF2B5EF4-FFF2-40B4-BE49-F238E27FC236}">
                <a16:creationId xmlns:a16="http://schemas.microsoft.com/office/drawing/2014/main" id="{77AA1005-F0E8-414E-A0FD-204ED07C6B77}"/>
              </a:ext>
            </a:extLst>
          </p:cNvPr>
          <p:cNvSpPr/>
          <p:nvPr/>
        </p:nvSpPr>
        <p:spPr>
          <a:xfrm>
            <a:off x="1543200" y="4478591"/>
            <a:ext cx="304862" cy="121279"/>
          </a:xfrm>
          <a:prstGeom prst="rect">
            <a:avLst/>
          </a:prstGeom>
          <a:solidFill>
            <a:srgbClr val="FDCF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7" name="Rectangle 96">
            <a:extLst>
              <a:ext uri="{FF2B5EF4-FFF2-40B4-BE49-F238E27FC236}">
                <a16:creationId xmlns:a16="http://schemas.microsoft.com/office/drawing/2014/main" id="{C5E91BBA-AED1-47A7-A3D5-1BB09FE4C6B8}"/>
              </a:ext>
            </a:extLst>
          </p:cNvPr>
          <p:cNvSpPr/>
          <p:nvPr/>
        </p:nvSpPr>
        <p:spPr>
          <a:xfrm>
            <a:off x="4244317" y="4840963"/>
            <a:ext cx="380077" cy="115066"/>
          </a:xfrm>
          <a:prstGeom prst="rect">
            <a:avLst/>
          </a:prstGeom>
          <a:solidFill>
            <a:srgbClr val="FDCF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8" name="Rectangle 97">
            <a:extLst>
              <a:ext uri="{FF2B5EF4-FFF2-40B4-BE49-F238E27FC236}">
                <a16:creationId xmlns:a16="http://schemas.microsoft.com/office/drawing/2014/main" id="{4E0C8948-AC79-4840-8677-B093FBC70E77}"/>
              </a:ext>
            </a:extLst>
          </p:cNvPr>
          <p:cNvSpPr/>
          <p:nvPr/>
        </p:nvSpPr>
        <p:spPr>
          <a:xfrm>
            <a:off x="5988487" y="4446439"/>
            <a:ext cx="541101" cy="239130"/>
          </a:xfrm>
          <a:prstGeom prst="rect">
            <a:avLst/>
          </a:prstGeom>
          <a:solidFill>
            <a:srgbClr val="FDCF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92704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92"/>
                                        </p:tgtEl>
                                      </p:cBhvr>
                                    </p:animEffect>
                                    <p:set>
                                      <p:cBhvr>
                                        <p:cTn id="7" dur="1" fill="hold">
                                          <p:stCondLst>
                                            <p:cond delay="499"/>
                                          </p:stCondLst>
                                        </p:cTn>
                                        <p:tgtEl>
                                          <p:spTgt spid="92"/>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91"/>
                                        </p:tgtEl>
                                      </p:cBhvr>
                                    </p:animEffect>
                                    <p:set>
                                      <p:cBhvr>
                                        <p:cTn id="10" dur="1" fill="hold">
                                          <p:stCondLst>
                                            <p:cond delay="499"/>
                                          </p:stCondLst>
                                        </p:cTn>
                                        <p:tgtEl>
                                          <p:spTgt spid="91"/>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0" nodeType="clickEffect">
                                  <p:stCondLst>
                                    <p:cond delay="0"/>
                                  </p:stCondLst>
                                  <p:childTnLst>
                                    <p:animEffect transition="out" filter="fade">
                                      <p:cBhvr>
                                        <p:cTn id="14" dur="500"/>
                                        <p:tgtEl>
                                          <p:spTgt spid="94"/>
                                        </p:tgtEl>
                                      </p:cBhvr>
                                    </p:animEffect>
                                    <p:set>
                                      <p:cBhvr>
                                        <p:cTn id="15" dur="1" fill="hold">
                                          <p:stCondLst>
                                            <p:cond delay="499"/>
                                          </p:stCondLst>
                                        </p:cTn>
                                        <p:tgtEl>
                                          <p:spTgt spid="94"/>
                                        </p:tgtEl>
                                        <p:attrNameLst>
                                          <p:attrName>style.visibility</p:attrName>
                                        </p:attrNameLst>
                                      </p:cBhvr>
                                      <p:to>
                                        <p:strVal val="hidden"/>
                                      </p:to>
                                    </p:set>
                                  </p:childTnLst>
                                </p:cTn>
                              </p:par>
                              <p:par>
                                <p:cTn id="16" presetID="10" presetClass="exit" presetSubtype="0" fill="hold" grpId="0" nodeType="withEffect">
                                  <p:stCondLst>
                                    <p:cond delay="0"/>
                                  </p:stCondLst>
                                  <p:childTnLst>
                                    <p:animEffect transition="out" filter="fade">
                                      <p:cBhvr>
                                        <p:cTn id="17" dur="500"/>
                                        <p:tgtEl>
                                          <p:spTgt spid="93"/>
                                        </p:tgtEl>
                                      </p:cBhvr>
                                    </p:animEffect>
                                    <p:set>
                                      <p:cBhvr>
                                        <p:cTn id="18" dur="1" fill="hold">
                                          <p:stCondLst>
                                            <p:cond delay="499"/>
                                          </p:stCondLst>
                                        </p:cTn>
                                        <p:tgtEl>
                                          <p:spTgt spid="93"/>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grpId="0" nodeType="clickEffect">
                                  <p:stCondLst>
                                    <p:cond delay="0"/>
                                  </p:stCondLst>
                                  <p:childTnLst>
                                    <p:animEffect transition="out" filter="fade">
                                      <p:cBhvr>
                                        <p:cTn id="22" dur="500"/>
                                        <p:tgtEl>
                                          <p:spTgt spid="95"/>
                                        </p:tgtEl>
                                      </p:cBhvr>
                                    </p:animEffect>
                                    <p:set>
                                      <p:cBhvr>
                                        <p:cTn id="23" dur="1" fill="hold">
                                          <p:stCondLst>
                                            <p:cond delay="499"/>
                                          </p:stCondLst>
                                        </p:cTn>
                                        <p:tgtEl>
                                          <p:spTgt spid="95"/>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10" presetClass="exit" presetSubtype="0" fill="hold" grpId="0" nodeType="clickEffect">
                                  <p:stCondLst>
                                    <p:cond delay="0"/>
                                  </p:stCondLst>
                                  <p:childTnLst>
                                    <p:animEffect transition="out" filter="fade">
                                      <p:cBhvr>
                                        <p:cTn id="27" dur="500"/>
                                        <p:tgtEl>
                                          <p:spTgt spid="96"/>
                                        </p:tgtEl>
                                      </p:cBhvr>
                                    </p:animEffect>
                                    <p:set>
                                      <p:cBhvr>
                                        <p:cTn id="28" dur="1" fill="hold">
                                          <p:stCondLst>
                                            <p:cond delay="499"/>
                                          </p:stCondLst>
                                        </p:cTn>
                                        <p:tgtEl>
                                          <p:spTgt spid="96"/>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0" presetClass="exit" presetSubtype="0" fill="hold" grpId="0" nodeType="clickEffect">
                                  <p:stCondLst>
                                    <p:cond delay="0"/>
                                  </p:stCondLst>
                                  <p:childTnLst>
                                    <p:animEffect transition="out" filter="fade">
                                      <p:cBhvr>
                                        <p:cTn id="32" dur="500"/>
                                        <p:tgtEl>
                                          <p:spTgt spid="97"/>
                                        </p:tgtEl>
                                      </p:cBhvr>
                                    </p:animEffect>
                                    <p:set>
                                      <p:cBhvr>
                                        <p:cTn id="33" dur="1" fill="hold">
                                          <p:stCondLst>
                                            <p:cond delay="499"/>
                                          </p:stCondLst>
                                        </p:cTn>
                                        <p:tgtEl>
                                          <p:spTgt spid="97"/>
                                        </p:tgtEl>
                                        <p:attrNameLst>
                                          <p:attrName>style.visibility</p:attrName>
                                        </p:attrNameLst>
                                      </p:cBhvr>
                                      <p:to>
                                        <p:strVal val="hidden"/>
                                      </p:to>
                                    </p:set>
                                  </p:childTnLst>
                                </p:cTn>
                              </p:par>
                            </p:childTnLst>
                          </p:cTn>
                        </p:par>
                      </p:childTnLst>
                    </p:cTn>
                  </p:par>
                  <p:par>
                    <p:cTn id="34" fill="hold">
                      <p:stCondLst>
                        <p:cond delay="indefinite"/>
                      </p:stCondLst>
                      <p:childTnLst>
                        <p:par>
                          <p:cTn id="35" fill="hold">
                            <p:stCondLst>
                              <p:cond delay="0"/>
                            </p:stCondLst>
                            <p:childTnLst>
                              <p:par>
                                <p:cTn id="36" presetID="10" presetClass="exit" presetSubtype="0" fill="hold" grpId="0" nodeType="clickEffect">
                                  <p:stCondLst>
                                    <p:cond delay="0"/>
                                  </p:stCondLst>
                                  <p:childTnLst>
                                    <p:animEffect transition="out" filter="fade">
                                      <p:cBhvr>
                                        <p:cTn id="37" dur="500"/>
                                        <p:tgtEl>
                                          <p:spTgt spid="98"/>
                                        </p:tgtEl>
                                      </p:cBhvr>
                                    </p:animEffect>
                                    <p:set>
                                      <p:cBhvr>
                                        <p:cTn id="38" dur="1" fill="hold">
                                          <p:stCondLst>
                                            <p:cond delay="499"/>
                                          </p:stCondLst>
                                        </p:cTn>
                                        <p:tgtEl>
                                          <p:spTgt spid="9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9"/>
                    </p:tgtEl>
                  </p:cond>
                </p:stCondLst>
                <p:endSync evt="end" delay="0">
                  <p:rtn val="all"/>
                </p:endSync>
                <p:childTnLst>
                  <p:par>
                    <p:cTn id="40" fill="hold">
                      <p:stCondLst>
                        <p:cond delay="0"/>
                      </p:stCondLst>
                      <p:childTnLst>
                        <p:par>
                          <p:cTn id="41" fill="hold">
                            <p:stCondLst>
                              <p:cond delay="0"/>
                            </p:stCondLst>
                            <p:childTnLst>
                              <p:par>
                                <p:cTn id="42" presetID="10" presetClass="exit" presetSubtype="0" fill="hold" grpId="0" nodeType="clickEffect">
                                  <p:stCondLst>
                                    <p:cond delay="0"/>
                                  </p:stCondLst>
                                  <p:childTnLst>
                                    <p:animEffect transition="out" filter="fade">
                                      <p:cBhvr>
                                        <p:cTn id="43" dur="500"/>
                                        <p:tgtEl>
                                          <p:spTgt spid="8"/>
                                        </p:tgtEl>
                                      </p:cBhvr>
                                    </p:animEffect>
                                    <p:set>
                                      <p:cBhvr>
                                        <p:cTn id="44"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9"/>
                  </p:tgtEl>
                </p:cond>
              </p:nextCondLst>
            </p:seq>
          </p:childTnLst>
        </p:cTn>
      </p:par>
    </p:tnLst>
    <p:bldLst>
      <p:bldP spid="8" grpId="0" animBg="1"/>
      <p:bldP spid="91" grpId="0" animBg="1"/>
      <p:bldP spid="92" grpId="0" animBg="1"/>
      <p:bldP spid="93" grpId="0" animBg="1"/>
      <p:bldP spid="94" grpId="0" animBg="1"/>
      <p:bldP spid="95" grpId="0" animBg="1"/>
      <p:bldP spid="96" grpId="0" animBg="1"/>
      <p:bldP spid="97" grpId="0" animBg="1"/>
      <p:bldP spid="9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755650" y="1194248"/>
            <a:ext cx="7632700" cy="553998"/>
          </a:xfrm>
          <a:prstGeom prst="rect">
            <a:avLst/>
          </a:prstGeom>
          <a:solidFill>
            <a:schemeClr val="bg1"/>
          </a:solidFill>
        </p:spPr>
        <p:txBody>
          <a:bodyPr wrap="square" lIns="0" tIns="0" rIns="0" bIns="0">
            <a:spAutoFit/>
          </a:bodyPr>
          <a:lstStyle/>
          <a:p>
            <a:r>
              <a:rPr lang="en-GB" dirty="0"/>
              <a:t>Do you remember what any of these terms mean in relation to </a:t>
            </a:r>
            <a:br>
              <a:rPr lang="en-GB" dirty="0"/>
            </a:br>
            <a:r>
              <a:rPr lang="en-GB" dirty="0"/>
              <a:t>ancient Greece? There are some prompt questions below to help you. </a:t>
            </a:r>
          </a:p>
        </p:txBody>
      </p:sp>
      <p:sp>
        <p:nvSpPr>
          <p:cNvPr id="21" name="Rectangle 20"/>
          <p:cNvSpPr/>
          <p:nvPr/>
        </p:nvSpPr>
        <p:spPr>
          <a:xfrm>
            <a:off x="755650" y="732223"/>
            <a:ext cx="7632699" cy="503590"/>
          </a:xfrm>
          <a:prstGeom prst="rect">
            <a:avLst/>
          </a:prstGeom>
        </p:spPr>
        <p:txBody>
          <a:bodyPr wrap="square" lIns="0" tIns="0" rIns="0" bIns="72000">
            <a:spAutoFit/>
          </a:bodyPr>
          <a:lstStyle/>
          <a:p>
            <a:pPr algn="ctr"/>
            <a:r>
              <a:rPr lang="en-GB" sz="2800" b="1" dirty="0">
                <a:latin typeface="+mj-lt"/>
              </a:rPr>
              <a:t>Ancient Greece: Some Key Terms</a:t>
            </a:r>
          </a:p>
        </p:txBody>
      </p:sp>
      <p:sp>
        <p:nvSpPr>
          <p:cNvPr id="23" name="Rectangle 22">
            <a:extLst>
              <a:ext uri="{FF2B5EF4-FFF2-40B4-BE49-F238E27FC236}">
                <a16:creationId xmlns:a16="http://schemas.microsoft.com/office/drawing/2014/main" id="{D3E393BF-FC6A-41E9-9A72-B0492250495A}"/>
              </a:ext>
            </a:extLst>
          </p:cNvPr>
          <p:cNvSpPr/>
          <p:nvPr/>
        </p:nvSpPr>
        <p:spPr>
          <a:xfrm>
            <a:off x="774365" y="4984119"/>
            <a:ext cx="2417275" cy="1306918"/>
          </a:xfrm>
          <a:prstGeom prst="rect">
            <a:avLst/>
          </a:prstGeom>
          <a:solidFill>
            <a:schemeClr val="bg1"/>
          </a:solidFill>
          <a:ln w="38100">
            <a:solidFill>
              <a:srgbClr val="E8C5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550" dirty="0">
                <a:solidFill>
                  <a:schemeClr val="tx1"/>
                </a:solidFill>
              </a:rPr>
              <a:t>They started off trading by exchanging items but from around 600 BC onwards, they started to use coins. </a:t>
            </a:r>
          </a:p>
        </p:txBody>
      </p:sp>
      <p:sp>
        <p:nvSpPr>
          <p:cNvPr id="25" name="Rectangle 24">
            <a:extLst>
              <a:ext uri="{FF2B5EF4-FFF2-40B4-BE49-F238E27FC236}">
                <a16:creationId xmlns:a16="http://schemas.microsoft.com/office/drawing/2014/main" id="{8E0AB52A-E2BE-4FA7-9803-5CE607219AF9}"/>
              </a:ext>
            </a:extLst>
          </p:cNvPr>
          <p:cNvSpPr/>
          <p:nvPr/>
        </p:nvSpPr>
        <p:spPr>
          <a:xfrm>
            <a:off x="3363362" y="4529443"/>
            <a:ext cx="2417275" cy="1797118"/>
          </a:xfrm>
          <a:prstGeom prst="rect">
            <a:avLst/>
          </a:prstGeom>
          <a:solidFill>
            <a:schemeClr val="bg1"/>
          </a:solidFill>
          <a:ln w="38100">
            <a:solidFill>
              <a:srgbClr val="E8C5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550" dirty="0">
                <a:solidFill>
                  <a:schemeClr val="tx1"/>
                </a:solidFill>
              </a:rPr>
              <a:t>Some people wanted to make a powerful empire to make themselves richer and more powerful. They also wanted to spread Greek civilisation. </a:t>
            </a:r>
          </a:p>
        </p:txBody>
      </p:sp>
      <p:sp>
        <p:nvSpPr>
          <p:cNvPr id="22" name="Rectangle 21">
            <a:extLst>
              <a:ext uri="{FF2B5EF4-FFF2-40B4-BE49-F238E27FC236}">
                <a16:creationId xmlns:a16="http://schemas.microsoft.com/office/drawing/2014/main" id="{9AD1A796-CDB8-4772-A2B2-836BCEF2DF53}"/>
              </a:ext>
            </a:extLst>
          </p:cNvPr>
          <p:cNvSpPr/>
          <p:nvPr/>
        </p:nvSpPr>
        <p:spPr>
          <a:xfrm>
            <a:off x="775942" y="3593316"/>
            <a:ext cx="2417275" cy="1306918"/>
          </a:xfrm>
          <a:prstGeom prst="rect">
            <a:avLst/>
          </a:prstGeom>
          <a:solidFill>
            <a:schemeClr val="bg1"/>
          </a:solidFill>
          <a:ln w="38100">
            <a:solidFill>
              <a:srgbClr val="E8C5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550" dirty="0">
                <a:solidFill>
                  <a:schemeClr val="tx1"/>
                </a:solidFill>
              </a:rPr>
              <a:t>They traded with other city states and from around 800 BC they started to trade with other countries. </a:t>
            </a:r>
          </a:p>
        </p:txBody>
      </p:sp>
      <p:sp>
        <p:nvSpPr>
          <p:cNvPr id="24" name="Rectangle 23">
            <a:extLst>
              <a:ext uri="{FF2B5EF4-FFF2-40B4-BE49-F238E27FC236}">
                <a16:creationId xmlns:a16="http://schemas.microsoft.com/office/drawing/2014/main" id="{B0E7AC27-0CED-4B51-BDB6-CED36113E3E7}"/>
              </a:ext>
            </a:extLst>
          </p:cNvPr>
          <p:cNvSpPr/>
          <p:nvPr/>
        </p:nvSpPr>
        <p:spPr>
          <a:xfrm>
            <a:off x="3363362" y="3149964"/>
            <a:ext cx="2417275" cy="1306917"/>
          </a:xfrm>
          <a:prstGeom prst="rect">
            <a:avLst/>
          </a:prstGeom>
          <a:solidFill>
            <a:schemeClr val="bg1"/>
          </a:solidFill>
          <a:ln w="38100">
            <a:solidFill>
              <a:srgbClr val="E8C5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550" dirty="0">
                <a:solidFill>
                  <a:schemeClr val="tx1"/>
                </a:solidFill>
              </a:rPr>
              <a:t>King Philip II and Alexander the Great played an important part in building an empire in ancient Greek times.</a:t>
            </a:r>
          </a:p>
        </p:txBody>
      </p:sp>
      <p:sp>
        <p:nvSpPr>
          <p:cNvPr id="26" name="Rectangle 25">
            <a:extLst>
              <a:ext uri="{FF2B5EF4-FFF2-40B4-BE49-F238E27FC236}">
                <a16:creationId xmlns:a16="http://schemas.microsoft.com/office/drawing/2014/main" id="{D9B271F4-A5C5-4CAC-A3EA-7DB8FAAEE13E}"/>
              </a:ext>
            </a:extLst>
          </p:cNvPr>
          <p:cNvSpPr/>
          <p:nvPr/>
        </p:nvSpPr>
        <p:spPr>
          <a:xfrm>
            <a:off x="5941891" y="4056781"/>
            <a:ext cx="2417275" cy="1797119"/>
          </a:xfrm>
          <a:prstGeom prst="rect">
            <a:avLst/>
          </a:prstGeom>
          <a:solidFill>
            <a:schemeClr val="bg1"/>
          </a:solidFill>
          <a:ln w="38100">
            <a:solidFill>
              <a:srgbClr val="E8C5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550" dirty="0">
                <a:solidFill>
                  <a:schemeClr val="tx1"/>
                </a:solidFill>
              </a:rPr>
              <a:t>People might think  about democracy, architecture, theatre and art, for example, when they think about ancient Greek civilisation. </a:t>
            </a:r>
          </a:p>
        </p:txBody>
      </p:sp>
      <p:sp>
        <p:nvSpPr>
          <p:cNvPr id="19" name="Rectangle 18">
            <a:extLst>
              <a:ext uri="{FF2B5EF4-FFF2-40B4-BE49-F238E27FC236}">
                <a16:creationId xmlns:a16="http://schemas.microsoft.com/office/drawing/2014/main" id="{3EC37C44-DD7B-401C-9182-2FFE3DC5C642}"/>
              </a:ext>
            </a:extLst>
          </p:cNvPr>
          <p:cNvSpPr/>
          <p:nvPr/>
        </p:nvSpPr>
        <p:spPr>
          <a:xfrm>
            <a:off x="3363361" y="2182891"/>
            <a:ext cx="2417275" cy="880656"/>
          </a:xfrm>
          <a:prstGeom prst="rect">
            <a:avLst/>
          </a:prstGeom>
          <a:solidFill>
            <a:schemeClr val="bg1"/>
          </a:solidFill>
          <a:ln w="38100">
            <a:solidFill>
              <a:srgbClr val="E8C5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550" dirty="0">
                <a:solidFill>
                  <a:schemeClr val="tx1"/>
                </a:solidFill>
              </a:rPr>
              <a:t>Empires are formed when a country takes over and rules other countries.</a:t>
            </a:r>
          </a:p>
        </p:txBody>
      </p:sp>
      <p:sp>
        <p:nvSpPr>
          <p:cNvPr id="20" name="Rectangle 19">
            <a:extLst>
              <a:ext uri="{FF2B5EF4-FFF2-40B4-BE49-F238E27FC236}">
                <a16:creationId xmlns:a16="http://schemas.microsoft.com/office/drawing/2014/main" id="{281B02BE-ADC3-42A9-B6A1-B6CBDAC5A0CF}"/>
              </a:ext>
            </a:extLst>
          </p:cNvPr>
          <p:cNvSpPr/>
          <p:nvPr/>
        </p:nvSpPr>
        <p:spPr>
          <a:xfrm>
            <a:off x="5948401" y="2182890"/>
            <a:ext cx="2417275" cy="1797120"/>
          </a:xfrm>
          <a:prstGeom prst="rect">
            <a:avLst/>
          </a:prstGeom>
          <a:solidFill>
            <a:schemeClr val="bg1"/>
          </a:solidFill>
          <a:ln w="38100">
            <a:solidFill>
              <a:srgbClr val="E8C5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550" dirty="0">
                <a:solidFill>
                  <a:schemeClr val="tx1"/>
                </a:solidFill>
              </a:rPr>
              <a:t>A civilisation is a human society with well-developed rules and  government, often where technology and the arts are considered important.</a:t>
            </a:r>
          </a:p>
        </p:txBody>
      </p:sp>
      <p:sp>
        <p:nvSpPr>
          <p:cNvPr id="14" name="Rectangle 13">
            <a:extLst>
              <a:ext uri="{FF2B5EF4-FFF2-40B4-BE49-F238E27FC236}">
                <a16:creationId xmlns:a16="http://schemas.microsoft.com/office/drawing/2014/main" id="{1E284F5E-BE57-4666-91C1-97E0DB791EB8}"/>
              </a:ext>
            </a:extLst>
          </p:cNvPr>
          <p:cNvSpPr/>
          <p:nvPr/>
        </p:nvSpPr>
        <p:spPr>
          <a:xfrm>
            <a:off x="774365" y="2182890"/>
            <a:ext cx="2417275" cy="1306917"/>
          </a:xfrm>
          <a:prstGeom prst="rect">
            <a:avLst/>
          </a:prstGeom>
          <a:solidFill>
            <a:schemeClr val="bg1"/>
          </a:solidFill>
          <a:ln w="38100">
            <a:solidFill>
              <a:srgbClr val="E8C5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550" dirty="0">
                <a:solidFill>
                  <a:schemeClr val="tx1"/>
                </a:solidFill>
              </a:rPr>
              <a:t>The ancient Greeks traded many things  including wine, olives, grain, cheese </a:t>
            </a:r>
            <a:br>
              <a:rPr lang="en-GB" sz="1550" dirty="0">
                <a:solidFill>
                  <a:schemeClr val="tx1"/>
                </a:solidFill>
              </a:rPr>
            </a:br>
            <a:r>
              <a:rPr lang="en-GB" sz="1550" dirty="0">
                <a:solidFill>
                  <a:schemeClr val="tx1"/>
                </a:solidFill>
              </a:rPr>
              <a:t>and pottery. </a:t>
            </a:r>
          </a:p>
        </p:txBody>
      </p:sp>
      <p:sp>
        <p:nvSpPr>
          <p:cNvPr id="8" name="Rectangle 7">
            <a:extLst>
              <a:ext uri="{FF2B5EF4-FFF2-40B4-BE49-F238E27FC236}">
                <a16:creationId xmlns:a16="http://schemas.microsoft.com/office/drawing/2014/main" id="{3CC8AF4C-DE23-40AE-90B8-AE92372FA9BE}"/>
              </a:ext>
            </a:extLst>
          </p:cNvPr>
          <p:cNvSpPr/>
          <p:nvPr/>
        </p:nvSpPr>
        <p:spPr>
          <a:xfrm>
            <a:off x="3340690" y="1789810"/>
            <a:ext cx="2462619" cy="349289"/>
          </a:xfrm>
          <a:prstGeom prst="rect">
            <a:avLst/>
          </a:prstGeom>
          <a:solidFill>
            <a:srgbClr val="E8C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tx1"/>
                </a:solidFill>
              </a:rPr>
              <a:t>empire</a:t>
            </a:r>
          </a:p>
        </p:txBody>
      </p:sp>
      <p:sp>
        <p:nvSpPr>
          <p:cNvPr id="9" name="Rectangle 8">
            <a:extLst>
              <a:ext uri="{FF2B5EF4-FFF2-40B4-BE49-F238E27FC236}">
                <a16:creationId xmlns:a16="http://schemas.microsoft.com/office/drawing/2014/main" id="{C14B344D-A20C-4C9D-9223-E1A34B73EC81}"/>
              </a:ext>
            </a:extLst>
          </p:cNvPr>
          <p:cNvSpPr/>
          <p:nvPr/>
        </p:nvSpPr>
        <p:spPr>
          <a:xfrm>
            <a:off x="5925730" y="1789810"/>
            <a:ext cx="2462619" cy="349289"/>
          </a:xfrm>
          <a:prstGeom prst="rect">
            <a:avLst/>
          </a:prstGeom>
          <a:solidFill>
            <a:srgbClr val="E8C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tx1"/>
                </a:solidFill>
              </a:rPr>
              <a:t>civilisation</a:t>
            </a:r>
          </a:p>
        </p:txBody>
      </p:sp>
      <p:sp>
        <p:nvSpPr>
          <p:cNvPr id="4" name="Rectangle 3">
            <a:extLst>
              <a:ext uri="{FF2B5EF4-FFF2-40B4-BE49-F238E27FC236}">
                <a16:creationId xmlns:a16="http://schemas.microsoft.com/office/drawing/2014/main" id="{5D0DFE6C-C2EA-4CEE-98A7-64903AC8DFF5}"/>
              </a:ext>
            </a:extLst>
          </p:cNvPr>
          <p:cNvSpPr/>
          <p:nvPr/>
        </p:nvSpPr>
        <p:spPr>
          <a:xfrm>
            <a:off x="755650" y="1789810"/>
            <a:ext cx="2462619" cy="349289"/>
          </a:xfrm>
          <a:prstGeom prst="rect">
            <a:avLst/>
          </a:prstGeom>
          <a:solidFill>
            <a:srgbClr val="E8C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tx1"/>
                </a:solidFill>
              </a:rPr>
              <a:t>trade</a:t>
            </a:r>
          </a:p>
        </p:txBody>
      </p:sp>
      <p:sp>
        <p:nvSpPr>
          <p:cNvPr id="28" name="Rectangle 27">
            <a:extLst>
              <a:ext uri="{FF2B5EF4-FFF2-40B4-BE49-F238E27FC236}">
                <a16:creationId xmlns:a16="http://schemas.microsoft.com/office/drawing/2014/main" id="{0E396222-B843-4723-83F1-BCBFC6ED171A}"/>
              </a:ext>
            </a:extLst>
          </p:cNvPr>
          <p:cNvSpPr/>
          <p:nvPr/>
        </p:nvSpPr>
        <p:spPr>
          <a:xfrm>
            <a:off x="774365" y="4984119"/>
            <a:ext cx="2417275" cy="1306918"/>
          </a:xfrm>
          <a:prstGeom prst="rect">
            <a:avLst/>
          </a:prstGeom>
          <a:solidFill>
            <a:schemeClr val="bg1"/>
          </a:solidFill>
          <a:ln w="38100">
            <a:solidFill>
              <a:srgbClr val="E8C5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solidFill>
                  <a:schemeClr val="tx1"/>
                </a:solidFill>
              </a:rPr>
              <a:t>How </a:t>
            </a:r>
            <a:r>
              <a:rPr lang="en-GB" sz="1400" dirty="0">
                <a:solidFill>
                  <a:schemeClr val="tx1"/>
                </a:solidFill>
              </a:rPr>
              <a:t>did they trade?</a:t>
            </a:r>
          </a:p>
        </p:txBody>
      </p:sp>
      <p:sp>
        <p:nvSpPr>
          <p:cNvPr id="30" name="Rectangle 29">
            <a:extLst>
              <a:ext uri="{FF2B5EF4-FFF2-40B4-BE49-F238E27FC236}">
                <a16:creationId xmlns:a16="http://schemas.microsoft.com/office/drawing/2014/main" id="{3A19E208-2008-4CDE-A557-40925A98D449}"/>
              </a:ext>
            </a:extLst>
          </p:cNvPr>
          <p:cNvSpPr/>
          <p:nvPr/>
        </p:nvSpPr>
        <p:spPr>
          <a:xfrm>
            <a:off x="3363362" y="4529443"/>
            <a:ext cx="2417275" cy="1797118"/>
          </a:xfrm>
          <a:prstGeom prst="rect">
            <a:avLst/>
          </a:prstGeom>
          <a:solidFill>
            <a:schemeClr val="bg1"/>
          </a:solidFill>
          <a:ln w="38100">
            <a:solidFill>
              <a:srgbClr val="E8C5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solidFill>
                  <a:schemeClr val="tx1"/>
                </a:solidFill>
              </a:rPr>
              <a:t>Why </a:t>
            </a:r>
            <a:r>
              <a:rPr lang="en-GB" sz="1400" dirty="0">
                <a:solidFill>
                  <a:schemeClr val="tx1"/>
                </a:solidFill>
              </a:rPr>
              <a:t>did some people want there to be an empire?</a:t>
            </a:r>
          </a:p>
        </p:txBody>
      </p:sp>
      <p:sp>
        <p:nvSpPr>
          <p:cNvPr id="32" name="Rectangle 31">
            <a:extLst>
              <a:ext uri="{FF2B5EF4-FFF2-40B4-BE49-F238E27FC236}">
                <a16:creationId xmlns:a16="http://schemas.microsoft.com/office/drawing/2014/main" id="{216B8F15-6819-40ED-9CCF-5BFE28817200}"/>
              </a:ext>
            </a:extLst>
          </p:cNvPr>
          <p:cNvSpPr/>
          <p:nvPr/>
        </p:nvSpPr>
        <p:spPr>
          <a:xfrm>
            <a:off x="775942" y="3593316"/>
            <a:ext cx="2417275" cy="1306918"/>
          </a:xfrm>
          <a:prstGeom prst="rect">
            <a:avLst/>
          </a:prstGeom>
          <a:solidFill>
            <a:schemeClr val="bg1"/>
          </a:solidFill>
          <a:ln w="38100">
            <a:solidFill>
              <a:srgbClr val="E8C5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solidFill>
                  <a:schemeClr val="tx1"/>
                </a:solidFill>
              </a:rPr>
              <a:t>Who </a:t>
            </a:r>
            <a:r>
              <a:rPr lang="en-GB" sz="1400" dirty="0">
                <a:solidFill>
                  <a:schemeClr val="tx1"/>
                </a:solidFill>
              </a:rPr>
              <a:t>did they trade with?</a:t>
            </a:r>
          </a:p>
        </p:txBody>
      </p:sp>
      <p:sp>
        <p:nvSpPr>
          <p:cNvPr id="33" name="Rectangle 32">
            <a:extLst>
              <a:ext uri="{FF2B5EF4-FFF2-40B4-BE49-F238E27FC236}">
                <a16:creationId xmlns:a16="http://schemas.microsoft.com/office/drawing/2014/main" id="{4CDC2761-7410-4A74-84C8-46D7234DDC6A}"/>
              </a:ext>
            </a:extLst>
          </p:cNvPr>
          <p:cNvSpPr/>
          <p:nvPr/>
        </p:nvSpPr>
        <p:spPr>
          <a:xfrm>
            <a:off x="3363362" y="3149964"/>
            <a:ext cx="2417275" cy="1306917"/>
          </a:xfrm>
          <a:prstGeom prst="rect">
            <a:avLst/>
          </a:prstGeom>
          <a:solidFill>
            <a:schemeClr val="bg1"/>
          </a:solidFill>
          <a:ln w="38100">
            <a:solidFill>
              <a:srgbClr val="E8C5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solidFill>
                  <a:schemeClr val="tx1"/>
                </a:solidFill>
              </a:rPr>
              <a:t>Who</a:t>
            </a:r>
            <a:r>
              <a:rPr lang="en-GB" sz="1400" dirty="0">
                <a:solidFill>
                  <a:schemeClr val="tx1"/>
                </a:solidFill>
              </a:rPr>
              <a:t> played an important role in building the empire in ancient Greek times? </a:t>
            </a:r>
          </a:p>
        </p:txBody>
      </p:sp>
      <p:sp>
        <p:nvSpPr>
          <p:cNvPr id="34" name="Rectangle 33">
            <a:extLst>
              <a:ext uri="{FF2B5EF4-FFF2-40B4-BE49-F238E27FC236}">
                <a16:creationId xmlns:a16="http://schemas.microsoft.com/office/drawing/2014/main" id="{F7E41E5E-BCAB-4E91-A416-7A9851E63375}"/>
              </a:ext>
            </a:extLst>
          </p:cNvPr>
          <p:cNvSpPr/>
          <p:nvPr/>
        </p:nvSpPr>
        <p:spPr>
          <a:xfrm>
            <a:off x="5941891" y="4056781"/>
            <a:ext cx="2417275" cy="1797119"/>
          </a:xfrm>
          <a:prstGeom prst="rect">
            <a:avLst/>
          </a:prstGeom>
          <a:solidFill>
            <a:schemeClr val="bg1"/>
          </a:solidFill>
          <a:ln w="38100">
            <a:solidFill>
              <a:srgbClr val="E8C5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solidFill>
                  <a:schemeClr val="tx1"/>
                </a:solidFill>
              </a:rPr>
              <a:t>What </a:t>
            </a:r>
            <a:r>
              <a:rPr lang="en-GB" sz="1400" dirty="0">
                <a:solidFill>
                  <a:schemeClr val="tx1"/>
                </a:solidFill>
              </a:rPr>
              <a:t>things do people think about when ancient Greek civilisation </a:t>
            </a:r>
            <a:br>
              <a:rPr lang="en-GB" sz="1400" dirty="0">
                <a:solidFill>
                  <a:schemeClr val="tx1"/>
                </a:solidFill>
              </a:rPr>
            </a:br>
            <a:r>
              <a:rPr lang="en-GB" sz="1400" dirty="0">
                <a:solidFill>
                  <a:schemeClr val="tx1"/>
                </a:solidFill>
              </a:rPr>
              <a:t>is mentioned? </a:t>
            </a:r>
          </a:p>
        </p:txBody>
      </p:sp>
      <p:sp>
        <p:nvSpPr>
          <p:cNvPr id="35" name="Rectangle 34">
            <a:extLst>
              <a:ext uri="{FF2B5EF4-FFF2-40B4-BE49-F238E27FC236}">
                <a16:creationId xmlns:a16="http://schemas.microsoft.com/office/drawing/2014/main" id="{45DBCB54-2598-48B8-B7FF-084B1574CB27}"/>
              </a:ext>
            </a:extLst>
          </p:cNvPr>
          <p:cNvSpPr/>
          <p:nvPr/>
        </p:nvSpPr>
        <p:spPr>
          <a:xfrm>
            <a:off x="3363361" y="2182891"/>
            <a:ext cx="2417275" cy="880656"/>
          </a:xfrm>
          <a:prstGeom prst="rect">
            <a:avLst/>
          </a:prstGeom>
          <a:solidFill>
            <a:schemeClr val="bg1"/>
          </a:solidFill>
          <a:ln w="38100">
            <a:solidFill>
              <a:srgbClr val="E8C5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solidFill>
                  <a:schemeClr val="tx1"/>
                </a:solidFill>
              </a:rPr>
              <a:t>What</a:t>
            </a:r>
            <a:r>
              <a:rPr lang="en-GB" sz="1400" dirty="0">
                <a:solidFill>
                  <a:schemeClr val="tx1"/>
                </a:solidFill>
              </a:rPr>
              <a:t> is an empire?</a:t>
            </a:r>
          </a:p>
        </p:txBody>
      </p:sp>
      <p:sp>
        <p:nvSpPr>
          <p:cNvPr id="36" name="Rectangle 35">
            <a:extLst>
              <a:ext uri="{FF2B5EF4-FFF2-40B4-BE49-F238E27FC236}">
                <a16:creationId xmlns:a16="http://schemas.microsoft.com/office/drawing/2014/main" id="{C285A439-2899-443B-A2AD-09267C91CD99}"/>
              </a:ext>
            </a:extLst>
          </p:cNvPr>
          <p:cNvSpPr/>
          <p:nvPr/>
        </p:nvSpPr>
        <p:spPr>
          <a:xfrm>
            <a:off x="5948401" y="2182890"/>
            <a:ext cx="2417275" cy="1797120"/>
          </a:xfrm>
          <a:prstGeom prst="rect">
            <a:avLst/>
          </a:prstGeom>
          <a:solidFill>
            <a:schemeClr val="bg1"/>
          </a:solidFill>
          <a:ln w="38100">
            <a:solidFill>
              <a:srgbClr val="E8C5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solidFill>
                  <a:schemeClr val="tx1"/>
                </a:solidFill>
              </a:rPr>
              <a:t>What</a:t>
            </a:r>
            <a:r>
              <a:rPr lang="en-GB" sz="1400" dirty="0">
                <a:solidFill>
                  <a:schemeClr val="tx1"/>
                </a:solidFill>
              </a:rPr>
              <a:t> is meant by the </a:t>
            </a:r>
            <a:br>
              <a:rPr lang="en-GB" sz="1400" dirty="0">
                <a:solidFill>
                  <a:schemeClr val="tx1"/>
                </a:solidFill>
              </a:rPr>
            </a:br>
            <a:r>
              <a:rPr lang="en-GB" sz="1400" dirty="0">
                <a:solidFill>
                  <a:schemeClr val="tx1"/>
                </a:solidFill>
              </a:rPr>
              <a:t>word ‘civilisation’?</a:t>
            </a:r>
          </a:p>
        </p:txBody>
      </p:sp>
      <p:sp>
        <p:nvSpPr>
          <p:cNvPr id="37" name="Rectangle 36">
            <a:extLst>
              <a:ext uri="{FF2B5EF4-FFF2-40B4-BE49-F238E27FC236}">
                <a16:creationId xmlns:a16="http://schemas.microsoft.com/office/drawing/2014/main" id="{2C82AF27-28A4-47FC-AC7D-90B3261F8820}"/>
              </a:ext>
            </a:extLst>
          </p:cNvPr>
          <p:cNvSpPr/>
          <p:nvPr/>
        </p:nvSpPr>
        <p:spPr>
          <a:xfrm>
            <a:off x="774365" y="2182890"/>
            <a:ext cx="2417275" cy="1306917"/>
          </a:xfrm>
          <a:prstGeom prst="rect">
            <a:avLst/>
          </a:prstGeom>
          <a:solidFill>
            <a:schemeClr val="bg1"/>
          </a:solidFill>
          <a:ln w="38100">
            <a:solidFill>
              <a:srgbClr val="E8C5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solidFill>
                  <a:schemeClr val="tx1"/>
                </a:solidFill>
              </a:rPr>
              <a:t>What</a:t>
            </a:r>
            <a:r>
              <a:rPr lang="en-GB" sz="1400" dirty="0">
                <a:solidFill>
                  <a:schemeClr val="tx1"/>
                </a:solidFill>
              </a:rPr>
              <a:t> did they trade? </a:t>
            </a:r>
          </a:p>
        </p:txBody>
      </p:sp>
      <p:sp>
        <p:nvSpPr>
          <p:cNvPr id="5" name="Rectangle 4">
            <a:extLst>
              <a:ext uri="{FF2B5EF4-FFF2-40B4-BE49-F238E27FC236}">
                <a16:creationId xmlns:a16="http://schemas.microsoft.com/office/drawing/2014/main" id="{B2CFF1CA-48AA-4F15-9360-427D69C4F779}"/>
              </a:ext>
            </a:extLst>
          </p:cNvPr>
          <p:cNvSpPr/>
          <p:nvPr/>
        </p:nvSpPr>
        <p:spPr>
          <a:xfrm>
            <a:off x="755650" y="1203977"/>
            <a:ext cx="7632700" cy="5517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dirty="0">
                <a:solidFill>
                  <a:schemeClr val="tx1"/>
                </a:solidFill>
              </a:rPr>
              <a:t>You may have noted down some of these things.</a:t>
            </a:r>
          </a:p>
        </p:txBody>
      </p:sp>
      <p:grpSp>
        <p:nvGrpSpPr>
          <p:cNvPr id="31" name="ICONS">
            <a:extLst>
              <a:ext uri="{FF2B5EF4-FFF2-40B4-BE49-F238E27FC236}">
                <a16:creationId xmlns:a16="http://schemas.microsoft.com/office/drawing/2014/main" id="{C26A20D0-61C3-4505-9D5D-1ECEB1B3CDB3}"/>
              </a:ext>
            </a:extLst>
          </p:cNvPr>
          <p:cNvGrpSpPr/>
          <p:nvPr/>
        </p:nvGrpSpPr>
        <p:grpSpPr>
          <a:xfrm>
            <a:off x="7480751" y="621486"/>
            <a:ext cx="1238498" cy="864000"/>
            <a:chOff x="7480751" y="621486"/>
            <a:chExt cx="1238498" cy="864000"/>
          </a:xfrm>
        </p:grpSpPr>
        <p:pic>
          <p:nvPicPr>
            <p:cNvPr id="38" name="Assessment" hidden="1">
              <a:extLst>
                <a:ext uri="{FF2B5EF4-FFF2-40B4-BE49-F238E27FC236}">
                  <a16:creationId xmlns:a16="http://schemas.microsoft.com/office/drawing/2014/main" id="{D045BB62-5BFC-4950-A468-8260DF1BADF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668000" y="621486"/>
              <a:ext cx="864000" cy="864000"/>
            </a:xfrm>
            <a:prstGeom prst="rect">
              <a:avLst/>
            </a:prstGeom>
          </p:spPr>
        </p:pic>
        <p:pic>
          <p:nvPicPr>
            <p:cNvPr id="39" name="Mental and Oral Starter" hidden="1">
              <a:extLst>
                <a:ext uri="{FF2B5EF4-FFF2-40B4-BE49-F238E27FC236}">
                  <a16:creationId xmlns:a16="http://schemas.microsoft.com/office/drawing/2014/main" id="{B33BBF10-D4D2-4563-9853-54E3B281EBE9}"/>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668200" y="621686"/>
              <a:ext cx="86360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Group Work" hidden="1">
              <a:extLst>
                <a:ext uri="{FF2B5EF4-FFF2-40B4-BE49-F238E27FC236}">
                  <a16:creationId xmlns:a16="http://schemas.microsoft.com/office/drawing/2014/main" id="{E912EA59-5E4D-4C9A-85F8-92BB4A0BCCB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668000" y="621486"/>
              <a:ext cx="864000" cy="864000"/>
            </a:xfrm>
            <a:prstGeom prst="rect">
              <a:avLst/>
            </a:prstGeom>
          </p:spPr>
        </p:pic>
        <p:pic>
          <p:nvPicPr>
            <p:cNvPr id="41" name="Talking Partners">
              <a:extLst>
                <a:ext uri="{FF2B5EF4-FFF2-40B4-BE49-F238E27FC236}">
                  <a16:creationId xmlns:a16="http://schemas.microsoft.com/office/drawing/2014/main" id="{8334D768-3302-4D56-9F13-FFD49467A1C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668000" y="621486"/>
              <a:ext cx="864000" cy="864000"/>
            </a:xfrm>
            <a:prstGeom prst="rect">
              <a:avLst/>
            </a:prstGeom>
          </p:spPr>
        </p:pic>
        <p:pic>
          <p:nvPicPr>
            <p:cNvPr id="42" name="Pairs" hidden="1">
              <a:extLst>
                <a:ext uri="{FF2B5EF4-FFF2-40B4-BE49-F238E27FC236}">
                  <a16:creationId xmlns:a16="http://schemas.microsoft.com/office/drawing/2014/main" id="{1C3C11A2-2198-40E4-BE89-E33A60C89BF4}"/>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668000" y="621486"/>
              <a:ext cx="864000" cy="864000"/>
            </a:xfrm>
            <a:prstGeom prst="rect">
              <a:avLst/>
            </a:prstGeom>
          </p:spPr>
        </p:pic>
        <p:pic>
          <p:nvPicPr>
            <p:cNvPr id="43" name="Individual Work" hidden="1">
              <a:extLst>
                <a:ext uri="{FF2B5EF4-FFF2-40B4-BE49-F238E27FC236}">
                  <a16:creationId xmlns:a16="http://schemas.microsoft.com/office/drawing/2014/main" id="{ED5793E1-7B26-4B03-B987-242863260468}"/>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668000" y="621486"/>
              <a:ext cx="864000" cy="864000"/>
            </a:xfrm>
            <a:prstGeom prst="rect">
              <a:avLst/>
            </a:prstGeom>
          </p:spPr>
        </p:pic>
        <p:pic>
          <p:nvPicPr>
            <p:cNvPr id="44" name="Whole Class" hidden="1">
              <a:extLst>
                <a:ext uri="{FF2B5EF4-FFF2-40B4-BE49-F238E27FC236}">
                  <a16:creationId xmlns:a16="http://schemas.microsoft.com/office/drawing/2014/main" id="{412E82B5-BC82-4C91-A42F-D1EFC6E9F661}"/>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480751" y="621486"/>
              <a:ext cx="1238498" cy="864000"/>
            </a:xfrm>
            <a:prstGeom prst="rect">
              <a:avLst/>
            </a:prstGeom>
          </p:spPr>
        </p:pic>
      </p:grpSp>
    </p:spTree>
    <p:extLst>
      <p:ext uri="{BB962C8B-B14F-4D97-AF65-F5344CB8AC3E}">
        <p14:creationId xmlns:p14="http://schemas.microsoft.com/office/powerpoint/2010/main" val="2265112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7"/>
                                        </p:tgtEl>
                                        <p:attrNameLst>
                                          <p:attrName>style.visibility</p:attrName>
                                        </p:attrNameLst>
                                      </p:cBhvr>
                                      <p:to>
                                        <p:strVal val="visible"/>
                                      </p:to>
                                    </p:set>
                                    <p:animEffect transition="in" filter="fade">
                                      <p:cBhvr>
                                        <p:cTn id="10" dur="500"/>
                                        <p:tgtEl>
                                          <p:spTgt spid="3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2"/>
                                        </p:tgtEl>
                                        <p:attrNameLst>
                                          <p:attrName>style.visibility</p:attrName>
                                        </p:attrNameLst>
                                      </p:cBhvr>
                                      <p:to>
                                        <p:strVal val="visible"/>
                                      </p:to>
                                    </p:set>
                                    <p:animEffect transition="in" filter="fade">
                                      <p:cBhvr>
                                        <p:cTn id="13" dur="500"/>
                                        <p:tgtEl>
                                          <p:spTgt spid="3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8"/>
                                        </p:tgtEl>
                                        <p:attrNameLst>
                                          <p:attrName>style.visibility</p:attrName>
                                        </p:attrNameLst>
                                      </p:cBhvr>
                                      <p:to>
                                        <p:strVal val="visible"/>
                                      </p:to>
                                    </p:set>
                                    <p:animEffect transition="in" filter="fade">
                                      <p:cBhvr>
                                        <p:cTn id="16" dur="500"/>
                                        <p:tgtEl>
                                          <p:spTgt spid="28"/>
                                        </p:tgtEl>
                                      </p:cBhvr>
                                    </p:animEffect>
                                  </p:childTnLst>
                                </p:cTn>
                              </p:par>
                            </p:childTnLst>
                          </p:cTn>
                        </p:par>
                        <p:par>
                          <p:cTn id="17" fill="hold">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35"/>
                                        </p:tgtEl>
                                        <p:attrNameLst>
                                          <p:attrName>style.visibility</p:attrName>
                                        </p:attrNameLst>
                                      </p:cBhvr>
                                      <p:to>
                                        <p:strVal val="visible"/>
                                      </p:to>
                                    </p:set>
                                    <p:animEffect transition="in" filter="fade">
                                      <p:cBhvr>
                                        <p:cTn id="23" dur="500"/>
                                        <p:tgtEl>
                                          <p:spTgt spid="35"/>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33"/>
                                        </p:tgtEl>
                                        <p:attrNameLst>
                                          <p:attrName>style.visibility</p:attrName>
                                        </p:attrNameLst>
                                      </p:cBhvr>
                                      <p:to>
                                        <p:strVal val="visible"/>
                                      </p:to>
                                    </p:set>
                                    <p:animEffect transition="in" filter="fade">
                                      <p:cBhvr>
                                        <p:cTn id="26" dur="500"/>
                                        <p:tgtEl>
                                          <p:spTgt spid="33"/>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30"/>
                                        </p:tgtEl>
                                        <p:attrNameLst>
                                          <p:attrName>style.visibility</p:attrName>
                                        </p:attrNameLst>
                                      </p:cBhvr>
                                      <p:to>
                                        <p:strVal val="visible"/>
                                      </p:to>
                                    </p:set>
                                    <p:animEffect transition="in" filter="fade">
                                      <p:cBhvr>
                                        <p:cTn id="29" dur="500"/>
                                        <p:tgtEl>
                                          <p:spTgt spid="30"/>
                                        </p:tgtEl>
                                      </p:cBhvr>
                                    </p:animEffect>
                                  </p:childTnLst>
                                </p:cTn>
                              </p:par>
                            </p:childTnLst>
                          </p:cTn>
                        </p:par>
                        <p:par>
                          <p:cTn id="30" fill="hold">
                            <p:stCondLst>
                              <p:cond delay="1000"/>
                            </p:stCondLst>
                            <p:childTnLst>
                              <p:par>
                                <p:cTn id="31" presetID="10" presetClass="entr" presetSubtype="0" fill="hold" grpId="0" nodeType="after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fade">
                                      <p:cBhvr>
                                        <p:cTn id="33" dur="500"/>
                                        <p:tgtEl>
                                          <p:spTgt spid="9"/>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36"/>
                                        </p:tgtEl>
                                        <p:attrNameLst>
                                          <p:attrName>style.visibility</p:attrName>
                                        </p:attrNameLst>
                                      </p:cBhvr>
                                      <p:to>
                                        <p:strVal val="visible"/>
                                      </p:to>
                                    </p:set>
                                    <p:animEffect transition="in" filter="fade">
                                      <p:cBhvr>
                                        <p:cTn id="36" dur="500"/>
                                        <p:tgtEl>
                                          <p:spTgt spid="36"/>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34"/>
                                        </p:tgtEl>
                                        <p:attrNameLst>
                                          <p:attrName>style.visibility</p:attrName>
                                        </p:attrNameLst>
                                      </p:cBhvr>
                                      <p:to>
                                        <p:strVal val="visible"/>
                                      </p:to>
                                    </p:set>
                                    <p:animEffect transition="in" filter="fade">
                                      <p:cBhvr>
                                        <p:cTn id="39" dur="500"/>
                                        <p:tgtEl>
                                          <p:spTgt spid="34"/>
                                        </p:tgtEl>
                                      </p:cBhvr>
                                    </p:animEffect>
                                  </p:childTnLst>
                                </p:cTn>
                              </p:par>
                            </p:childTnLst>
                          </p:cTn>
                        </p:par>
                        <p:par>
                          <p:cTn id="40" fill="hold">
                            <p:stCondLst>
                              <p:cond delay="1500"/>
                            </p:stCondLst>
                            <p:childTnLst>
                              <p:par>
                                <p:cTn id="41" presetID="1" presetClass="entr" presetSubtype="0" fill="hold" grpId="0" nodeType="afterEffect">
                                  <p:stCondLst>
                                    <p:cond delay="0"/>
                                  </p:stCondLst>
                                  <p:childTnLst>
                                    <p:set>
                                      <p:cBhvr>
                                        <p:cTn id="42" dur="1" fill="hold">
                                          <p:stCondLst>
                                            <p:cond delay="0"/>
                                          </p:stCondLst>
                                        </p:cTn>
                                        <p:tgtEl>
                                          <p:spTgt spid="14"/>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2"/>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3"/>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5"/>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24"/>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19"/>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20"/>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26"/>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22" presetClass="entr" presetSubtype="8" fill="hold" grpId="0" nodeType="clickEffect">
                                  <p:stCondLst>
                                    <p:cond delay="0"/>
                                  </p:stCondLst>
                                  <p:childTnLst>
                                    <p:set>
                                      <p:cBhvr>
                                        <p:cTn id="60" dur="1" fill="hold">
                                          <p:stCondLst>
                                            <p:cond delay="0"/>
                                          </p:stCondLst>
                                        </p:cTn>
                                        <p:tgtEl>
                                          <p:spTgt spid="5"/>
                                        </p:tgtEl>
                                        <p:attrNameLst>
                                          <p:attrName>style.visibility</p:attrName>
                                        </p:attrNameLst>
                                      </p:cBhvr>
                                      <p:to>
                                        <p:strVal val="visible"/>
                                      </p:to>
                                    </p:set>
                                    <p:animEffect transition="in" filter="wipe(left)">
                                      <p:cBhvr>
                                        <p:cTn id="61" dur="500"/>
                                        <p:tgtEl>
                                          <p:spTgt spid="5"/>
                                        </p:tgtEl>
                                      </p:cBhvr>
                                    </p:animEffect>
                                  </p:childTnLst>
                                </p:cTn>
                              </p:par>
                            </p:childTnLst>
                          </p:cTn>
                        </p:par>
                      </p:childTnLst>
                    </p:cTn>
                  </p:par>
                  <p:par>
                    <p:cTn id="62" fill="hold">
                      <p:stCondLst>
                        <p:cond delay="indefinite"/>
                      </p:stCondLst>
                      <p:childTnLst>
                        <p:par>
                          <p:cTn id="63" fill="hold">
                            <p:stCondLst>
                              <p:cond delay="0"/>
                            </p:stCondLst>
                            <p:childTnLst>
                              <p:par>
                                <p:cTn id="64" presetID="16" presetClass="exit" presetSubtype="37" fill="hold" grpId="1" nodeType="clickEffect">
                                  <p:stCondLst>
                                    <p:cond delay="0"/>
                                  </p:stCondLst>
                                  <p:childTnLst>
                                    <p:animEffect transition="out" filter="barn(outVertical)">
                                      <p:cBhvr>
                                        <p:cTn id="65" dur="500"/>
                                        <p:tgtEl>
                                          <p:spTgt spid="37"/>
                                        </p:tgtEl>
                                      </p:cBhvr>
                                    </p:animEffect>
                                    <p:set>
                                      <p:cBhvr>
                                        <p:cTn id="66" dur="1" fill="hold">
                                          <p:stCondLst>
                                            <p:cond delay="499"/>
                                          </p:stCondLst>
                                        </p:cTn>
                                        <p:tgtEl>
                                          <p:spTgt spid="37"/>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16" presetClass="exit" presetSubtype="37" fill="hold" grpId="1" nodeType="clickEffect">
                                  <p:stCondLst>
                                    <p:cond delay="0"/>
                                  </p:stCondLst>
                                  <p:childTnLst>
                                    <p:animEffect transition="out" filter="barn(outVertical)">
                                      <p:cBhvr>
                                        <p:cTn id="70" dur="500"/>
                                        <p:tgtEl>
                                          <p:spTgt spid="32"/>
                                        </p:tgtEl>
                                      </p:cBhvr>
                                    </p:animEffect>
                                    <p:set>
                                      <p:cBhvr>
                                        <p:cTn id="71" dur="1" fill="hold">
                                          <p:stCondLst>
                                            <p:cond delay="499"/>
                                          </p:stCondLst>
                                        </p:cTn>
                                        <p:tgtEl>
                                          <p:spTgt spid="32"/>
                                        </p:tgtEl>
                                        <p:attrNameLst>
                                          <p:attrName>style.visibility</p:attrName>
                                        </p:attrNameLst>
                                      </p:cBhvr>
                                      <p:to>
                                        <p:strVal val="hidden"/>
                                      </p:to>
                                    </p:set>
                                  </p:childTnLst>
                                </p:cTn>
                              </p:par>
                            </p:childTnLst>
                          </p:cTn>
                        </p:par>
                      </p:childTnLst>
                    </p:cTn>
                  </p:par>
                  <p:par>
                    <p:cTn id="72" fill="hold">
                      <p:stCondLst>
                        <p:cond delay="indefinite"/>
                      </p:stCondLst>
                      <p:childTnLst>
                        <p:par>
                          <p:cTn id="73" fill="hold">
                            <p:stCondLst>
                              <p:cond delay="0"/>
                            </p:stCondLst>
                            <p:childTnLst>
                              <p:par>
                                <p:cTn id="74" presetID="16" presetClass="exit" presetSubtype="37" fill="hold" grpId="1" nodeType="clickEffect">
                                  <p:stCondLst>
                                    <p:cond delay="0"/>
                                  </p:stCondLst>
                                  <p:childTnLst>
                                    <p:animEffect transition="out" filter="barn(outVertical)">
                                      <p:cBhvr>
                                        <p:cTn id="75" dur="500"/>
                                        <p:tgtEl>
                                          <p:spTgt spid="28"/>
                                        </p:tgtEl>
                                      </p:cBhvr>
                                    </p:animEffect>
                                    <p:set>
                                      <p:cBhvr>
                                        <p:cTn id="76" dur="1" fill="hold">
                                          <p:stCondLst>
                                            <p:cond delay="499"/>
                                          </p:stCondLst>
                                        </p:cTn>
                                        <p:tgtEl>
                                          <p:spTgt spid="28"/>
                                        </p:tgtEl>
                                        <p:attrNameLst>
                                          <p:attrName>style.visibility</p:attrName>
                                        </p:attrNameLst>
                                      </p:cBhvr>
                                      <p:to>
                                        <p:strVal val="hidden"/>
                                      </p:to>
                                    </p:set>
                                  </p:childTnLst>
                                </p:cTn>
                              </p:par>
                            </p:childTnLst>
                          </p:cTn>
                        </p:par>
                      </p:childTnLst>
                    </p:cTn>
                  </p:par>
                  <p:par>
                    <p:cTn id="77" fill="hold">
                      <p:stCondLst>
                        <p:cond delay="indefinite"/>
                      </p:stCondLst>
                      <p:childTnLst>
                        <p:par>
                          <p:cTn id="78" fill="hold">
                            <p:stCondLst>
                              <p:cond delay="0"/>
                            </p:stCondLst>
                            <p:childTnLst>
                              <p:par>
                                <p:cTn id="79" presetID="16" presetClass="exit" presetSubtype="37" fill="hold" grpId="1" nodeType="clickEffect">
                                  <p:stCondLst>
                                    <p:cond delay="0"/>
                                  </p:stCondLst>
                                  <p:childTnLst>
                                    <p:animEffect transition="out" filter="barn(outVertical)">
                                      <p:cBhvr>
                                        <p:cTn id="80" dur="500"/>
                                        <p:tgtEl>
                                          <p:spTgt spid="35"/>
                                        </p:tgtEl>
                                      </p:cBhvr>
                                    </p:animEffect>
                                    <p:set>
                                      <p:cBhvr>
                                        <p:cTn id="81" dur="1" fill="hold">
                                          <p:stCondLst>
                                            <p:cond delay="499"/>
                                          </p:stCondLst>
                                        </p:cTn>
                                        <p:tgtEl>
                                          <p:spTgt spid="35"/>
                                        </p:tgtEl>
                                        <p:attrNameLst>
                                          <p:attrName>style.visibility</p:attrName>
                                        </p:attrNameLst>
                                      </p:cBhvr>
                                      <p:to>
                                        <p:strVal val="hidden"/>
                                      </p:to>
                                    </p:set>
                                  </p:childTnLst>
                                </p:cTn>
                              </p:par>
                            </p:childTnLst>
                          </p:cTn>
                        </p:par>
                      </p:childTnLst>
                    </p:cTn>
                  </p:par>
                  <p:par>
                    <p:cTn id="82" fill="hold">
                      <p:stCondLst>
                        <p:cond delay="indefinite"/>
                      </p:stCondLst>
                      <p:childTnLst>
                        <p:par>
                          <p:cTn id="83" fill="hold">
                            <p:stCondLst>
                              <p:cond delay="0"/>
                            </p:stCondLst>
                            <p:childTnLst>
                              <p:par>
                                <p:cTn id="84" presetID="16" presetClass="exit" presetSubtype="37" fill="hold" grpId="1" nodeType="clickEffect">
                                  <p:stCondLst>
                                    <p:cond delay="0"/>
                                  </p:stCondLst>
                                  <p:childTnLst>
                                    <p:animEffect transition="out" filter="barn(outVertical)">
                                      <p:cBhvr>
                                        <p:cTn id="85" dur="500"/>
                                        <p:tgtEl>
                                          <p:spTgt spid="33"/>
                                        </p:tgtEl>
                                      </p:cBhvr>
                                    </p:animEffect>
                                    <p:set>
                                      <p:cBhvr>
                                        <p:cTn id="86" dur="1" fill="hold">
                                          <p:stCondLst>
                                            <p:cond delay="499"/>
                                          </p:stCondLst>
                                        </p:cTn>
                                        <p:tgtEl>
                                          <p:spTgt spid="33"/>
                                        </p:tgtEl>
                                        <p:attrNameLst>
                                          <p:attrName>style.visibility</p:attrName>
                                        </p:attrNameLst>
                                      </p:cBhvr>
                                      <p:to>
                                        <p:strVal val="hidden"/>
                                      </p:to>
                                    </p:set>
                                  </p:childTnLst>
                                </p:cTn>
                              </p:par>
                            </p:childTnLst>
                          </p:cTn>
                        </p:par>
                      </p:childTnLst>
                    </p:cTn>
                  </p:par>
                  <p:par>
                    <p:cTn id="87" fill="hold">
                      <p:stCondLst>
                        <p:cond delay="indefinite"/>
                      </p:stCondLst>
                      <p:childTnLst>
                        <p:par>
                          <p:cTn id="88" fill="hold">
                            <p:stCondLst>
                              <p:cond delay="0"/>
                            </p:stCondLst>
                            <p:childTnLst>
                              <p:par>
                                <p:cTn id="89" presetID="16" presetClass="exit" presetSubtype="37" fill="hold" grpId="1" nodeType="clickEffect">
                                  <p:stCondLst>
                                    <p:cond delay="0"/>
                                  </p:stCondLst>
                                  <p:childTnLst>
                                    <p:animEffect transition="out" filter="barn(outVertical)">
                                      <p:cBhvr>
                                        <p:cTn id="90" dur="500"/>
                                        <p:tgtEl>
                                          <p:spTgt spid="30"/>
                                        </p:tgtEl>
                                      </p:cBhvr>
                                    </p:animEffect>
                                    <p:set>
                                      <p:cBhvr>
                                        <p:cTn id="91" dur="1" fill="hold">
                                          <p:stCondLst>
                                            <p:cond delay="499"/>
                                          </p:stCondLst>
                                        </p:cTn>
                                        <p:tgtEl>
                                          <p:spTgt spid="30"/>
                                        </p:tgtEl>
                                        <p:attrNameLst>
                                          <p:attrName>style.visibility</p:attrName>
                                        </p:attrNameLst>
                                      </p:cBhvr>
                                      <p:to>
                                        <p:strVal val="hidden"/>
                                      </p:to>
                                    </p:set>
                                  </p:childTnLst>
                                </p:cTn>
                              </p:par>
                            </p:childTnLst>
                          </p:cTn>
                        </p:par>
                      </p:childTnLst>
                    </p:cTn>
                  </p:par>
                  <p:par>
                    <p:cTn id="92" fill="hold">
                      <p:stCondLst>
                        <p:cond delay="indefinite"/>
                      </p:stCondLst>
                      <p:childTnLst>
                        <p:par>
                          <p:cTn id="93" fill="hold">
                            <p:stCondLst>
                              <p:cond delay="0"/>
                            </p:stCondLst>
                            <p:childTnLst>
                              <p:par>
                                <p:cTn id="94" presetID="16" presetClass="exit" presetSubtype="37" fill="hold" grpId="1" nodeType="clickEffect">
                                  <p:stCondLst>
                                    <p:cond delay="0"/>
                                  </p:stCondLst>
                                  <p:childTnLst>
                                    <p:animEffect transition="out" filter="barn(outVertical)">
                                      <p:cBhvr>
                                        <p:cTn id="95" dur="500"/>
                                        <p:tgtEl>
                                          <p:spTgt spid="36"/>
                                        </p:tgtEl>
                                      </p:cBhvr>
                                    </p:animEffect>
                                    <p:set>
                                      <p:cBhvr>
                                        <p:cTn id="96" dur="1" fill="hold">
                                          <p:stCondLst>
                                            <p:cond delay="499"/>
                                          </p:stCondLst>
                                        </p:cTn>
                                        <p:tgtEl>
                                          <p:spTgt spid="36"/>
                                        </p:tgtEl>
                                        <p:attrNameLst>
                                          <p:attrName>style.visibility</p:attrName>
                                        </p:attrNameLst>
                                      </p:cBhvr>
                                      <p:to>
                                        <p:strVal val="hidden"/>
                                      </p:to>
                                    </p:set>
                                  </p:childTnLst>
                                </p:cTn>
                              </p:par>
                            </p:childTnLst>
                          </p:cTn>
                        </p:par>
                      </p:childTnLst>
                    </p:cTn>
                  </p:par>
                  <p:par>
                    <p:cTn id="97" fill="hold">
                      <p:stCondLst>
                        <p:cond delay="indefinite"/>
                      </p:stCondLst>
                      <p:childTnLst>
                        <p:par>
                          <p:cTn id="98" fill="hold">
                            <p:stCondLst>
                              <p:cond delay="0"/>
                            </p:stCondLst>
                            <p:childTnLst>
                              <p:par>
                                <p:cTn id="99" presetID="16" presetClass="exit" presetSubtype="37" fill="hold" grpId="1" nodeType="clickEffect">
                                  <p:stCondLst>
                                    <p:cond delay="0"/>
                                  </p:stCondLst>
                                  <p:childTnLst>
                                    <p:animEffect transition="out" filter="barn(outVertical)">
                                      <p:cBhvr>
                                        <p:cTn id="100" dur="500"/>
                                        <p:tgtEl>
                                          <p:spTgt spid="34"/>
                                        </p:tgtEl>
                                      </p:cBhvr>
                                    </p:animEffect>
                                    <p:set>
                                      <p:cBhvr>
                                        <p:cTn id="101" dur="1" fill="hold">
                                          <p:stCondLst>
                                            <p:cond delay="499"/>
                                          </p:stCondLst>
                                        </p:cTn>
                                        <p:tgtEl>
                                          <p:spTgt spid="3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5" grpId="0" animBg="1"/>
      <p:bldP spid="22" grpId="0" animBg="1"/>
      <p:bldP spid="24" grpId="0" animBg="1"/>
      <p:bldP spid="26" grpId="0" animBg="1"/>
      <p:bldP spid="19" grpId="0" animBg="1"/>
      <p:bldP spid="20" grpId="0" animBg="1"/>
      <p:bldP spid="14" grpId="0" animBg="1"/>
      <p:bldP spid="8" grpId="0" animBg="1"/>
      <p:bldP spid="9" grpId="0" animBg="1"/>
      <p:bldP spid="4" grpId="0" animBg="1"/>
      <p:bldP spid="28" grpId="0" animBg="1"/>
      <p:bldP spid="28" grpId="1" animBg="1"/>
      <p:bldP spid="30" grpId="0" animBg="1"/>
      <p:bldP spid="30" grpId="1" animBg="1"/>
      <p:bldP spid="32" grpId="0" animBg="1"/>
      <p:bldP spid="32" grpId="1" animBg="1"/>
      <p:bldP spid="33" grpId="0" animBg="1"/>
      <p:bldP spid="33" grpId="1" animBg="1"/>
      <p:bldP spid="34" grpId="0" animBg="1"/>
      <p:bldP spid="34" grpId="1" animBg="1"/>
      <p:bldP spid="35" grpId="0" animBg="1"/>
      <p:bldP spid="35" grpId="1" animBg="1"/>
      <p:bldP spid="36" grpId="0" animBg="1"/>
      <p:bldP spid="36" grpId="1" animBg="1"/>
      <p:bldP spid="37" grpId="0" animBg="1"/>
      <p:bldP spid="37" grpId="1" animBg="1"/>
      <p:bldP spid="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30"/>
        <p:cNvGrpSpPr/>
        <p:nvPr/>
      </p:nvGrpSpPr>
      <p:grpSpPr>
        <a:xfrm>
          <a:off x="0" y="0"/>
          <a:ext cx="0" cy="0"/>
          <a:chOff x="0" y="0"/>
          <a:chExt cx="0" cy="0"/>
        </a:xfrm>
      </p:grpSpPr>
      <p:sp>
        <p:nvSpPr>
          <p:cNvPr id="19" name="Rectangle: Top Corners Rounded 18">
            <a:extLst>
              <a:ext uri="{FF2B5EF4-FFF2-40B4-BE49-F238E27FC236}">
                <a16:creationId xmlns:a16="http://schemas.microsoft.com/office/drawing/2014/main" id="{73CD85AE-30B1-4602-AE93-826F9A7412C8}"/>
              </a:ext>
            </a:extLst>
          </p:cNvPr>
          <p:cNvSpPr/>
          <p:nvPr/>
        </p:nvSpPr>
        <p:spPr>
          <a:xfrm>
            <a:off x="450309" y="431928"/>
            <a:ext cx="8229599" cy="797533"/>
          </a:xfrm>
          <a:prstGeom prst="round2SameRect">
            <a:avLst>
              <a:gd name="adj1" fmla="val 13095"/>
              <a:gd name="adj2" fmla="val 0"/>
            </a:avLst>
          </a:prstGeom>
          <a:solidFill>
            <a:srgbClr val="E8C500"/>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chemeClr val="tx1"/>
                </a:solidFill>
                <a:latin typeface="Twinkl" pitchFamily="2" charset="0"/>
              </a:rPr>
              <a:t>Alexander the Great’s Empire</a:t>
            </a:r>
          </a:p>
        </p:txBody>
      </p:sp>
      <p:sp>
        <p:nvSpPr>
          <p:cNvPr id="331" name="Google Shape;331;p16"/>
          <p:cNvSpPr/>
          <p:nvPr/>
        </p:nvSpPr>
        <p:spPr>
          <a:xfrm>
            <a:off x="755650" y="1596223"/>
            <a:ext cx="7632700" cy="4578505"/>
          </a:xfrm>
          <a:prstGeom prst="rect">
            <a:avLst/>
          </a:prstGeom>
          <a:solidFill>
            <a:srgbClr val="FDCF81"/>
          </a:solidFill>
          <a:ln>
            <a:noFill/>
          </a:ln>
        </p:spPr>
        <p:txBody>
          <a:bodyPr spcFirstLastPara="1" wrap="square" lIns="1656000" tIns="108000" rIns="108000" bIns="108000" anchor="t" anchorCtr="0">
            <a:noAutofit/>
          </a:bodyPr>
          <a:lstStyle/>
          <a:p>
            <a:pPr marL="0" marR="0" lvl="0" indent="0" algn="l" rtl="0">
              <a:spcBef>
                <a:spcPts val="0"/>
              </a:spcBef>
              <a:spcAft>
                <a:spcPts val="0"/>
              </a:spcAft>
              <a:buNone/>
            </a:pPr>
            <a:r>
              <a:rPr lang="en-GB" sz="1800">
                <a:solidFill>
                  <a:schemeClr val="dk1"/>
                </a:solidFill>
                <a:latin typeface="Twinkl" pitchFamily="2" charset="77"/>
                <a:sym typeface="Arial"/>
              </a:rPr>
              <a:t>We know that independent city states existed for most of the time in ancient Greece. </a:t>
            </a:r>
            <a:endParaRPr>
              <a:latin typeface="Twinkl" pitchFamily="2" charset="77"/>
            </a:endParaRPr>
          </a:p>
          <a:p>
            <a:pPr marL="0" marR="0" lvl="0" indent="0" algn="l" rtl="0">
              <a:spcBef>
                <a:spcPts val="0"/>
              </a:spcBef>
              <a:spcAft>
                <a:spcPts val="0"/>
              </a:spcAft>
              <a:buNone/>
            </a:pPr>
            <a:endParaRPr sz="1800">
              <a:solidFill>
                <a:schemeClr val="dk1"/>
              </a:solidFill>
              <a:latin typeface="Twinkl" pitchFamily="2" charset="77"/>
              <a:sym typeface="Arial"/>
            </a:endParaRPr>
          </a:p>
          <a:p>
            <a:pPr marL="0" marR="0" lvl="0" indent="0" algn="l" rtl="0">
              <a:spcBef>
                <a:spcPts val="0"/>
              </a:spcBef>
              <a:spcAft>
                <a:spcPts val="0"/>
              </a:spcAft>
              <a:buNone/>
            </a:pPr>
            <a:r>
              <a:rPr lang="en-GB" sz="1800">
                <a:solidFill>
                  <a:schemeClr val="dk1"/>
                </a:solidFill>
                <a:latin typeface="Twinkl" pitchFamily="2" charset="77"/>
                <a:sym typeface="Arial"/>
              </a:rPr>
              <a:t> However, near the end of the ancient Greek period, King</a:t>
            </a:r>
            <a:br>
              <a:rPr lang="en-GB" sz="1800">
                <a:solidFill>
                  <a:schemeClr val="dk1"/>
                </a:solidFill>
                <a:latin typeface="Twinkl" pitchFamily="2" charset="77"/>
                <a:sym typeface="Arial"/>
              </a:rPr>
            </a:br>
            <a:r>
              <a:rPr lang="en-GB" sz="1800">
                <a:solidFill>
                  <a:schemeClr val="dk1"/>
                </a:solidFill>
                <a:latin typeface="Twinkl" pitchFamily="2" charset="77"/>
                <a:sym typeface="Arial"/>
              </a:rPr>
              <a:t>  Philip II of Macedonia ruled over all of ancient Greece.</a:t>
            </a:r>
            <a:br>
              <a:rPr lang="en-GB" sz="1800">
                <a:solidFill>
                  <a:schemeClr val="dk1"/>
                </a:solidFill>
                <a:latin typeface="Twinkl" pitchFamily="2" charset="77"/>
                <a:sym typeface="Arial"/>
              </a:rPr>
            </a:br>
            <a:r>
              <a:rPr lang="en-GB" sz="1800">
                <a:solidFill>
                  <a:schemeClr val="dk1"/>
                </a:solidFill>
                <a:latin typeface="Twinkl" pitchFamily="2" charset="77"/>
                <a:sym typeface="Arial"/>
              </a:rPr>
              <a:t>   Later, his son - Alexander the Great - took over the</a:t>
            </a:r>
            <a:br>
              <a:rPr lang="en-GB" sz="1800">
                <a:solidFill>
                  <a:schemeClr val="dk1"/>
                </a:solidFill>
                <a:latin typeface="Twinkl" pitchFamily="2" charset="77"/>
                <a:sym typeface="Arial"/>
              </a:rPr>
            </a:br>
            <a:r>
              <a:rPr lang="en-GB" sz="1800">
                <a:solidFill>
                  <a:schemeClr val="dk1"/>
                </a:solidFill>
                <a:latin typeface="Twinkl" pitchFamily="2" charset="77"/>
                <a:sym typeface="Arial"/>
              </a:rPr>
              <a:t>   </a:t>
            </a:r>
            <a:r>
              <a:rPr lang="en-GB" sz="1800" b="1">
                <a:solidFill>
                  <a:schemeClr val="dk1"/>
                </a:solidFill>
                <a:latin typeface="Twinkl" pitchFamily="2" charset="77"/>
                <a:sym typeface="Arial"/>
              </a:rPr>
              <a:t>empire</a:t>
            </a:r>
            <a:r>
              <a:rPr lang="en-GB" sz="1800">
                <a:solidFill>
                  <a:schemeClr val="dk1"/>
                </a:solidFill>
                <a:latin typeface="Twinkl" pitchFamily="2" charset="77"/>
                <a:sym typeface="Arial"/>
              </a:rPr>
              <a:t> along with other lands that he conquered.</a:t>
            </a:r>
            <a:endParaRPr>
              <a:latin typeface="Twinkl" pitchFamily="2" charset="77"/>
            </a:endParaRPr>
          </a:p>
        </p:txBody>
      </p:sp>
      <p:pic>
        <p:nvPicPr>
          <p:cNvPr id="335" name="Google Shape;335;p16" hidden="1"/>
          <p:cNvPicPr preferRelativeResize="0"/>
          <p:nvPr/>
        </p:nvPicPr>
        <p:blipFill rotWithShape="1">
          <a:blip r:embed="rId3">
            <a:alphaModFix/>
          </a:blip>
          <a:srcRect/>
          <a:stretch/>
        </p:blipFill>
        <p:spPr>
          <a:xfrm>
            <a:off x="7480751" y="621486"/>
            <a:ext cx="1238498" cy="864000"/>
          </a:xfrm>
          <a:prstGeom prst="rect">
            <a:avLst/>
          </a:prstGeom>
          <a:noFill/>
          <a:ln>
            <a:noFill/>
          </a:ln>
        </p:spPr>
      </p:pic>
      <p:pic>
        <p:nvPicPr>
          <p:cNvPr id="336" name="Google Shape;336;p16"/>
          <p:cNvPicPr preferRelativeResize="0"/>
          <p:nvPr/>
        </p:nvPicPr>
        <p:blipFill>
          <a:blip r:embed="rId4" cstate="screen">
            <a:extLst>
              <a:ext uri="{28A0092B-C50C-407E-A947-70E740481C1C}">
                <a14:useLocalDpi xmlns:a14="http://schemas.microsoft.com/office/drawing/2010/main"/>
              </a:ext>
            </a:extLst>
          </a:blip>
          <a:srcRect/>
          <a:stretch/>
        </p:blipFill>
        <p:spPr>
          <a:xfrm>
            <a:off x="2616494" y="3867719"/>
            <a:ext cx="3475571" cy="2144266"/>
          </a:xfrm>
          <a:prstGeom prst="rect">
            <a:avLst/>
          </a:prstGeom>
          <a:noFill/>
          <a:ln w="28575" cap="flat" cmpd="sng">
            <a:solidFill>
              <a:srgbClr val="FAB001"/>
            </a:solidFill>
            <a:prstDash val="solid"/>
            <a:round/>
            <a:headEnd type="none" w="sm" len="sm"/>
            <a:tailEnd type="none" w="sm" len="sm"/>
          </a:ln>
        </p:spPr>
      </p:pic>
      <p:pic>
        <p:nvPicPr>
          <p:cNvPr id="337" name="Google Shape;337;p16"/>
          <p:cNvPicPr preferRelativeResize="0"/>
          <p:nvPr/>
        </p:nvPicPr>
        <p:blipFill rotWithShape="1">
          <a:blip r:embed="rId5">
            <a:alphaModFix/>
          </a:blip>
          <a:srcRect/>
          <a:stretch/>
        </p:blipFill>
        <p:spPr>
          <a:xfrm flipH="1">
            <a:off x="162031" y="621486"/>
            <a:ext cx="2359061" cy="5862415"/>
          </a:xfrm>
          <a:prstGeom prst="rect">
            <a:avLst/>
          </a:prstGeom>
          <a:noFill/>
          <a:ln>
            <a:noFill/>
          </a:ln>
        </p:spPr>
      </p:pic>
      <p:pic>
        <p:nvPicPr>
          <p:cNvPr id="338" name="Google Shape;338;p16"/>
          <p:cNvPicPr preferRelativeResize="0"/>
          <p:nvPr/>
        </p:nvPicPr>
        <p:blipFill rotWithShape="1">
          <a:blip r:embed="rId6">
            <a:alphaModFix/>
          </a:blip>
          <a:srcRect/>
          <a:stretch/>
        </p:blipFill>
        <p:spPr>
          <a:xfrm rot="819573">
            <a:off x="5547591" y="4574834"/>
            <a:ext cx="1558499" cy="1548509"/>
          </a:xfrm>
          <a:prstGeom prst="rect">
            <a:avLst/>
          </a:prstGeom>
          <a:noFill/>
          <a:ln>
            <a:noFill/>
          </a:ln>
        </p:spPr>
      </p:pic>
      <p:grpSp>
        <p:nvGrpSpPr>
          <p:cNvPr id="339" name="Google Shape;339;p16"/>
          <p:cNvGrpSpPr/>
          <p:nvPr/>
        </p:nvGrpSpPr>
        <p:grpSpPr>
          <a:xfrm>
            <a:off x="6275020" y="3750649"/>
            <a:ext cx="1995220" cy="1034068"/>
            <a:chOff x="6275020" y="3750649"/>
            <a:chExt cx="1995220" cy="1034068"/>
          </a:xfrm>
        </p:grpSpPr>
        <p:sp>
          <p:nvSpPr>
            <p:cNvPr id="340" name="Google Shape;340;p16"/>
            <p:cNvSpPr txBox="1"/>
            <p:nvPr/>
          </p:nvSpPr>
          <p:spPr>
            <a:xfrm>
              <a:off x="6275020" y="3861387"/>
              <a:ext cx="1877108" cy="923330"/>
            </a:xfrm>
            <a:prstGeom prst="rect">
              <a:avLst/>
            </a:prstGeom>
            <a:solidFill>
              <a:schemeClr val="lt1"/>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1800" dirty="0">
                  <a:solidFill>
                    <a:schemeClr val="dk1"/>
                  </a:solidFill>
                  <a:latin typeface="Twinkl" pitchFamily="2" charset="77"/>
                  <a:sym typeface="Arial"/>
                </a:rPr>
                <a:t>This was Alexander the Great’s Empire.</a:t>
              </a:r>
              <a:endParaRPr dirty="0">
                <a:latin typeface="Twinkl" pitchFamily="2" charset="77"/>
              </a:endParaRPr>
            </a:p>
          </p:txBody>
        </p:sp>
        <p:pic>
          <p:nvPicPr>
            <p:cNvPr id="341" name="Google Shape;341;p16" descr="A picture containing text, plant, agave, grass&#10;&#10;Description automatically generated"/>
            <p:cNvPicPr preferRelativeResize="0"/>
            <p:nvPr/>
          </p:nvPicPr>
          <p:blipFill rotWithShape="1">
            <a:blip r:embed="rId7">
              <a:alphaModFix/>
            </a:blip>
            <a:srcRect/>
            <a:stretch/>
          </p:blipFill>
          <p:spPr>
            <a:xfrm rot="-1436602" flipH="1">
              <a:off x="7927693" y="3754872"/>
              <a:ext cx="189379" cy="794986"/>
            </a:xfrm>
            <a:prstGeom prst="rect">
              <a:avLst/>
            </a:prstGeom>
            <a:noFill/>
            <a:ln>
              <a:noFill/>
            </a:ln>
          </p:spPr>
        </p:pic>
      </p:grpSp>
      <p:sp>
        <p:nvSpPr>
          <p:cNvPr id="342" name="Google Shape;342;p16"/>
          <p:cNvSpPr/>
          <p:nvPr/>
        </p:nvSpPr>
        <p:spPr>
          <a:xfrm>
            <a:off x="2616493" y="5532964"/>
            <a:ext cx="2888455" cy="422405"/>
          </a:xfrm>
          <a:prstGeom prst="rect">
            <a:avLst/>
          </a:prstGeom>
          <a:solidFill>
            <a:srgbClr val="FAB001"/>
          </a:solidFill>
          <a:ln>
            <a:noFill/>
          </a:ln>
        </p:spPr>
        <p:txBody>
          <a:bodyPr spcFirstLastPara="1" wrap="square" lIns="72000" tIns="72000" rIns="72000" bIns="72000" anchor="ctr" anchorCtr="0">
            <a:spAutoFit/>
          </a:bodyPr>
          <a:lstStyle/>
          <a:p>
            <a:pPr marL="0" marR="0" lvl="0" indent="0" algn="l" rtl="0">
              <a:spcBef>
                <a:spcPts val="0"/>
              </a:spcBef>
              <a:spcAft>
                <a:spcPts val="0"/>
              </a:spcAft>
              <a:buNone/>
            </a:pPr>
            <a:r>
              <a:rPr lang="en-GB" sz="1800" b="1">
                <a:solidFill>
                  <a:schemeClr val="lt1"/>
                </a:solidFill>
                <a:latin typeface="Twinkl" pitchFamily="2" charset="77"/>
                <a:sym typeface="Arial"/>
              </a:rPr>
              <a:t>Click on the map to zoom.</a:t>
            </a:r>
            <a:endParaRPr>
              <a:latin typeface="Twinkl" pitchFamily="2" charset="77"/>
            </a:endParaRPr>
          </a:p>
        </p:txBody>
      </p:sp>
      <p:grpSp>
        <p:nvGrpSpPr>
          <p:cNvPr id="343" name="Google Shape;343;p16"/>
          <p:cNvGrpSpPr/>
          <p:nvPr/>
        </p:nvGrpSpPr>
        <p:grpSpPr>
          <a:xfrm>
            <a:off x="0" y="0"/>
            <a:ext cx="9144000" cy="6858000"/>
            <a:chOff x="-9394723" y="0"/>
            <a:chExt cx="9144000" cy="6858000"/>
          </a:xfrm>
        </p:grpSpPr>
        <p:sp>
          <p:nvSpPr>
            <p:cNvPr id="344" name="Google Shape;344;p16"/>
            <p:cNvSpPr/>
            <p:nvPr/>
          </p:nvSpPr>
          <p:spPr>
            <a:xfrm>
              <a:off x="-9394723" y="0"/>
              <a:ext cx="9144000" cy="6858000"/>
            </a:xfrm>
            <a:prstGeom prst="rect">
              <a:avLst/>
            </a:prstGeom>
            <a:solidFill>
              <a:schemeClr val="lt1">
                <a:alpha val="67843"/>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45" name="Google Shape;345;p16"/>
            <p:cNvSpPr/>
            <p:nvPr/>
          </p:nvSpPr>
          <p:spPr>
            <a:xfrm>
              <a:off x="-9019166" y="405381"/>
              <a:ext cx="8392886" cy="5998367"/>
            </a:xfrm>
            <a:prstGeom prst="rect">
              <a:avLst/>
            </a:prstGeom>
            <a:solidFill>
              <a:schemeClr val="lt1"/>
            </a:solidFill>
            <a:ln w="12700" cap="flat" cmpd="sng">
              <a:solidFill>
                <a:srgbClr val="E4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346" name="Google Shape;346;p16"/>
            <p:cNvPicPr preferRelativeResize="0"/>
            <p:nvPr/>
          </p:nvPicPr>
          <p:blipFill>
            <a:blip r:embed="rId8" cstate="screen">
              <a:extLst>
                <a:ext uri="{28A0092B-C50C-407E-A947-70E740481C1C}">
                  <a14:useLocalDpi xmlns:a14="http://schemas.microsoft.com/office/drawing/2010/main"/>
                </a:ext>
              </a:extLst>
            </a:blip>
            <a:srcRect/>
            <a:stretch/>
          </p:blipFill>
          <p:spPr>
            <a:xfrm>
              <a:off x="-9019164" y="839990"/>
              <a:ext cx="8392882" cy="5178018"/>
            </a:xfrm>
            <a:prstGeom prst="rect">
              <a:avLst/>
            </a:prstGeom>
            <a:noFill/>
            <a:ln>
              <a:noFill/>
            </a:ln>
          </p:spPr>
        </p:pic>
      </p:grpSp>
      <p:sp>
        <p:nvSpPr>
          <p:cNvPr id="347" name="Google Shape;347;p16"/>
          <p:cNvSpPr/>
          <p:nvPr/>
        </p:nvSpPr>
        <p:spPr>
          <a:xfrm>
            <a:off x="8489025" y="177310"/>
            <a:ext cx="564890" cy="564890"/>
          </a:xfrm>
          <a:prstGeom prst="ellipse">
            <a:avLst/>
          </a:prstGeom>
          <a:solidFill>
            <a:schemeClr val="lt1"/>
          </a:solidFill>
          <a:ln w="12700" cap="flat" cmpd="sng">
            <a:solidFill>
              <a:srgbClr val="E4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3600" b="1" dirty="0">
                <a:solidFill>
                  <a:srgbClr val="E4C000"/>
                </a:solidFill>
                <a:latin typeface="Arial"/>
                <a:ea typeface="Arial"/>
                <a:cs typeface="Arial"/>
                <a:sym typeface="Arial"/>
              </a:rPr>
              <a:t>X</a:t>
            </a:r>
            <a:endParaRP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750"/>
                                        <p:tgtEl>
                                          <p:spTgt spid="19"/>
                                        </p:tgtEl>
                                      </p:cBhvr>
                                    </p:animEffect>
                                  </p:childTnLst>
                                </p:cTn>
                              </p:par>
                              <p:par>
                                <p:cTn id="8" presetID="10" presetClass="entr" presetSubtype="0" fill="hold" nodeType="withEffect">
                                  <p:stCondLst>
                                    <p:cond delay="0"/>
                                  </p:stCondLst>
                                  <p:childTnLst>
                                    <p:set>
                                      <p:cBhvr>
                                        <p:cTn id="9" dur="1" fill="hold">
                                          <p:stCondLst>
                                            <p:cond delay="0"/>
                                          </p:stCondLst>
                                        </p:cTn>
                                        <p:tgtEl>
                                          <p:spTgt spid="336"/>
                                        </p:tgtEl>
                                        <p:attrNameLst>
                                          <p:attrName>style.visibility</p:attrName>
                                        </p:attrNameLst>
                                      </p:cBhvr>
                                      <p:to>
                                        <p:strVal val="visible"/>
                                      </p:to>
                                    </p:set>
                                    <p:animEffect transition="in" filter="fade">
                                      <p:cBhvr>
                                        <p:cTn id="10" dur="500"/>
                                        <p:tgtEl>
                                          <p:spTgt spid="336"/>
                                        </p:tgtEl>
                                      </p:cBhvr>
                                    </p:animEffect>
                                  </p:childTnLst>
                                </p:cTn>
                              </p:par>
                              <p:par>
                                <p:cTn id="11" presetID="10" presetClass="entr" presetSubtype="0" fill="hold" nodeType="withEffect">
                                  <p:stCondLst>
                                    <p:cond delay="250"/>
                                  </p:stCondLst>
                                  <p:childTnLst>
                                    <p:set>
                                      <p:cBhvr>
                                        <p:cTn id="12" dur="1" fill="hold">
                                          <p:stCondLst>
                                            <p:cond delay="0"/>
                                          </p:stCondLst>
                                        </p:cTn>
                                        <p:tgtEl>
                                          <p:spTgt spid="339"/>
                                        </p:tgtEl>
                                        <p:attrNameLst>
                                          <p:attrName>style.visibility</p:attrName>
                                        </p:attrNameLst>
                                      </p:cBhvr>
                                      <p:to>
                                        <p:strVal val="visible"/>
                                      </p:to>
                                    </p:set>
                                    <p:animEffect transition="in" filter="fade">
                                      <p:cBhvr>
                                        <p:cTn id="13" dur="500"/>
                                        <p:tgtEl>
                                          <p:spTgt spid="339"/>
                                        </p:tgtEl>
                                      </p:cBhvr>
                                    </p:animEffect>
                                  </p:childTnLst>
                                </p:cTn>
                              </p:par>
                            </p:childTnLst>
                          </p:cTn>
                        </p:par>
                        <p:par>
                          <p:cTn id="14" fill="hold">
                            <p:stCondLst>
                              <p:cond delay="750"/>
                            </p:stCondLst>
                            <p:childTnLst>
                              <p:par>
                                <p:cTn id="15" presetID="10" presetClass="entr" presetSubtype="0" fill="hold" nodeType="afterEffect">
                                  <p:stCondLst>
                                    <p:cond delay="0"/>
                                  </p:stCondLst>
                                  <p:childTnLst>
                                    <p:set>
                                      <p:cBhvr>
                                        <p:cTn id="16" dur="1" fill="hold">
                                          <p:stCondLst>
                                            <p:cond delay="0"/>
                                          </p:stCondLst>
                                        </p:cTn>
                                        <p:tgtEl>
                                          <p:spTgt spid="338"/>
                                        </p:tgtEl>
                                        <p:attrNameLst>
                                          <p:attrName>style.visibility</p:attrName>
                                        </p:attrNameLst>
                                      </p:cBhvr>
                                      <p:to>
                                        <p:strVal val="visible"/>
                                      </p:to>
                                    </p:set>
                                    <p:animEffect transition="in" filter="fade">
                                      <p:cBhvr>
                                        <p:cTn id="17" dur="500"/>
                                        <p:tgtEl>
                                          <p:spTgt spid="338"/>
                                        </p:tgtEl>
                                      </p:cBhvr>
                                    </p:animEffect>
                                  </p:childTnLst>
                                </p:cTn>
                              </p:par>
                            </p:childTnLst>
                          </p:cTn>
                        </p:par>
                        <p:par>
                          <p:cTn id="18" fill="hold">
                            <p:stCondLst>
                              <p:cond delay="1250"/>
                            </p:stCondLst>
                            <p:childTnLst>
                              <p:par>
                                <p:cTn id="19" presetID="10" presetClass="entr" presetSubtype="0" fill="hold" nodeType="afterEffect">
                                  <p:stCondLst>
                                    <p:cond delay="0"/>
                                  </p:stCondLst>
                                  <p:childTnLst>
                                    <p:set>
                                      <p:cBhvr>
                                        <p:cTn id="20" dur="1" fill="hold">
                                          <p:stCondLst>
                                            <p:cond delay="0"/>
                                          </p:stCondLst>
                                        </p:cTn>
                                        <p:tgtEl>
                                          <p:spTgt spid="342"/>
                                        </p:tgtEl>
                                        <p:attrNameLst>
                                          <p:attrName>style.visibility</p:attrName>
                                        </p:attrNameLst>
                                      </p:cBhvr>
                                      <p:to>
                                        <p:strVal val="visible"/>
                                      </p:to>
                                    </p:set>
                                    <p:animEffect transition="in" filter="fade">
                                      <p:cBhvr>
                                        <p:cTn id="21" dur="500"/>
                                        <p:tgtEl>
                                          <p:spTgt spid="342"/>
                                        </p:tgtEl>
                                      </p:cBhvr>
                                    </p:animEffect>
                                  </p:childTnLst>
                                </p:cTn>
                              </p:par>
                            </p:childTnLst>
                          </p:cTn>
                        </p:par>
                      </p:childTnLst>
                    </p:cTn>
                  </p:par>
                  <p:par>
                    <p:cTn id="22" fill="hold">
                      <p:stCondLst>
                        <p:cond delay="indefinite"/>
                      </p:stCondLst>
                      <p:childTnLst>
                        <p:par>
                          <p:cTn id="23" fill="hold">
                            <p:stCondLst>
                              <p:cond delay="0"/>
                            </p:stCondLst>
                            <p:childTnLst>
                              <p:par>
                                <p:cTn id="24" presetID="23" presetClass="entr" presetSubtype="16" fill="hold" nodeType="clickEffect">
                                  <p:stCondLst>
                                    <p:cond delay="0"/>
                                  </p:stCondLst>
                                  <p:childTnLst>
                                    <p:set>
                                      <p:cBhvr>
                                        <p:cTn id="25" dur="1" fill="hold">
                                          <p:stCondLst>
                                            <p:cond delay="0"/>
                                          </p:stCondLst>
                                        </p:cTn>
                                        <p:tgtEl>
                                          <p:spTgt spid="343"/>
                                        </p:tgtEl>
                                        <p:attrNameLst>
                                          <p:attrName>style.visibility</p:attrName>
                                        </p:attrNameLst>
                                      </p:cBhvr>
                                      <p:to>
                                        <p:strVal val="visible"/>
                                      </p:to>
                                    </p:set>
                                    <p:anim calcmode="lin" valueType="num">
                                      <p:cBhvr additive="base">
                                        <p:cTn id="26" dur="500"/>
                                        <p:tgtEl>
                                          <p:spTgt spid="343"/>
                                        </p:tgtEl>
                                        <p:attrNameLst>
                                          <p:attrName>ppt_w</p:attrName>
                                        </p:attrNameLst>
                                      </p:cBhvr>
                                      <p:tavLst>
                                        <p:tav tm="0">
                                          <p:val>
                                            <p:strVal val="0"/>
                                          </p:val>
                                        </p:tav>
                                        <p:tav tm="100000">
                                          <p:val>
                                            <p:strVal val="#ppt_w"/>
                                          </p:val>
                                        </p:tav>
                                      </p:tavLst>
                                    </p:anim>
                                    <p:anim calcmode="lin" valueType="num">
                                      <p:cBhvr additive="base">
                                        <p:cTn id="27" dur="500"/>
                                        <p:tgtEl>
                                          <p:spTgt spid="343"/>
                                        </p:tgtEl>
                                        <p:attrNameLst>
                                          <p:attrName>ppt_h</p:attrName>
                                        </p:attrNameLst>
                                      </p:cBhvr>
                                      <p:tavLst>
                                        <p:tav tm="0">
                                          <p:val>
                                            <p:strVal val="0"/>
                                          </p:val>
                                        </p:tav>
                                        <p:tav tm="100000">
                                          <p:val>
                                            <p:strVal val="#ppt_h"/>
                                          </p:val>
                                        </p:tav>
                                      </p:tavLst>
                                    </p:anim>
                                  </p:childTnLst>
                                </p:cTn>
                              </p:par>
                              <p:par>
                                <p:cTn id="28" presetID="10" presetClass="entr" presetSubtype="0" fill="hold" nodeType="withEffect">
                                  <p:stCondLst>
                                    <p:cond delay="0"/>
                                  </p:stCondLst>
                                  <p:childTnLst>
                                    <p:set>
                                      <p:cBhvr>
                                        <p:cTn id="29" dur="1" fill="hold">
                                          <p:stCondLst>
                                            <p:cond delay="0"/>
                                          </p:stCondLst>
                                        </p:cTn>
                                        <p:tgtEl>
                                          <p:spTgt spid="347"/>
                                        </p:tgtEl>
                                        <p:attrNameLst>
                                          <p:attrName>style.visibility</p:attrName>
                                        </p:attrNameLst>
                                      </p:cBhvr>
                                      <p:to>
                                        <p:strVal val="visible"/>
                                      </p:to>
                                    </p:set>
                                    <p:animEffect transition="in" filter="fade">
                                      <p:cBhvr>
                                        <p:cTn id="30" dur="500"/>
                                        <p:tgtEl>
                                          <p:spTgt spid="347"/>
                                        </p:tgtEl>
                                      </p:cBhvr>
                                    </p:animEffect>
                                  </p:childTnLst>
                                </p:cTn>
                              </p:par>
                            </p:childTnLst>
                          </p:cTn>
                        </p:par>
                      </p:childTnLst>
                    </p:cTn>
                  </p:par>
                  <p:par>
                    <p:cTn id="31" fill="hold">
                      <p:stCondLst>
                        <p:cond delay="indefinite"/>
                      </p:stCondLst>
                      <p:childTnLst>
                        <p:par>
                          <p:cTn id="32" fill="hold">
                            <p:stCondLst>
                              <p:cond delay="0"/>
                            </p:stCondLst>
                            <p:childTnLst>
                              <p:par>
                                <p:cTn id="33" presetID="23" presetClass="exit" presetSubtype="32" fill="hold" nodeType="clickEffect">
                                  <p:stCondLst>
                                    <p:cond delay="0"/>
                                  </p:stCondLst>
                                  <p:childTnLst>
                                    <p:anim calcmode="lin" valueType="num">
                                      <p:cBhvr additive="base">
                                        <p:cTn id="34" dur="500"/>
                                        <p:tgtEl>
                                          <p:spTgt spid="343"/>
                                        </p:tgtEl>
                                        <p:attrNameLst>
                                          <p:attrName>ppt_w</p:attrName>
                                        </p:attrNameLst>
                                      </p:cBhvr>
                                      <p:tavLst>
                                        <p:tav tm="0">
                                          <p:val>
                                            <p:strVal val="#ppt_w"/>
                                          </p:val>
                                        </p:tav>
                                        <p:tav tm="100000">
                                          <p:val>
                                            <p:strVal val="0"/>
                                          </p:val>
                                        </p:tav>
                                      </p:tavLst>
                                    </p:anim>
                                    <p:anim calcmode="lin" valueType="num">
                                      <p:cBhvr additive="base">
                                        <p:cTn id="35" dur="500"/>
                                        <p:tgtEl>
                                          <p:spTgt spid="343"/>
                                        </p:tgtEl>
                                        <p:attrNameLst>
                                          <p:attrName>ppt_h</p:attrName>
                                        </p:attrNameLst>
                                      </p:cBhvr>
                                      <p:tavLst>
                                        <p:tav tm="0">
                                          <p:val>
                                            <p:strVal val="#ppt_h"/>
                                          </p:val>
                                        </p:tav>
                                        <p:tav tm="100000">
                                          <p:val>
                                            <p:strVal val="0"/>
                                          </p:val>
                                        </p:tav>
                                      </p:tavLst>
                                    </p:anim>
                                    <p:set>
                                      <p:cBhvr>
                                        <p:cTn id="36" dur="1" fill="hold">
                                          <p:stCondLst>
                                            <p:cond delay="500"/>
                                          </p:stCondLst>
                                        </p:cTn>
                                        <p:tgtEl>
                                          <p:spTgt spid="343"/>
                                        </p:tgtEl>
                                        <p:attrNameLst>
                                          <p:attrName>style.visibility</p:attrName>
                                        </p:attrNameLst>
                                      </p:cBhvr>
                                      <p:to>
                                        <p:strVal val="hidden"/>
                                      </p:to>
                                    </p:set>
                                  </p:childTnLst>
                                </p:cTn>
                              </p:par>
                              <p:par>
                                <p:cTn id="37" presetID="10" presetClass="exit" presetSubtype="0" fill="hold" nodeType="withEffect">
                                  <p:stCondLst>
                                    <p:cond delay="0"/>
                                  </p:stCondLst>
                                  <p:childTnLst>
                                    <p:animEffect transition="out" filter="fade">
                                      <p:cBhvr>
                                        <p:cTn id="38" dur="500"/>
                                        <p:tgtEl>
                                          <p:spTgt spid="347"/>
                                        </p:tgtEl>
                                      </p:cBhvr>
                                    </p:animEffect>
                                    <p:set>
                                      <p:cBhvr>
                                        <p:cTn id="39" dur="1" fill="hold">
                                          <p:stCondLst>
                                            <p:cond delay="500"/>
                                          </p:stCondLst>
                                        </p:cTn>
                                        <p:tgtEl>
                                          <p:spTgt spid="34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788C2BF-738E-4100-B7AE-1F179E224297}"/>
              </a:ext>
            </a:extLst>
          </p:cNvPr>
          <p:cNvPicPr>
            <a:picLocks noChangeAspect="1"/>
          </p:cNvPicPr>
          <p:nvPr/>
        </p:nvPicPr>
        <p:blipFill rotWithShape="1">
          <a:blip r:embed="rId2"/>
          <a:srcRect l="48249" t="4940" r="-12283" b="1783"/>
          <a:stretch/>
        </p:blipFill>
        <p:spPr>
          <a:xfrm>
            <a:off x="764368" y="1485484"/>
            <a:ext cx="5301523" cy="4827949"/>
          </a:xfrm>
          <a:prstGeom prst="rect">
            <a:avLst/>
          </a:prstGeom>
        </p:spPr>
      </p:pic>
      <p:sp>
        <p:nvSpPr>
          <p:cNvPr id="21" name="Rectangle 20"/>
          <p:cNvSpPr/>
          <p:nvPr/>
        </p:nvSpPr>
        <p:spPr>
          <a:xfrm>
            <a:off x="755650" y="732223"/>
            <a:ext cx="7632699" cy="503590"/>
          </a:xfrm>
          <a:prstGeom prst="rect">
            <a:avLst/>
          </a:prstGeom>
        </p:spPr>
        <p:txBody>
          <a:bodyPr wrap="square" lIns="0" tIns="0" rIns="0" bIns="72000">
            <a:spAutoFit/>
          </a:bodyPr>
          <a:lstStyle/>
          <a:p>
            <a:pPr algn="ctr"/>
            <a:r>
              <a:rPr lang="en-GB" sz="2800" b="1" dirty="0">
                <a:latin typeface="+mj-lt"/>
              </a:rPr>
              <a:t>Who Lived in Ancient Greece?</a:t>
            </a:r>
          </a:p>
        </p:txBody>
      </p:sp>
      <p:sp>
        <p:nvSpPr>
          <p:cNvPr id="40" name="Rectangle 33">
            <a:extLst>
              <a:ext uri="{FF2B5EF4-FFF2-40B4-BE49-F238E27FC236}">
                <a16:creationId xmlns:a16="http://schemas.microsoft.com/office/drawing/2014/main" id="{2C134C62-0113-465F-A9E4-F161CFE52138}"/>
              </a:ext>
            </a:extLst>
          </p:cNvPr>
          <p:cNvSpPr/>
          <p:nvPr/>
        </p:nvSpPr>
        <p:spPr>
          <a:xfrm>
            <a:off x="2860902" y="1485485"/>
            <a:ext cx="5525606" cy="4821957"/>
          </a:xfrm>
          <a:custGeom>
            <a:avLst/>
            <a:gdLst>
              <a:gd name="connsiteX0" fmla="*/ 0 w 4037015"/>
              <a:gd name="connsiteY0" fmla="*/ 0 h 4974458"/>
              <a:gd name="connsiteX1" fmla="*/ 4037015 w 4037015"/>
              <a:gd name="connsiteY1" fmla="*/ 0 h 4974458"/>
              <a:gd name="connsiteX2" fmla="*/ 4037015 w 4037015"/>
              <a:gd name="connsiteY2" fmla="*/ 4974458 h 4974458"/>
              <a:gd name="connsiteX3" fmla="*/ 0 w 4037015"/>
              <a:gd name="connsiteY3" fmla="*/ 4974458 h 4974458"/>
              <a:gd name="connsiteX4" fmla="*/ 0 w 4037015"/>
              <a:gd name="connsiteY4" fmla="*/ 0 h 4974458"/>
              <a:gd name="connsiteX0" fmla="*/ 1211283 w 5248298"/>
              <a:gd name="connsiteY0" fmla="*/ 0 h 4974458"/>
              <a:gd name="connsiteX1" fmla="*/ 5248298 w 5248298"/>
              <a:gd name="connsiteY1" fmla="*/ 0 h 4974458"/>
              <a:gd name="connsiteX2" fmla="*/ 5248298 w 5248298"/>
              <a:gd name="connsiteY2" fmla="*/ 4974458 h 4974458"/>
              <a:gd name="connsiteX3" fmla="*/ 0 w 5248298"/>
              <a:gd name="connsiteY3" fmla="*/ 4974458 h 4974458"/>
              <a:gd name="connsiteX4" fmla="*/ 1211283 w 5248298"/>
              <a:gd name="connsiteY4" fmla="*/ 0 h 4974458"/>
              <a:gd name="connsiteX0" fmla="*/ 1108381 w 5248298"/>
              <a:gd name="connsiteY0" fmla="*/ 0 h 4974458"/>
              <a:gd name="connsiteX1" fmla="*/ 5248298 w 5248298"/>
              <a:gd name="connsiteY1" fmla="*/ 0 h 4974458"/>
              <a:gd name="connsiteX2" fmla="*/ 5248298 w 5248298"/>
              <a:gd name="connsiteY2" fmla="*/ 4974458 h 4974458"/>
              <a:gd name="connsiteX3" fmla="*/ 0 w 5248298"/>
              <a:gd name="connsiteY3" fmla="*/ 4974458 h 4974458"/>
              <a:gd name="connsiteX4" fmla="*/ 1108381 w 5248298"/>
              <a:gd name="connsiteY4" fmla="*/ 0 h 4974458"/>
              <a:gd name="connsiteX0" fmla="*/ 1173865 w 5313782"/>
              <a:gd name="connsiteY0" fmla="*/ 0 h 4974458"/>
              <a:gd name="connsiteX1" fmla="*/ 5313782 w 5313782"/>
              <a:gd name="connsiteY1" fmla="*/ 0 h 4974458"/>
              <a:gd name="connsiteX2" fmla="*/ 5313782 w 5313782"/>
              <a:gd name="connsiteY2" fmla="*/ 4974458 h 4974458"/>
              <a:gd name="connsiteX3" fmla="*/ 0 w 5313782"/>
              <a:gd name="connsiteY3" fmla="*/ 4974458 h 4974458"/>
              <a:gd name="connsiteX4" fmla="*/ 1173865 w 5313782"/>
              <a:gd name="connsiteY4" fmla="*/ 0 h 49744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13782" h="4974458">
                <a:moveTo>
                  <a:pt x="1173865" y="0"/>
                </a:moveTo>
                <a:lnTo>
                  <a:pt x="5313782" y="0"/>
                </a:lnTo>
                <a:lnTo>
                  <a:pt x="5313782" y="4974458"/>
                </a:lnTo>
                <a:lnTo>
                  <a:pt x="0" y="4974458"/>
                </a:lnTo>
                <a:lnTo>
                  <a:pt x="1173865" y="0"/>
                </a:lnTo>
                <a:close/>
              </a:path>
            </a:pathLst>
          </a:custGeom>
          <a:solidFill>
            <a:srgbClr val="FDCF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1" name="Rectangle 40">
            <a:extLst>
              <a:ext uri="{FF2B5EF4-FFF2-40B4-BE49-F238E27FC236}">
                <a16:creationId xmlns:a16="http://schemas.microsoft.com/office/drawing/2014/main" id="{C09763EF-79D3-48F2-BC1F-F64481A0D339}"/>
              </a:ext>
            </a:extLst>
          </p:cNvPr>
          <p:cNvSpPr/>
          <p:nvPr/>
        </p:nvSpPr>
        <p:spPr>
          <a:xfrm>
            <a:off x="4108647" y="1623425"/>
            <a:ext cx="4302187" cy="2492990"/>
          </a:xfrm>
          <a:prstGeom prst="rect">
            <a:avLst/>
          </a:prstGeom>
        </p:spPr>
        <p:txBody>
          <a:bodyPr wrap="square" lIns="0" tIns="0" rIns="0" bIns="0">
            <a:spAutoFit/>
          </a:bodyPr>
          <a:lstStyle/>
          <a:p>
            <a:pPr>
              <a:lnSpc>
                <a:spcPct val="100000"/>
              </a:lnSpc>
              <a:spcBef>
                <a:spcPct val="0"/>
              </a:spcBef>
              <a:buFont typeface="Arial" panose="020B0604020202020204" pitchFamily="34" charset="0"/>
              <a:buNone/>
            </a:pPr>
            <a:r>
              <a:rPr lang="en-GB" altLang="en-US" dirty="0"/>
              <a:t>Alexander the Great’s empire grew towards the end of the ancient Greek period.</a:t>
            </a:r>
          </a:p>
          <a:p>
            <a:pPr>
              <a:lnSpc>
                <a:spcPct val="100000"/>
              </a:lnSpc>
              <a:spcBef>
                <a:spcPct val="0"/>
              </a:spcBef>
              <a:buFont typeface="Arial" panose="020B0604020202020204" pitchFamily="34" charset="0"/>
              <a:buNone/>
            </a:pPr>
            <a:r>
              <a:rPr lang="en-GB" altLang="en-US" dirty="0"/>
              <a:t>For the majority of this period, ancient Greece did not have one ruler. Instead, ancient Greece was made up of city states. </a:t>
            </a:r>
          </a:p>
          <a:p>
            <a:pPr>
              <a:lnSpc>
                <a:spcPct val="100000"/>
              </a:lnSpc>
              <a:spcBef>
                <a:spcPct val="0"/>
              </a:spcBef>
              <a:buFont typeface="Arial" panose="020B0604020202020204" pitchFamily="34" charset="0"/>
              <a:buNone/>
            </a:pPr>
            <a:r>
              <a:rPr lang="en-GB" altLang="en-US" dirty="0"/>
              <a:t>These city states usually only joined together to fight a common enemy. </a:t>
            </a:r>
          </a:p>
        </p:txBody>
      </p:sp>
      <p:cxnSp>
        <p:nvCxnSpPr>
          <p:cNvPr id="38" name="Straight Connector 37">
            <a:extLst>
              <a:ext uri="{FF2B5EF4-FFF2-40B4-BE49-F238E27FC236}">
                <a16:creationId xmlns:a16="http://schemas.microsoft.com/office/drawing/2014/main" id="{EBEA3B3D-DD1E-41BC-9D71-3BE9928C2E7C}"/>
              </a:ext>
            </a:extLst>
          </p:cNvPr>
          <p:cNvCxnSpPr>
            <a:cxnSpLocks/>
            <a:stCxn id="40" idx="0"/>
          </p:cNvCxnSpPr>
          <p:nvPr/>
        </p:nvCxnSpPr>
        <p:spPr>
          <a:xfrm flipH="1">
            <a:off x="2859061" y="1485485"/>
            <a:ext cx="1222500" cy="4830943"/>
          </a:xfrm>
          <a:prstGeom prst="line">
            <a:avLst/>
          </a:prstGeom>
          <a:ln w="57150">
            <a:solidFill>
              <a:srgbClr val="F9B100"/>
            </a:solidFill>
          </a:ln>
        </p:spPr>
        <p:style>
          <a:lnRef idx="1">
            <a:schemeClr val="accent1"/>
          </a:lnRef>
          <a:fillRef idx="0">
            <a:schemeClr val="accent1"/>
          </a:fillRef>
          <a:effectRef idx="0">
            <a:schemeClr val="accent1"/>
          </a:effectRef>
          <a:fontRef idx="minor">
            <a:schemeClr val="tx1"/>
          </a:fontRef>
        </p:style>
      </p:cxnSp>
      <p:sp>
        <p:nvSpPr>
          <p:cNvPr id="42" name="Rectangle 41">
            <a:extLst>
              <a:ext uri="{FF2B5EF4-FFF2-40B4-BE49-F238E27FC236}">
                <a16:creationId xmlns:a16="http://schemas.microsoft.com/office/drawing/2014/main" id="{88F50253-F30B-4917-B068-4259C849362B}"/>
              </a:ext>
            </a:extLst>
          </p:cNvPr>
          <p:cNvSpPr/>
          <p:nvPr/>
        </p:nvSpPr>
        <p:spPr>
          <a:xfrm>
            <a:off x="3319047" y="4654435"/>
            <a:ext cx="4939120" cy="1384995"/>
          </a:xfrm>
          <a:prstGeom prst="rect">
            <a:avLst/>
          </a:prstGeom>
        </p:spPr>
        <p:txBody>
          <a:bodyPr wrap="square" lIns="0" tIns="0" rIns="0" bIns="0">
            <a:spAutoFit/>
          </a:bodyPr>
          <a:lstStyle/>
          <a:p>
            <a:pPr>
              <a:lnSpc>
                <a:spcPct val="100000"/>
              </a:lnSpc>
              <a:spcBef>
                <a:spcPct val="0"/>
              </a:spcBef>
              <a:buFont typeface="Arial" panose="020B0604020202020204" pitchFamily="34" charset="0"/>
              <a:buNone/>
            </a:pPr>
            <a:r>
              <a:rPr lang="en-GB" altLang="en-US" dirty="0"/>
              <a:t> Not all ancient Greeks lived in city centres.</a:t>
            </a:r>
            <a:br>
              <a:rPr lang="en-GB" altLang="en-US" dirty="0"/>
            </a:br>
            <a:r>
              <a:rPr lang="en-GB" altLang="en-US" dirty="0"/>
              <a:t> Many lived in villages or out in the countryside where they farmed the land.</a:t>
            </a:r>
          </a:p>
          <a:p>
            <a:pPr>
              <a:lnSpc>
                <a:spcPct val="100000"/>
              </a:lnSpc>
              <a:spcBef>
                <a:spcPct val="0"/>
              </a:spcBef>
              <a:buFont typeface="Arial" panose="020B0604020202020204" pitchFamily="34" charset="0"/>
              <a:buNone/>
            </a:pPr>
            <a:endParaRPr lang="en-GB" altLang="en-US" dirty="0"/>
          </a:p>
          <a:p>
            <a:pPr>
              <a:lnSpc>
                <a:spcPct val="100000"/>
              </a:lnSpc>
              <a:spcBef>
                <a:spcPct val="0"/>
              </a:spcBef>
              <a:buFont typeface="Arial" panose="020B0604020202020204" pitchFamily="34" charset="0"/>
              <a:buNone/>
            </a:pPr>
            <a:r>
              <a:rPr lang="en-GB" altLang="en-US" dirty="0"/>
              <a:t>   </a:t>
            </a:r>
          </a:p>
        </p:txBody>
      </p:sp>
      <p:pic>
        <p:nvPicPr>
          <p:cNvPr id="13" name="Picture 12">
            <a:extLst>
              <a:ext uri="{FF2B5EF4-FFF2-40B4-BE49-F238E27FC236}">
                <a16:creationId xmlns:a16="http://schemas.microsoft.com/office/drawing/2014/main" id="{D3543B73-B56D-4264-BE9C-64EF3489705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13991" t="-2774" r="-418" b="11677"/>
          <a:stretch/>
        </p:blipFill>
        <p:spPr>
          <a:xfrm>
            <a:off x="776589" y="466927"/>
            <a:ext cx="2055386" cy="5849501"/>
          </a:xfrm>
          <a:prstGeom prst="rect">
            <a:avLst/>
          </a:prstGeom>
        </p:spPr>
      </p:pic>
      <p:grpSp>
        <p:nvGrpSpPr>
          <p:cNvPr id="11" name="ICONS">
            <a:extLst>
              <a:ext uri="{FF2B5EF4-FFF2-40B4-BE49-F238E27FC236}">
                <a16:creationId xmlns:a16="http://schemas.microsoft.com/office/drawing/2014/main" id="{2DB25FE9-CDC5-4964-ACAB-0C9BAF4907D1}"/>
              </a:ext>
            </a:extLst>
          </p:cNvPr>
          <p:cNvGrpSpPr/>
          <p:nvPr/>
        </p:nvGrpSpPr>
        <p:grpSpPr>
          <a:xfrm>
            <a:off x="7480751" y="621486"/>
            <a:ext cx="1238498" cy="864000"/>
            <a:chOff x="7480751" y="621486"/>
            <a:chExt cx="1238498" cy="864000"/>
          </a:xfrm>
        </p:grpSpPr>
        <p:pic>
          <p:nvPicPr>
            <p:cNvPr id="12" name="Assessment" hidden="1">
              <a:extLst>
                <a:ext uri="{FF2B5EF4-FFF2-40B4-BE49-F238E27FC236}">
                  <a16:creationId xmlns:a16="http://schemas.microsoft.com/office/drawing/2014/main" id="{0A57E851-64BC-481F-8122-5C487DC442B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668000" y="621486"/>
              <a:ext cx="864000" cy="864000"/>
            </a:xfrm>
            <a:prstGeom prst="rect">
              <a:avLst/>
            </a:prstGeom>
          </p:spPr>
        </p:pic>
        <p:pic>
          <p:nvPicPr>
            <p:cNvPr id="14" name="Mental and Oral Starter" hidden="1">
              <a:extLst>
                <a:ext uri="{FF2B5EF4-FFF2-40B4-BE49-F238E27FC236}">
                  <a16:creationId xmlns:a16="http://schemas.microsoft.com/office/drawing/2014/main" id="{0752F956-BDB5-461D-9613-414B951C6DE0}"/>
                </a:ext>
              </a:extLst>
            </p:cNvPr>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668200" y="621686"/>
              <a:ext cx="86360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Group Work" hidden="1">
              <a:extLst>
                <a:ext uri="{FF2B5EF4-FFF2-40B4-BE49-F238E27FC236}">
                  <a16:creationId xmlns:a16="http://schemas.microsoft.com/office/drawing/2014/main" id="{16B6F13D-A45D-41E3-939D-EEF1278FC8CB}"/>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668000" y="621486"/>
              <a:ext cx="864000" cy="864000"/>
            </a:xfrm>
            <a:prstGeom prst="rect">
              <a:avLst/>
            </a:prstGeom>
          </p:spPr>
        </p:pic>
        <p:pic>
          <p:nvPicPr>
            <p:cNvPr id="16" name="Talking Partners" hidden="1">
              <a:extLst>
                <a:ext uri="{FF2B5EF4-FFF2-40B4-BE49-F238E27FC236}">
                  <a16:creationId xmlns:a16="http://schemas.microsoft.com/office/drawing/2014/main" id="{A5176897-C58D-4E5A-A794-7900B740F6FE}"/>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668000" y="621486"/>
              <a:ext cx="864000" cy="864000"/>
            </a:xfrm>
            <a:prstGeom prst="rect">
              <a:avLst/>
            </a:prstGeom>
          </p:spPr>
        </p:pic>
        <p:pic>
          <p:nvPicPr>
            <p:cNvPr id="17" name="Pairs" hidden="1">
              <a:extLst>
                <a:ext uri="{FF2B5EF4-FFF2-40B4-BE49-F238E27FC236}">
                  <a16:creationId xmlns:a16="http://schemas.microsoft.com/office/drawing/2014/main" id="{8335B35F-00AD-483D-8DB4-E404A34A0F8C}"/>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668000" y="621486"/>
              <a:ext cx="864000" cy="864000"/>
            </a:xfrm>
            <a:prstGeom prst="rect">
              <a:avLst/>
            </a:prstGeom>
          </p:spPr>
        </p:pic>
        <p:pic>
          <p:nvPicPr>
            <p:cNvPr id="18" name="Individual Work" hidden="1">
              <a:extLst>
                <a:ext uri="{FF2B5EF4-FFF2-40B4-BE49-F238E27FC236}">
                  <a16:creationId xmlns:a16="http://schemas.microsoft.com/office/drawing/2014/main" id="{C607607D-9979-4500-8D2E-859ED6F067CA}"/>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668000" y="621486"/>
              <a:ext cx="864000" cy="864000"/>
            </a:xfrm>
            <a:prstGeom prst="rect">
              <a:avLst/>
            </a:prstGeom>
          </p:spPr>
        </p:pic>
        <p:pic>
          <p:nvPicPr>
            <p:cNvPr id="19" name="Whole Class">
              <a:extLst>
                <a:ext uri="{FF2B5EF4-FFF2-40B4-BE49-F238E27FC236}">
                  <a16:creationId xmlns:a16="http://schemas.microsoft.com/office/drawing/2014/main" id="{FC70A180-CEDC-4D98-9452-CD481CEBE47B}"/>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7480751" y="621486"/>
              <a:ext cx="1238498" cy="864000"/>
            </a:xfrm>
            <a:prstGeom prst="rect">
              <a:avLst/>
            </a:prstGeom>
          </p:spPr>
        </p:pic>
      </p:grpSp>
    </p:spTree>
    <p:extLst>
      <p:ext uri="{BB962C8B-B14F-4D97-AF65-F5344CB8AC3E}">
        <p14:creationId xmlns:p14="http://schemas.microsoft.com/office/powerpoint/2010/main" val="858136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1000"/>
                                        <p:tgtEl>
                                          <p:spTgt spid="41"/>
                                        </p:tgtEl>
                                      </p:cBhvr>
                                    </p:animEffect>
                                    <p:anim calcmode="lin" valueType="num">
                                      <p:cBhvr>
                                        <p:cTn id="8" dur="1000" fill="hold"/>
                                        <p:tgtEl>
                                          <p:spTgt spid="41"/>
                                        </p:tgtEl>
                                        <p:attrNameLst>
                                          <p:attrName>ppt_x</p:attrName>
                                        </p:attrNameLst>
                                      </p:cBhvr>
                                      <p:tavLst>
                                        <p:tav tm="0">
                                          <p:val>
                                            <p:strVal val="#ppt_x"/>
                                          </p:val>
                                        </p:tav>
                                        <p:tav tm="100000">
                                          <p:val>
                                            <p:strVal val="#ppt_x"/>
                                          </p:val>
                                        </p:tav>
                                      </p:tavLst>
                                    </p:anim>
                                    <p:anim calcmode="lin" valueType="num">
                                      <p:cBhvr>
                                        <p:cTn id="9" dur="1000" fill="hold"/>
                                        <p:tgtEl>
                                          <p:spTgt spid="4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2"/>
                                        </p:tgtEl>
                                        <p:attrNameLst>
                                          <p:attrName>style.visibility</p:attrName>
                                        </p:attrNameLst>
                                      </p:cBhvr>
                                      <p:to>
                                        <p:strVal val="visible"/>
                                      </p:to>
                                    </p:set>
                                    <p:animEffect transition="in" filter="fade">
                                      <p:cBhvr>
                                        <p:cTn id="14" dur="1000"/>
                                        <p:tgtEl>
                                          <p:spTgt spid="42"/>
                                        </p:tgtEl>
                                      </p:cBhvr>
                                    </p:animEffect>
                                    <p:anim calcmode="lin" valueType="num">
                                      <p:cBhvr>
                                        <p:cTn id="15" dur="1000" fill="hold"/>
                                        <p:tgtEl>
                                          <p:spTgt spid="42"/>
                                        </p:tgtEl>
                                        <p:attrNameLst>
                                          <p:attrName>ppt_x</p:attrName>
                                        </p:attrNameLst>
                                      </p:cBhvr>
                                      <p:tavLst>
                                        <p:tav tm="0">
                                          <p:val>
                                            <p:strVal val="#ppt_x"/>
                                          </p:val>
                                        </p:tav>
                                        <p:tav tm="100000">
                                          <p:val>
                                            <p:strVal val="#ppt_x"/>
                                          </p:val>
                                        </p:tav>
                                      </p:tavLst>
                                    </p:anim>
                                    <p:anim calcmode="lin" valueType="num">
                                      <p:cBhvr>
                                        <p:cTn id="16"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4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755650" y="732223"/>
            <a:ext cx="7632699" cy="503590"/>
          </a:xfrm>
          <a:prstGeom prst="rect">
            <a:avLst/>
          </a:prstGeom>
        </p:spPr>
        <p:txBody>
          <a:bodyPr wrap="square" lIns="0" tIns="0" rIns="0" bIns="72000">
            <a:spAutoFit/>
          </a:bodyPr>
          <a:lstStyle/>
          <a:p>
            <a:pPr algn="ctr"/>
            <a:r>
              <a:rPr lang="en-GB" sz="2800" b="1" dirty="0">
                <a:latin typeface="+mj-lt"/>
              </a:rPr>
              <a:t>Who Lived in Ancient Greece?</a:t>
            </a:r>
          </a:p>
        </p:txBody>
      </p:sp>
      <p:pic>
        <p:nvPicPr>
          <p:cNvPr id="3" name="Picture 2" descr="A close-up of some stairs&#10;&#10;Description automatically generated with medium confidence">
            <a:extLst>
              <a:ext uri="{FF2B5EF4-FFF2-40B4-BE49-F238E27FC236}">
                <a16:creationId xmlns:a16="http://schemas.microsoft.com/office/drawing/2014/main" id="{FFDAEF1C-6E61-4CD1-9C07-03D0F5187E2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2014" t="3849" r="2014" b="14228"/>
          <a:stretch/>
        </p:blipFill>
        <p:spPr>
          <a:xfrm>
            <a:off x="576263" y="1485486"/>
            <a:ext cx="7991476" cy="4823240"/>
          </a:xfrm>
          <a:prstGeom prst="rect">
            <a:avLst/>
          </a:prstGeom>
        </p:spPr>
      </p:pic>
      <p:grpSp>
        <p:nvGrpSpPr>
          <p:cNvPr id="14" name="Group 13">
            <a:extLst>
              <a:ext uri="{FF2B5EF4-FFF2-40B4-BE49-F238E27FC236}">
                <a16:creationId xmlns:a16="http://schemas.microsoft.com/office/drawing/2014/main" id="{3A5554B2-A812-40C1-924C-17B067A84ED0}"/>
              </a:ext>
            </a:extLst>
          </p:cNvPr>
          <p:cNvGrpSpPr/>
          <p:nvPr/>
        </p:nvGrpSpPr>
        <p:grpSpPr>
          <a:xfrm>
            <a:off x="514795" y="1690435"/>
            <a:ext cx="7904824" cy="4435342"/>
            <a:chOff x="539750" y="1353787"/>
            <a:chExt cx="6086838" cy="4435342"/>
          </a:xfrm>
        </p:grpSpPr>
        <p:sp>
          <p:nvSpPr>
            <p:cNvPr id="15" name="Rectangle 14">
              <a:extLst>
                <a:ext uri="{FF2B5EF4-FFF2-40B4-BE49-F238E27FC236}">
                  <a16:creationId xmlns:a16="http://schemas.microsoft.com/office/drawing/2014/main" id="{EAFE9A8E-97F8-4F60-B21A-A5C9DCF2077A}"/>
                </a:ext>
              </a:extLst>
            </p:cNvPr>
            <p:cNvSpPr/>
            <p:nvPr/>
          </p:nvSpPr>
          <p:spPr>
            <a:xfrm>
              <a:off x="539750" y="1353787"/>
              <a:ext cx="6086838" cy="4435342"/>
            </a:xfrm>
            <a:prstGeom prst="rect">
              <a:avLst/>
            </a:prstGeom>
            <a:solidFill>
              <a:srgbClr val="FDCF82">
                <a:alpha val="96000"/>
              </a:srgbClr>
            </a:solidFill>
            <a:ln>
              <a:solidFill>
                <a:srgbClr val="F9B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 name="TextBox 15">
              <a:extLst>
                <a:ext uri="{FF2B5EF4-FFF2-40B4-BE49-F238E27FC236}">
                  <a16:creationId xmlns:a16="http://schemas.microsoft.com/office/drawing/2014/main" id="{89FE2FAB-9900-4EB7-A45E-7D0C0056912D}"/>
                </a:ext>
              </a:extLst>
            </p:cNvPr>
            <p:cNvSpPr txBox="1"/>
            <p:nvPr/>
          </p:nvSpPr>
          <p:spPr>
            <a:xfrm>
              <a:off x="606472" y="1494105"/>
              <a:ext cx="5948707" cy="646331"/>
            </a:xfrm>
            <a:prstGeom prst="rect">
              <a:avLst/>
            </a:prstGeom>
            <a:noFill/>
          </p:spPr>
          <p:txBody>
            <a:bodyPr wrap="square" rtlCol="0">
              <a:spAutoFit/>
            </a:bodyPr>
            <a:lstStyle/>
            <a:p>
              <a:pPr algn="just"/>
              <a:r>
                <a:rPr lang="en-GB" dirty="0"/>
                <a:t>Historians cannot know for sure but it is estimated that in the city state of Athens during ancient Greek times, </a:t>
              </a:r>
              <a:r>
                <a:rPr lang="en-GB" b="1" dirty="0"/>
                <a:t>one in four people were enslaved</a:t>
              </a:r>
              <a:r>
                <a:rPr lang="en-GB" dirty="0"/>
                <a:t>.</a:t>
              </a:r>
            </a:p>
          </p:txBody>
        </p:sp>
      </p:grpSp>
      <p:pic>
        <p:nvPicPr>
          <p:cNvPr id="29" name="Picture 28" descr="A picture containing text, plant, flower&#10;&#10;Description automatically generated">
            <a:extLst>
              <a:ext uri="{FF2B5EF4-FFF2-40B4-BE49-F238E27FC236}">
                <a16:creationId xmlns:a16="http://schemas.microsoft.com/office/drawing/2014/main" id="{43FFD3D2-1A1D-40D4-8B83-B3BA7733965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536445" y="4857786"/>
            <a:ext cx="1877109" cy="2653466"/>
          </a:xfrm>
          <a:prstGeom prst="rect">
            <a:avLst/>
          </a:prstGeom>
        </p:spPr>
      </p:pic>
      <p:pic>
        <p:nvPicPr>
          <p:cNvPr id="5" name="Picture 4" descr="A picture containing text, plant, agave, grass&#10;&#10;Description automatically generated">
            <a:extLst>
              <a:ext uri="{FF2B5EF4-FFF2-40B4-BE49-F238E27FC236}">
                <a16:creationId xmlns:a16="http://schemas.microsoft.com/office/drawing/2014/main" id="{B1498C3F-91C0-4685-858A-2B208409A97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5400000" flipH="1">
            <a:off x="1348220" y="677077"/>
            <a:ext cx="482798" cy="2026712"/>
          </a:xfrm>
          <a:prstGeom prst="rect">
            <a:avLst/>
          </a:prstGeom>
        </p:spPr>
      </p:pic>
      <p:sp>
        <p:nvSpPr>
          <p:cNvPr id="7" name="Rectangle 6">
            <a:extLst>
              <a:ext uri="{FF2B5EF4-FFF2-40B4-BE49-F238E27FC236}">
                <a16:creationId xmlns:a16="http://schemas.microsoft.com/office/drawing/2014/main" id="{7FBDB0FF-2B92-4E0E-896A-0A276113ED9A}"/>
              </a:ext>
            </a:extLst>
          </p:cNvPr>
          <p:cNvSpPr/>
          <p:nvPr/>
        </p:nvSpPr>
        <p:spPr>
          <a:xfrm>
            <a:off x="493095" y="1235813"/>
            <a:ext cx="86650" cy="5072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7" name="Picture 26" descr="A picture containing text&#10;&#10;Description automatically generated">
            <a:extLst>
              <a:ext uri="{FF2B5EF4-FFF2-40B4-BE49-F238E27FC236}">
                <a16:creationId xmlns:a16="http://schemas.microsoft.com/office/drawing/2014/main" id="{0B7F2A3A-3774-4BCF-8696-DC84F72D4F6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8772668" flipH="1">
            <a:off x="994273" y="5643615"/>
            <a:ext cx="482536" cy="2624926"/>
          </a:xfrm>
          <a:prstGeom prst="rect">
            <a:avLst/>
          </a:prstGeom>
        </p:spPr>
      </p:pic>
      <p:grpSp>
        <p:nvGrpSpPr>
          <p:cNvPr id="11" name="ICONS">
            <a:extLst>
              <a:ext uri="{FF2B5EF4-FFF2-40B4-BE49-F238E27FC236}">
                <a16:creationId xmlns:a16="http://schemas.microsoft.com/office/drawing/2014/main" id="{303FA93A-B2DF-4C44-A81A-EC8D2B40349F}"/>
              </a:ext>
            </a:extLst>
          </p:cNvPr>
          <p:cNvGrpSpPr/>
          <p:nvPr/>
        </p:nvGrpSpPr>
        <p:grpSpPr>
          <a:xfrm>
            <a:off x="7480751" y="621486"/>
            <a:ext cx="1238498" cy="864000"/>
            <a:chOff x="7480751" y="621486"/>
            <a:chExt cx="1238498" cy="864000"/>
          </a:xfrm>
        </p:grpSpPr>
        <p:pic>
          <p:nvPicPr>
            <p:cNvPr id="12" name="Assessment" hidden="1">
              <a:extLst>
                <a:ext uri="{FF2B5EF4-FFF2-40B4-BE49-F238E27FC236}">
                  <a16:creationId xmlns:a16="http://schemas.microsoft.com/office/drawing/2014/main" id="{9DA7ADCE-9736-496E-A082-E33D76ACCD26}"/>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668000" y="621486"/>
              <a:ext cx="864000" cy="864000"/>
            </a:xfrm>
            <a:prstGeom prst="rect">
              <a:avLst/>
            </a:prstGeom>
          </p:spPr>
        </p:pic>
        <p:pic>
          <p:nvPicPr>
            <p:cNvPr id="13" name="Mental and Oral Starter" hidden="1">
              <a:extLst>
                <a:ext uri="{FF2B5EF4-FFF2-40B4-BE49-F238E27FC236}">
                  <a16:creationId xmlns:a16="http://schemas.microsoft.com/office/drawing/2014/main" id="{C3AC5D90-7376-4BF1-BC6F-BEE56B7F6B3A}"/>
                </a:ext>
              </a:extLst>
            </p:cNvPr>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bwMode="auto">
            <a:xfrm>
              <a:off x="7668200" y="621686"/>
              <a:ext cx="86360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Group Work" hidden="1">
              <a:extLst>
                <a:ext uri="{FF2B5EF4-FFF2-40B4-BE49-F238E27FC236}">
                  <a16:creationId xmlns:a16="http://schemas.microsoft.com/office/drawing/2014/main" id="{361F399D-B98F-4661-82A2-0754FBEA7028}"/>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668000" y="621486"/>
              <a:ext cx="864000" cy="864000"/>
            </a:xfrm>
            <a:prstGeom prst="rect">
              <a:avLst/>
            </a:prstGeom>
          </p:spPr>
        </p:pic>
        <p:pic>
          <p:nvPicPr>
            <p:cNvPr id="18" name="Talking Partners" hidden="1">
              <a:extLst>
                <a:ext uri="{FF2B5EF4-FFF2-40B4-BE49-F238E27FC236}">
                  <a16:creationId xmlns:a16="http://schemas.microsoft.com/office/drawing/2014/main" id="{D514D6E1-B8C9-45BB-AE0F-7E0AA15A23B7}"/>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668000" y="621486"/>
              <a:ext cx="864000" cy="864000"/>
            </a:xfrm>
            <a:prstGeom prst="rect">
              <a:avLst/>
            </a:prstGeom>
          </p:spPr>
        </p:pic>
        <p:pic>
          <p:nvPicPr>
            <p:cNvPr id="19" name="Pairs" hidden="1">
              <a:extLst>
                <a:ext uri="{FF2B5EF4-FFF2-40B4-BE49-F238E27FC236}">
                  <a16:creationId xmlns:a16="http://schemas.microsoft.com/office/drawing/2014/main" id="{1C964F6D-C75D-48AE-9623-DD45E646E7D9}"/>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7668000" y="621486"/>
              <a:ext cx="864000" cy="864000"/>
            </a:xfrm>
            <a:prstGeom prst="rect">
              <a:avLst/>
            </a:prstGeom>
          </p:spPr>
        </p:pic>
        <p:pic>
          <p:nvPicPr>
            <p:cNvPr id="20" name="Individual Work" hidden="1">
              <a:extLst>
                <a:ext uri="{FF2B5EF4-FFF2-40B4-BE49-F238E27FC236}">
                  <a16:creationId xmlns:a16="http://schemas.microsoft.com/office/drawing/2014/main" id="{B5D06E04-8EB1-4F8D-BDBE-89B27B3DF5F0}"/>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7668000" y="621486"/>
              <a:ext cx="864000" cy="864000"/>
            </a:xfrm>
            <a:prstGeom prst="rect">
              <a:avLst/>
            </a:prstGeom>
          </p:spPr>
        </p:pic>
        <p:pic>
          <p:nvPicPr>
            <p:cNvPr id="22" name="Whole Class">
              <a:extLst>
                <a:ext uri="{FF2B5EF4-FFF2-40B4-BE49-F238E27FC236}">
                  <a16:creationId xmlns:a16="http://schemas.microsoft.com/office/drawing/2014/main" id="{5505D067-2101-46A5-AB03-4FC754B7D6A7}"/>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7480751" y="621486"/>
              <a:ext cx="1238498" cy="864000"/>
            </a:xfrm>
            <a:prstGeom prst="rect">
              <a:avLst/>
            </a:prstGeom>
          </p:spPr>
        </p:pic>
      </p:grpSp>
      <p:sp>
        <p:nvSpPr>
          <p:cNvPr id="23" name="TextBox 22">
            <a:extLst>
              <a:ext uri="{FF2B5EF4-FFF2-40B4-BE49-F238E27FC236}">
                <a16:creationId xmlns:a16="http://schemas.microsoft.com/office/drawing/2014/main" id="{A92AEDC8-3573-4F7B-A486-4A8D026679CA}"/>
              </a:ext>
            </a:extLst>
          </p:cNvPr>
          <p:cNvSpPr txBox="1"/>
          <p:nvPr/>
        </p:nvSpPr>
        <p:spPr>
          <a:xfrm>
            <a:off x="610328" y="2515218"/>
            <a:ext cx="7716553" cy="923330"/>
          </a:xfrm>
          <a:prstGeom prst="rect">
            <a:avLst/>
          </a:prstGeom>
          <a:noFill/>
        </p:spPr>
        <p:txBody>
          <a:bodyPr wrap="square" rtlCol="0">
            <a:spAutoFit/>
          </a:bodyPr>
          <a:lstStyle/>
          <a:p>
            <a:pPr algn="just"/>
            <a:r>
              <a:rPr lang="en-GB" dirty="0"/>
              <a:t>The rest of the Greek population would have been made up of free men, women and children, as well as people from other countries who were living in Greece.</a:t>
            </a:r>
          </a:p>
        </p:txBody>
      </p:sp>
      <p:pic>
        <p:nvPicPr>
          <p:cNvPr id="4" name="Picture 3" descr="Map&#10;&#10;Description automatically generated">
            <a:extLst>
              <a:ext uri="{FF2B5EF4-FFF2-40B4-BE49-F238E27FC236}">
                <a16:creationId xmlns:a16="http://schemas.microsoft.com/office/drawing/2014/main" id="{2E4221B3-9213-45A3-962E-64875B64EA1F}"/>
              </a:ext>
            </a:extLst>
          </p:cNvPr>
          <p:cNvPicPr>
            <a:picLocks noChangeAspect="1"/>
          </p:cNvPicPr>
          <p:nvPr/>
        </p:nvPicPr>
        <p:blipFill rotWithShape="1">
          <a:blip r:embed="rId13" cstate="screen">
            <a:extLst>
              <a:ext uri="{28A0092B-C50C-407E-A947-70E740481C1C}">
                <a14:useLocalDpi xmlns:a14="http://schemas.microsoft.com/office/drawing/2010/main"/>
              </a:ext>
            </a:extLst>
          </a:blip>
          <a:srcRect l="6577" t="6249" r="17580"/>
          <a:stretch/>
        </p:blipFill>
        <p:spPr>
          <a:xfrm>
            <a:off x="2991775" y="3170568"/>
            <a:ext cx="3192571" cy="2840764"/>
          </a:xfrm>
          <a:prstGeom prst="rect">
            <a:avLst/>
          </a:prstGeom>
          <a:ln>
            <a:solidFill>
              <a:srgbClr val="F9B100"/>
            </a:solidFill>
          </a:ln>
        </p:spPr>
      </p:pic>
    </p:spTree>
    <p:extLst>
      <p:ext uri="{BB962C8B-B14F-4D97-AF65-F5344CB8AC3E}">
        <p14:creationId xmlns:p14="http://schemas.microsoft.com/office/powerpoint/2010/main" val="2857938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wipe(left)">
                                      <p:cBhvr>
                                        <p:cTn id="10" dur="500"/>
                                        <p:tgtEl>
                                          <p:spTgt spid="23"/>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xit" presetSubtype="0" fill="hold" nodeType="clickEffect">
                                  <p:stCondLst>
                                    <p:cond delay="0"/>
                                  </p:stCondLst>
                                  <p:childTnLst>
                                    <p:animEffect transition="out" filter="fade">
                                      <p:cBhvr>
                                        <p:cTn id="18" dur="500"/>
                                        <p:tgtEl>
                                          <p:spTgt spid="4"/>
                                        </p:tgtEl>
                                      </p:cBhvr>
                                    </p:animEffect>
                                    <p:set>
                                      <p:cBhvr>
                                        <p:cTn id="19"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FB6F9FAE-92B1-4B12-BBE1-7B51546E7E63}"/>
              </a:ext>
            </a:extLst>
          </p:cNvPr>
          <p:cNvSpPr/>
          <p:nvPr/>
        </p:nvSpPr>
        <p:spPr>
          <a:xfrm>
            <a:off x="755650" y="1502738"/>
            <a:ext cx="7632699" cy="4623039"/>
          </a:xfrm>
          <a:prstGeom prst="rect">
            <a:avLst/>
          </a:prstGeom>
          <a:solidFill>
            <a:srgbClr val="FDCF82"/>
          </a:solidFill>
          <a:ln>
            <a:noFill/>
          </a:ln>
        </p:spPr>
        <p:style>
          <a:lnRef idx="2">
            <a:schemeClr val="accent1">
              <a:shade val="50000"/>
            </a:schemeClr>
          </a:lnRef>
          <a:fillRef idx="1">
            <a:schemeClr val="accent1"/>
          </a:fillRef>
          <a:effectRef idx="0">
            <a:schemeClr val="accent1"/>
          </a:effectRef>
          <a:fontRef idx="minor">
            <a:schemeClr val="lt1"/>
          </a:fontRef>
        </p:style>
        <p:txBody>
          <a:bodyPr lIns="828000" tIns="108000" rIns="108000" bIns="108000" rtlCol="0" anchor="t" anchorCtr="0"/>
          <a:lstStyle/>
          <a:p>
            <a:r>
              <a:rPr lang="en-GB" dirty="0">
                <a:solidFill>
                  <a:schemeClr val="tx1"/>
                </a:solidFill>
              </a:rPr>
              <a:t>To ‘enslave’ means to treat someone else as if they</a:t>
            </a:r>
            <a:br>
              <a:rPr lang="en-GB" dirty="0">
                <a:solidFill>
                  <a:schemeClr val="tx1"/>
                </a:solidFill>
              </a:rPr>
            </a:br>
            <a:r>
              <a:rPr lang="en-GB" dirty="0">
                <a:solidFill>
                  <a:schemeClr val="tx1"/>
                </a:solidFill>
              </a:rPr>
              <a:t>       are property.</a:t>
            </a:r>
          </a:p>
          <a:p>
            <a:pPr algn="just"/>
            <a:endParaRPr lang="en-GB" dirty="0">
              <a:solidFill>
                <a:schemeClr val="tx1"/>
              </a:solidFill>
            </a:endParaRPr>
          </a:p>
          <a:p>
            <a:r>
              <a:rPr lang="en-GB" dirty="0">
                <a:solidFill>
                  <a:schemeClr val="tx1"/>
                </a:solidFill>
              </a:rPr>
              <a:t>         By treating people like property, this meant</a:t>
            </a:r>
            <a:br>
              <a:rPr lang="en-GB" dirty="0">
                <a:solidFill>
                  <a:schemeClr val="tx1"/>
                </a:solidFill>
              </a:rPr>
            </a:br>
            <a:r>
              <a:rPr lang="en-GB" dirty="0">
                <a:solidFill>
                  <a:schemeClr val="tx1"/>
                </a:solidFill>
              </a:rPr>
              <a:t>           enslaved people were bought and sold</a:t>
            </a:r>
            <a:br>
              <a:rPr lang="en-GB" dirty="0">
                <a:solidFill>
                  <a:schemeClr val="tx1"/>
                </a:solidFill>
              </a:rPr>
            </a:br>
            <a:r>
              <a:rPr lang="en-GB" dirty="0">
                <a:solidFill>
                  <a:schemeClr val="tx1"/>
                </a:solidFill>
              </a:rPr>
              <a:t>           and not treated like human beings. </a:t>
            </a:r>
          </a:p>
        </p:txBody>
      </p:sp>
      <p:sp>
        <p:nvSpPr>
          <p:cNvPr id="45" name="Freeform: Shape 44">
            <a:extLst>
              <a:ext uri="{FF2B5EF4-FFF2-40B4-BE49-F238E27FC236}">
                <a16:creationId xmlns:a16="http://schemas.microsoft.com/office/drawing/2014/main" id="{CC73160B-AAE6-472E-BCC8-28A4A7CBF13E}"/>
              </a:ext>
            </a:extLst>
          </p:cNvPr>
          <p:cNvSpPr/>
          <p:nvPr/>
        </p:nvSpPr>
        <p:spPr>
          <a:xfrm>
            <a:off x="789769" y="1502738"/>
            <a:ext cx="7672744" cy="4647894"/>
          </a:xfrm>
          <a:custGeom>
            <a:avLst/>
            <a:gdLst>
              <a:gd name="connsiteX0" fmla="*/ 0 w 6521570"/>
              <a:gd name="connsiteY0" fmla="*/ 3459212 h 4761801"/>
              <a:gd name="connsiteX1" fmla="*/ 0 w 6521570"/>
              <a:gd name="connsiteY1" fmla="*/ 3459212 h 4761801"/>
              <a:gd name="connsiteX2" fmla="*/ 207034 w 6521570"/>
              <a:gd name="connsiteY2" fmla="*/ 3243552 h 4761801"/>
              <a:gd name="connsiteX3" fmla="*/ 353683 w 6521570"/>
              <a:gd name="connsiteY3" fmla="*/ 3140035 h 4761801"/>
              <a:gd name="connsiteX4" fmla="*/ 577970 w 6521570"/>
              <a:gd name="connsiteY4" fmla="*/ 3036518 h 4761801"/>
              <a:gd name="connsiteX5" fmla="*/ 897148 w 6521570"/>
              <a:gd name="connsiteY5" fmla="*/ 2984759 h 4761801"/>
              <a:gd name="connsiteX6" fmla="*/ 1466491 w 6521570"/>
              <a:gd name="connsiteY6" fmla="*/ 2967507 h 4761801"/>
              <a:gd name="connsiteX7" fmla="*/ 1578634 w 6521570"/>
              <a:gd name="connsiteY7" fmla="*/ 2941627 h 4761801"/>
              <a:gd name="connsiteX8" fmla="*/ 1863306 w 6521570"/>
              <a:gd name="connsiteY8" fmla="*/ 2907122 h 4761801"/>
              <a:gd name="connsiteX9" fmla="*/ 2173857 w 6521570"/>
              <a:gd name="connsiteY9" fmla="*/ 2829484 h 4761801"/>
              <a:gd name="connsiteX10" fmla="*/ 2406770 w 6521570"/>
              <a:gd name="connsiteY10" fmla="*/ 2777725 h 4761801"/>
              <a:gd name="connsiteX11" fmla="*/ 2717321 w 6521570"/>
              <a:gd name="connsiteY11" fmla="*/ 2674209 h 4761801"/>
              <a:gd name="connsiteX12" fmla="*/ 3459193 w 6521570"/>
              <a:gd name="connsiteY12" fmla="*/ 2398163 h 4761801"/>
              <a:gd name="connsiteX13" fmla="*/ 3838755 w 6521570"/>
              <a:gd name="connsiteY13" fmla="*/ 2225635 h 4761801"/>
              <a:gd name="connsiteX14" fmla="*/ 4019910 w 6521570"/>
              <a:gd name="connsiteY14" fmla="*/ 2104865 h 4761801"/>
              <a:gd name="connsiteX15" fmla="*/ 4088921 w 6521570"/>
              <a:gd name="connsiteY15" fmla="*/ 2053107 h 4761801"/>
              <a:gd name="connsiteX16" fmla="*/ 4261449 w 6521570"/>
              <a:gd name="connsiteY16" fmla="*/ 1958216 h 4761801"/>
              <a:gd name="connsiteX17" fmla="*/ 4382219 w 6521570"/>
              <a:gd name="connsiteY17" fmla="*/ 1880578 h 4761801"/>
              <a:gd name="connsiteX18" fmla="*/ 4520242 w 6521570"/>
              <a:gd name="connsiteY18" fmla="*/ 1802941 h 4761801"/>
              <a:gd name="connsiteX19" fmla="*/ 4873925 w 6521570"/>
              <a:gd name="connsiteY19" fmla="*/ 1578654 h 4761801"/>
              <a:gd name="connsiteX20" fmla="*/ 4994695 w 6521570"/>
              <a:gd name="connsiteY20" fmla="*/ 1475137 h 4761801"/>
              <a:gd name="connsiteX21" fmla="*/ 5227608 w 6521570"/>
              <a:gd name="connsiteY21" fmla="*/ 1302609 h 4761801"/>
              <a:gd name="connsiteX22" fmla="*/ 5339751 w 6521570"/>
              <a:gd name="connsiteY22" fmla="*/ 1190465 h 4761801"/>
              <a:gd name="connsiteX23" fmla="*/ 5477774 w 6521570"/>
              <a:gd name="connsiteY23" fmla="*/ 1078322 h 4761801"/>
              <a:gd name="connsiteX24" fmla="*/ 5633049 w 6521570"/>
              <a:gd name="connsiteY24" fmla="*/ 888541 h 4761801"/>
              <a:gd name="connsiteX25" fmla="*/ 5719314 w 6521570"/>
              <a:gd name="connsiteY25" fmla="*/ 810903 h 4761801"/>
              <a:gd name="connsiteX26" fmla="*/ 5805578 w 6521570"/>
              <a:gd name="connsiteY26" fmla="*/ 698759 h 4761801"/>
              <a:gd name="connsiteX27" fmla="*/ 5891842 w 6521570"/>
              <a:gd name="connsiteY27" fmla="*/ 638375 h 4761801"/>
              <a:gd name="connsiteX28" fmla="*/ 6029865 w 6521570"/>
              <a:gd name="connsiteY28" fmla="*/ 491725 h 4761801"/>
              <a:gd name="connsiteX29" fmla="*/ 6090249 w 6521570"/>
              <a:gd name="connsiteY29" fmla="*/ 483099 h 4761801"/>
              <a:gd name="connsiteX30" fmla="*/ 6133382 w 6521570"/>
              <a:gd name="connsiteY30" fmla="*/ 370956 h 4761801"/>
              <a:gd name="connsiteX31" fmla="*/ 6176514 w 6521570"/>
              <a:gd name="connsiteY31" fmla="*/ 310571 h 4761801"/>
              <a:gd name="connsiteX32" fmla="*/ 6211019 w 6521570"/>
              <a:gd name="connsiteY32" fmla="*/ 232933 h 4761801"/>
              <a:gd name="connsiteX33" fmla="*/ 6314536 w 6521570"/>
              <a:gd name="connsiteY33" fmla="*/ 86284 h 4761801"/>
              <a:gd name="connsiteX34" fmla="*/ 6349042 w 6521570"/>
              <a:gd name="connsiteY34" fmla="*/ 34525 h 4761801"/>
              <a:gd name="connsiteX35" fmla="*/ 6409427 w 6521570"/>
              <a:gd name="connsiteY35" fmla="*/ 8646 h 4761801"/>
              <a:gd name="connsiteX36" fmla="*/ 6521570 w 6521570"/>
              <a:gd name="connsiteY36" fmla="*/ 20 h 4761801"/>
              <a:gd name="connsiteX37" fmla="*/ 6521570 w 6521570"/>
              <a:gd name="connsiteY37" fmla="*/ 4761801 h 4761801"/>
              <a:gd name="connsiteX38" fmla="*/ 172529 w 6521570"/>
              <a:gd name="connsiteY38" fmla="*/ 4761801 h 4761801"/>
              <a:gd name="connsiteX39" fmla="*/ 0 w 6521570"/>
              <a:gd name="connsiteY39" fmla="*/ 3459212 h 4761801"/>
              <a:gd name="connsiteX0" fmla="*/ 0 w 6521570"/>
              <a:gd name="connsiteY0" fmla="*/ 3803713 h 5106302"/>
              <a:gd name="connsiteX1" fmla="*/ 0 w 6521570"/>
              <a:gd name="connsiteY1" fmla="*/ 3803713 h 5106302"/>
              <a:gd name="connsiteX2" fmla="*/ 207034 w 6521570"/>
              <a:gd name="connsiteY2" fmla="*/ 3588053 h 5106302"/>
              <a:gd name="connsiteX3" fmla="*/ 353683 w 6521570"/>
              <a:gd name="connsiteY3" fmla="*/ 3484536 h 5106302"/>
              <a:gd name="connsiteX4" fmla="*/ 577970 w 6521570"/>
              <a:gd name="connsiteY4" fmla="*/ 3381019 h 5106302"/>
              <a:gd name="connsiteX5" fmla="*/ 897148 w 6521570"/>
              <a:gd name="connsiteY5" fmla="*/ 3329260 h 5106302"/>
              <a:gd name="connsiteX6" fmla="*/ 1466491 w 6521570"/>
              <a:gd name="connsiteY6" fmla="*/ 3312008 h 5106302"/>
              <a:gd name="connsiteX7" fmla="*/ 1578634 w 6521570"/>
              <a:gd name="connsiteY7" fmla="*/ 3286128 h 5106302"/>
              <a:gd name="connsiteX8" fmla="*/ 1863306 w 6521570"/>
              <a:gd name="connsiteY8" fmla="*/ 3251623 h 5106302"/>
              <a:gd name="connsiteX9" fmla="*/ 2173857 w 6521570"/>
              <a:gd name="connsiteY9" fmla="*/ 3173985 h 5106302"/>
              <a:gd name="connsiteX10" fmla="*/ 2406770 w 6521570"/>
              <a:gd name="connsiteY10" fmla="*/ 3122226 h 5106302"/>
              <a:gd name="connsiteX11" fmla="*/ 2717321 w 6521570"/>
              <a:gd name="connsiteY11" fmla="*/ 3018710 h 5106302"/>
              <a:gd name="connsiteX12" fmla="*/ 3459193 w 6521570"/>
              <a:gd name="connsiteY12" fmla="*/ 2742664 h 5106302"/>
              <a:gd name="connsiteX13" fmla="*/ 3838755 w 6521570"/>
              <a:gd name="connsiteY13" fmla="*/ 2570136 h 5106302"/>
              <a:gd name="connsiteX14" fmla="*/ 4019910 w 6521570"/>
              <a:gd name="connsiteY14" fmla="*/ 2449366 h 5106302"/>
              <a:gd name="connsiteX15" fmla="*/ 4088921 w 6521570"/>
              <a:gd name="connsiteY15" fmla="*/ 2397608 h 5106302"/>
              <a:gd name="connsiteX16" fmla="*/ 4261449 w 6521570"/>
              <a:gd name="connsiteY16" fmla="*/ 2302717 h 5106302"/>
              <a:gd name="connsiteX17" fmla="*/ 4382219 w 6521570"/>
              <a:gd name="connsiteY17" fmla="*/ 2225079 h 5106302"/>
              <a:gd name="connsiteX18" fmla="*/ 4520242 w 6521570"/>
              <a:gd name="connsiteY18" fmla="*/ 2147442 h 5106302"/>
              <a:gd name="connsiteX19" fmla="*/ 4873925 w 6521570"/>
              <a:gd name="connsiteY19" fmla="*/ 1923155 h 5106302"/>
              <a:gd name="connsiteX20" fmla="*/ 4994695 w 6521570"/>
              <a:gd name="connsiteY20" fmla="*/ 1819638 h 5106302"/>
              <a:gd name="connsiteX21" fmla="*/ 5227608 w 6521570"/>
              <a:gd name="connsiteY21" fmla="*/ 1647110 h 5106302"/>
              <a:gd name="connsiteX22" fmla="*/ 5339751 w 6521570"/>
              <a:gd name="connsiteY22" fmla="*/ 1534966 h 5106302"/>
              <a:gd name="connsiteX23" fmla="*/ 5477774 w 6521570"/>
              <a:gd name="connsiteY23" fmla="*/ 1422823 h 5106302"/>
              <a:gd name="connsiteX24" fmla="*/ 5633049 w 6521570"/>
              <a:gd name="connsiteY24" fmla="*/ 1233042 h 5106302"/>
              <a:gd name="connsiteX25" fmla="*/ 5719314 w 6521570"/>
              <a:gd name="connsiteY25" fmla="*/ 1155404 h 5106302"/>
              <a:gd name="connsiteX26" fmla="*/ 5805578 w 6521570"/>
              <a:gd name="connsiteY26" fmla="*/ 1043260 h 5106302"/>
              <a:gd name="connsiteX27" fmla="*/ 5891842 w 6521570"/>
              <a:gd name="connsiteY27" fmla="*/ 982876 h 5106302"/>
              <a:gd name="connsiteX28" fmla="*/ 6029865 w 6521570"/>
              <a:gd name="connsiteY28" fmla="*/ 836226 h 5106302"/>
              <a:gd name="connsiteX29" fmla="*/ 6090249 w 6521570"/>
              <a:gd name="connsiteY29" fmla="*/ 827600 h 5106302"/>
              <a:gd name="connsiteX30" fmla="*/ 6133382 w 6521570"/>
              <a:gd name="connsiteY30" fmla="*/ 715457 h 5106302"/>
              <a:gd name="connsiteX31" fmla="*/ 6176514 w 6521570"/>
              <a:gd name="connsiteY31" fmla="*/ 655072 h 5106302"/>
              <a:gd name="connsiteX32" fmla="*/ 6211019 w 6521570"/>
              <a:gd name="connsiteY32" fmla="*/ 577434 h 5106302"/>
              <a:gd name="connsiteX33" fmla="*/ 6314536 w 6521570"/>
              <a:gd name="connsiteY33" fmla="*/ 430785 h 5106302"/>
              <a:gd name="connsiteX34" fmla="*/ 6349042 w 6521570"/>
              <a:gd name="connsiteY34" fmla="*/ 379026 h 5106302"/>
              <a:gd name="connsiteX35" fmla="*/ 6521570 w 6521570"/>
              <a:gd name="connsiteY35" fmla="*/ 344521 h 5106302"/>
              <a:gd name="connsiteX36" fmla="*/ 6521570 w 6521570"/>
              <a:gd name="connsiteY36" fmla="*/ 5106302 h 5106302"/>
              <a:gd name="connsiteX37" fmla="*/ 172529 w 6521570"/>
              <a:gd name="connsiteY37" fmla="*/ 5106302 h 5106302"/>
              <a:gd name="connsiteX38" fmla="*/ 0 w 6521570"/>
              <a:gd name="connsiteY38" fmla="*/ 3803713 h 5106302"/>
              <a:gd name="connsiteX0" fmla="*/ 0 w 6521570"/>
              <a:gd name="connsiteY0" fmla="*/ 3792379 h 5094968"/>
              <a:gd name="connsiteX1" fmla="*/ 0 w 6521570"/>
              <a:gd name="connsiteY1" fmla="*/ 3792379 h 5094968"/>
              <a:gd name="connsiteX2" fmla="*/ 207034 w 6521570"/>
              <a:gd name="connsiteY2" fmla="*/ 3576719 h 5094968"/>
              <a:gd name="connsiteX3" fmla="*/ 353683 w 6521570"/>
              <a:gd name="connsiteY3" fmla="*/ 3473202 h 5094968"/>
              <a:gd name="connsiteX4" fmla="*/ 577970 w 6521570"/>
              <a:gd name="connsiteY4" fmla="*/ 3369685 h 5094968"/>
              <a:gd name="connsiteX5" fmla="*/ 897148 w 6521570"/>
              <a:gd name="connsiteY5" fmla="*/ 3317926 h 5094968"/>
              <a:gd name="connsiteX6" fmla="*/ 1466491 w 6521570"/>
              <a:gd name="connsiteY6" fmla="*/ 3300674 h 5094968"/>
              <a:gd name="connsiteX7" fmla="*/ 1578634 w 6521570"/>
              <a:gd name="connsiteY7" fmla="*/ 3274794 h 5094968"/>
              <a:gd name="connsiteX8" fmla="*/ 1863306 w 6521570"/>
              <a:gd name="connsiteY8" fmla="*/ 3240289 h 5094968"/>
              <a:gd name="connsiteX9" fmla="*/ 2173857 w 6521570"/>
              <a:gd name="connsiteY9" fmla="*/ 3162651 h 5094968"/>
              <a:gd name="connsiteX10" fmla="*/ 2406770 w 6521570"/>
              <a:gd name="connsiteY10" fmla="*/ 3110892 h 5094968"/>
              <a:gd name="connsiteX11" fmla="*/ 2717321 w 6521570"/>
              <a:gd name="connsiteY11" fmla="*/ 3007376 h 5094968"/>
              <a:gd name="connsiteX12" fmla="*/ 3459193 w 6521570"/>
              <a:gd name="connsiteY12" fmla="*/ 2731330 h 5094968"/>
              <a:gd name="connsiteX13" fmla="*/ 3838755 w 6521570"/>
              <a:gd name="connsiteY13" fmla="*/ 2558802 h 5094968"/>
              <a:gd name="connsiteX14" fmla="*/ 4019910 w 6521570"/>
              <a:gd name="connsiteY14" fmla="*/ 2438032 h 5094968"/>
              <a:gd name="connsiteX15" fmla="*/ 4088921 w 6521570"/>
              <a:gd name="connsiteY15" fmla="*/ 2386274 h 5094968"/>
              <a:gd name="connsiteX16" fmla="*/ 4261449 w 6521570"/>
              <a:gd name="connsiteY16" fmla="*/ 2291383 h 5094968"/>
              <a:gd name="connsiteX17" fmla="*/ 4382219 w 6521570"/>
              <a:gd name="connsiteY17" fmla="*/ 2213745 h 5094968"/>
              <a:gd name="connsiteX18" fmla="*/ 4520242 w 6521570"/>
              <a:gd name="connsiteY18" fmla="*/ 2136108 h 5094968"/>
              <a:gd name="connsiteX19" fmla="*/ 4873925 w 6521570"/>
              <a:gd name="connsiteY19" fmla="*/ 1911821 h 5094968"/>
              <a:gd name="connsiteX20" fmla="*/ 4994695 w 6521570"/>
              <a:gd name="connsiteY20" fmla="*/ 1808304 h 5094968"/>
              <a:gd name="connsiteX21" fmla="*/ 5227608 w 6521570"/>
              <a:gd name="connsiteY21" fmla="*/ 1635776 h 5094968"/>
              <a:gd name="connsiteX22" fmla="*/ 5339751 w 6521570"/>
              <a:gd name="connsiteY22" fmla="*/ 1523632 h 5094968"/>
              <a:gd name="connsiteX23" fmla="*/ 5477774 w 6521570"/>
              <a:gd name="connsiteY23" fmla="*/ 1411489 h 5094968"/>
              <a:gd name="connsiteX24" fmla="*/ 5633049 w 6521570"/>
              <a:gd name="connsiteY24" fmla="*/ 1221708 h 5094968"/>
              <a:gd name="connsiteX25" fmla="*/ 5719314 w 6521570"/>
              <a:gd name="connsiteY25" fmla="*/ 1144070 h 5094968"/>
              <a:gd name="connsiteX26" fmla="*/ 5805578 w 6521570"/>
              <a:gd name="connsiteY26" fmla="*/ 1031926 h 5094968"/>
              <a:gd name="connsiteX27" fmla="*/ 5891842 w 6521570"/>
              <a:gd name="connsiteY27" fmla="*/ 971542 h 5094968"/>
              <a:gd name="connsiteX28" fmla="*/ 6029865 w 6521570"/>
              <a:gd name="connsiteY28" fmla="*/ 824892 h 5094968"/>
              <a:gd name="connsiteX29" fmla="*/ 6090249 w 6521570"/>
              <a:gd name="connsiteY29" fmla="*/ 816266 h 5094968"/>
              <a:gd name="connsiteX30" fmla="*/ 6133382 w 6521570"/>
              <a:gd name="connsiteY30" fmla="*/ 704123 h 5094968"/>
              <a:gd name="connsiteX31" fmla="*/ 6176514 w 6521570"/>
              <a:gd name="connsiteY31" fmla="*/ 643738 h 5094968"/>
              <a:gd name="connsiteX32" fmla="*/ 6211019 w 6521570"/>
              <a:gd name="connsiteY32" fmla="*/ 566100 h 5094968"/>
              <a:gd name="connsiteX33" fmla="*/ 6314536 w 6521570"/>
              <a:gd name="connsiteY33" fmla="*/ 419451 h 5094968"/>
              <a:gd name="connsiteX34" fmla="*/ 6521570 w 6521570"/>
              <a:gd name="connsiteY34" fmla="*/ 333187 h 5094968"/>
              <a:gd name="connsiteX35" fmla="*/ 6521570 w 6521570"/>
              <a:gd name="connsiteY35" fmla="*/ 5094968 h 5094968"/>
              <a:gd name="connsiteX36" fmla="*/ 172529 w 6521570"/>
              <a:gd name="connsiteY36" fmla="*/ 5094968 h 5094968"/>
              <a:gd name="connsiteX37" fmla="*/ 0 w 6521570"/>
              <a:gd name="connsiteY37" fmla="*/ 3792379 h 5094968"/>
              <a:gd name="connsiteX0" fmla="*/ 0 w 6521570"/>
              <a:gd name="connsiteY0" fmla="*/ 3752165 h 5054754"/>
              <a:gd name="connsiteX1" fmla="*/ 0 w 6521570"/>
              <a:gd name="connsiteY1" fmla="*/ 3752165 h 5054754"/>
              <a:gd name="connsiteX2" fmla="*/ 207034 w 6521570"/>
              <a:gd name="connsiteY2" fmla="*/ 3536505 h 5054754"/>
              <a:gd name="connsiteX3" fmla="*/ 353683 w 6521570"/>
              <a:gd name="connsiteY3" fmla="*/ 3432988 h 5054754"/>
              <a:gd name="connsiteX4" fmla="*/ 577970 w 6521570"/>
              <a:gd name="connsiteY4" fmla="*/ 3329471 h 5054754"/>
              <a:gd name="connsiteX5" fmla="*/ 897148 w 6521570"/>
              <a:gd name="connsiteY5" fmla="*/ 3277712 h 5054754"/>
              <a:gd name="connsiteX6" fmla="*/ 1466491 w 6521570"/>
              <a:gd name="connsiteY6" fmla="*/ 3260460 h 5054754"/>
              <a:gd name="connsiteX7" fmla="*/ 1578634 w 6521570"/>
              <a:gd name="connsiteY7" fmla="*/ 3234580 h 5054754"/>
              <a:gd name="connsiteX8" fmla="*/ 1863306 w 6521570"/>
              <a:gd name="connsiteY8" fmla="*/ 3200075 h 5054754"/>
              <a:gd name="connsiteX9" fmla="*/ 2173857 w 6521570"/>
              <a:gd name="connsiteY9" fmla="*/ 3122437 h 5054754"/>
              <a:gd name="connsiteX10" fmla="*/ 2406770 w 6521570"/>
              <a:gd name="connsiteY10" fmla="*/ 3070678 h 5054754"/>
              <a:gd name="connsiteX11" fmla="*/ 2717321 w 6521570"/>
              <a:gd name="connsiteY11" fmla="*/ 2967162 h 5054754"/>
              <a:gd name="connsiteX12" fmla="*/ 3459193 w 6521570"/>
              <a:gd name="connsiteY12" fmla="*/ 2691116 h 5054754"/>
              <a:gd name="connsiteX13" fmla="*/ 3838755 w 6521570"/>
              <a:gd name="connsiteY13" fmla="*/ 2518588 h 5054754"/>
              <a:gd name="connsiteX14" fmla="*/ 4019910 w 6521570"/>
              <a:gd name="connsiteY14" fmla="*/ 2397818 h 5054754"/>
              <a:gd name="connsiteX15" fmla="*/ 4088921 w 6521570"/>
              <a:gd name="connsiteY15" fmla="*/ 2346060 h 5054754"/>
              <a:gd name="connsiteX16" fmla="*/ 4261449 w 6521570"/>
              <a:gd name="connsiteY16" fmla="*/ 2251169 h 5054754"/>
              <a:gd name="connsiteX17" fmla="*/ 4382219 w 6521570"/>
              <a:gd name="connsiteY17" fmla="*/ 2173531 h 5054754"/>
              <a:gd name="connsiteX18" fmla="*/ 4520242 w 6521570"/>
              <a:gd name="connsiteY18" fmla="*/ 2095894 h 5054754"/>
              <a:gd name="connsiteX19" fmla="*/ 4873925 w 6521570"/>
              <a:gd name="connsiteY19" fmla="*/ 1871607 h 5054754"/>
              <a:gd name="connsiteX20" fmla="*/ 4994695 w 6521570"/>
              <a:gd name="connsiteY20" fmla="*/ 1768090 h 5054754"/>
              <a:gd name="connsiteX21" fmla="*/ 5227608 w 6521570"/>
              <a:gd name="connsiteY21" fmla="*/ 1595562 h 5054754"/>
              <a:gd name="connsiteX22" fmla="*/ 5339751 w 6521570"/>
              <a:gd name="connsiteY22" fmla="*/ 1483418 h 5054754"/>
              <a:gd name="connsiteX23" fmla="*/ 5477774 w 6521570"/>
              <a:gd name="connsiteY23" fmla="*/ 1371275 h 5054754"/>
              <a:gd name="connsiteX24" fmla="*/ 5633049 w 6521570"/>
              <a:gd name="connsiteY24" fmla="*/ 1181494 h 5054754"/>
              <a:gd name="connsiteX25" fmla="*/ 5719314 w 6521570"/>
              <a:gd name="connsiteY25" fmla="*/ 1103856 h 5054754"/>
              <a:gd name="connsiteX26" fmla="*/ 5805578 w 6521570"/>
              <a:gd name="connsiteY26" fmla="*/ 991712 h 5054754"/>
              <a:gd name="connsiteX27" fmla="*/ 5891842 w 6521570"/>
              <a:gd name="connsiteY27" fmla="*/ 931328 h 5054754"/>
              <a:gd name="connsiteX28" fmla="*/ 6029865 w 6521570"/>
              <a:gd name="connsiteY28" fmla="*/ 784678 h 5054754"/>
              <a:gd name="connsiteX29" fmla="*/ 6090249 w 6521570"/>
              <a:gd name="connsiteY29" fmla="*/ 776052 h 5054754"/>
              <a:gd name="connsiteX30" fmla="*/ 6133382 w 6521570"/>
              <a:gd name="connsiteY30" fmla="*/ 663909 h 5054754"/>
              <a:gd name="connsiteX31" fmla="*/ 6176514 w 6521570"/>
              <a:gd name="connsiteY31" fmla="*/ 603524 h 5054754"/>
              <a:gd name="connsiteX32" fmla="*/ 6211019 w 6521570"/>
              <a:gd name="connsiteY32" fmla="*/ 525886 h 5054754"/>
              <a:gd name="connsiteX33" fmla="*/ 6521570 w 6521570"/>
              <a:gd name="connsiteY33" fmla="*/ 292973 h 5054754"/>
              <a:gd name="connsiteX34" fmla="*/ 6521570 w 6521570"/>
              <a:gd name="connsiteY34" fmla="*/ 5054754 h 5054754"/>
              <a:gd name="connsiteX35" fmla="*/ 172529 w 6521570"/>
              <a:gd name="connsiteY35" fmla="*/ 5054754 h 5054754"/>
              <a:gd name="connsiteX36" fmla="*/ 0 w 6521570"/>
              <a:gd name="connsiteY36" fmla="*/ 3752165 h 5054754"/>
              <a:gd name="connsiteX0" fmla="*/ 0 w 6521570"/>
              <a:gd name="connsiteY0" fmla="*/ 3733599 h 5036188"/>
              <a:gd name="connsiteX1" fmla="*/ 0 w 6521570"/>
              <a:gd name="connsiteY1" fmla="*/ 3733599 h 5036188"/>
              <a:gd name="connsiteX2" fmla="*/ 207034 w 6521570"/>
              <a:gd name="connsiteY2" fmla="*/ 3517939 h 5036188"/>
              <a:gd name="connsiteX3" fmla="*/ 353683 w 6521570"/>
              <a:gd name="connsiteY3" fmla="*/ 3414422 h 5036188"/>
              <a:gd name="connsiteX4" fmla="*/ 577970 w 6521570"/>
              <a:gd name="connsiteY4" fmla="*/ 3310905 h 5036188"/>
              <a:gd name="connsiteX5" fmla="*/ 897148 w 6521570"/>
              <a:gd name="connsiteY5" fmla="*/ 3259146 h 5036188"/>
              <a:gd name="connsiteX6" fmla="*/ 1466491 w 6521570"/>
              <a:gd name="connsiteY6" fmla="*/ 3241894 h 5036188"/>
              <a:gd name="connsiteX7" fmla="*/ 1578634 w 6521570"/>
              <a:gd name="connsiteY7" fmla="*/ 3216014 h 5036188"/>
              <a:gd name="connsiteX8" fmla="*/ 1863306 w 6521570"/>
              <a:gd name="connsiteY8" fmla="*/ 3181509 h 5036188"/>
              <a:gd name="connsiteX9" fmla="*/ 2173857 w 6521570"/>
              <a:gd name="connsiteY9" fmla="*/ 3103871 h 5036188"/>
              <a:gd name="connsiteX10" fmla="*/ 2406770 w 6521570"/>
              <a:gd name="connsiteY10" fmla="*/ 3052112 h 5036188"/>
              <a:gd name="connsiteX11" fmla="*/ 2717321 w 6521570"/>
              <a:gd name="connsiteY11" fmla="*/ 2948596 h 5036188"/>
              <a:gd name="connsiteX12" fmla="*/ 3459193 w 6521570"/>
              <a:gd name="connsiteY12" fmla="*/ 2672550 h 5036188"/>
              <a:gd name="connsiteX13" fmla="*/ 3838755 w 6521570"/>
              <a:gd name="connsiteY13" fmla="*/ 2500022 h 5036188"/>
              <a:gd name="connsiteX14" fmla="*/ 4019910 w 6521570"/>
              <a:gd name="connsiteY14" fmla="*/ 2379252 h 5036188"/>
              <a:gd name="connsiteX15" fmla="*/ 4088921 w 6521570"/>
              <a:gd name="connsiteY15" fmla="*/ 2327494 h 5036188"/>
              <a:gd name="connsiteX16" fmla="*/ 4261449 w 6521570"/>
              <a:gd name="connsiteY16" fmla="*/ 2232603 h 5036188"/>
              <a:gd name="connsiteX17" fmla="*/ 4382219 w 6521570"/>
              <a:gd name="connsiteY17" fmla="*/ 2154965 h 5036188"/>
              <a:gd name="connsiteX18" fmla="*/ 4520242 w 6521570"/>
              <a:gd name="connsiteY18" fmla="*/ 2077328 h 5036188"/>
              <a:gd name="connsiteX19" fmla="*/ 4873925 w 6521570"/>
              <a:gd name="connsiteY19" fmla="*/ 1853041 h 5036188"/>
              <a:gd name="connsiteX20" fmla="*/ 4994695 w 6521570"/>
              <a:gd name="connsiteY20" fmla="*/ 1749524 h 5036188"/>
              <a:gd name="connsiteX21" fmla="*/ 5227608 w 6521570"/>
              <a:gd name="connsiteY21" fmla="*/ 1576996 h 5036188"/>
              <a:gd name="connsiteX22" fmla="*/ 5339751 w 6521570"/>
              <a:gd name="connsiteY22" fmla="*/ 1464852 h 5036188"/>
              <a:gd name="connsiteX23" fmla="*/ 5477774 w 6521570"/>
              <a:gd name="connsiteY23" fmla="*/ 1352709 h 5036188"/>
              <a:gd name="connsiteX24" fmla="*/ 5633049 w 6521570"/>
              <a:gd name="connsiteY24" fmla="*/ 1162928 h 5036188"/>
              <a:gd name="connsiteX25" fmla="*/ 5719314 w 6521570"/>
              <a:gd name="connsiteY25" fmla="*/ 1085290 h 5036188"/>
              <a:gd name="connsiteX26" fmla="*/ 5805578 w 6521570"/>
              <a:gd name="connsiteY26" fmla="*/ 973146 h 5036188"/>
              <a:gd name="connsiteX27" fmla="*/ 5891842 w 6521570"/>
              <a:gd name="connsiteY27" fmla="*/ 912762 h 5036188"/>
              <a:gd name="connsiteX28" fmla="*/ 6029865 w 6521570"/>
              <a:gd name="connsiteY28" fmla="*/ 766112 h 5036188"/>
              <a:gd name="connsiteX29" fmla="*/ 6090249 w 6521570"/>
              <a:gd name="connsiteY29" fmla="*/ 757486 h 5036188"/>
              <a:gd name="connsiteX30" fmla="*/ 6133382 w 6521570"/>
              <a:gd name="connsiteY30" fmla="*/ 645343 h 5036188"/>
              <a:gd name="connsiteX31" fmla="*/ 6176514 w 6521570"/>
              <a:gd name="connsiteY31" fmla="*/ 584958 h 5036188"/>
              <a:gd name="connsiteX32" fmla="*/ 6521570 w 6521570"/>
              <a:gd name="connsiteY32" fmla="*/ 274407 h 5036188"/>
              <a:gd name="connsiteX33" fmla="*/ 6521570 w 6521570"/>
              <a:gd name="connsiteY33" fmla="*/ 5036188 h 5036188"/>
              <a:gd name="connsiteX34" fmla="*/ 172529 w 6521570"/>
              <a:gd name="connsiteY34" fmla="*/ 5036188 h 5036188"/>
              <a:gd name="connsiteX35" fmla="*/ 0 w 6521570"/>
              <a:gd name="connsiteY35" fmla="*/ 3733599 h 5036188"/>
              <a:gd name="connsiteX0" fmla="*/ 0 w 6521570"/>
              <a:gd name="connsiteY0" fmla="*/ 3721667 h 5024256"/>
              <a:gd name="connsiteX1" fmla="*/ 0 w 6521570"/>
              <a:gd name="connsiteY1" fmla="*/ 3721667 h 5024256"/>
              <a:gd name="connsiteX2" fmla="*/ 207034 w 6521570"/>
              <a:gd name="connsiteY2" fmla="*/ 3506007 h 5024256"/>
              <a:gd name="connsiteX3" fmla="*/ 353683 w 6521570"/>
              <a:gd name="connsiteY3" fmla="*/ 3402490 h 5024256"/>
              <a:gd name="connsiteX4" fmla="*/ 577970 w 6521570"/>
              <a:gd name="connsiteY4" fmla="*/ 3298973 h 5024256"/>
              <a:gd name="connsiteX5" fmla="*/ 897148 w 6521570"/>
              <a:gd name="connsiteY5" fmla="*/ 3247214 h 5024256"/>
              <a:gd name="connsiteX6" fmla="*/ 1466491 w 6521570"/>
              <a:gd name="connsiteY6" fmla="*/ 3229962 h 5024256"/>
              <a:gd name="connsiteX7" fmla="*/ 1578634 w 6521570"/>
              <a:gd name="connsiteY7" fmla="*/ 3204082 h 5024256"/>
              <a:gd name="connsiteX8" fmla="*/ 1863306 w 6521570"/>
              <a:gd name="connsiteY8" fmla="*/ 3169577 h 5024256"/>
              <a:gd name="connsiteX9" fmla="*/ 2173857 w 6521570"/>
              <a:gd name="connsiteY9" fmla="*/ 3091939 h 5024256"/>
              <a:gd name="connsiteX10" fmla="*/ 2406770 w 6521570"/>
              <a:gd name="connsiteY10" fmla="*/ 3040180 h 5024256"/>
              <a:gd name="connsiteX11" fmla="*/ 2717321 w 6521570"/>
              <a:gd name="connsiteY11" fmla="*/ 2936664 h 5024256"/>
              <a:gd name="connsiteX12" fmla="*/ 3459193 w 6521570"/>
              <a:gd name="connsiteY12" fmla="*/ 2660618 h 5024256"/>
              <a:gd name="connsiteX13" fmla="*/ 3838755 w 6521570"/>
              <a:gd name="connsiteY13" fmla="*/ 2488090 h 5024256"/>
              <a:gd name="connsiteX14" fmla="*/ 4019910 w 6521570"/>
              <a:gd name="connsiteY14" fmla="*/ 2367320 h 5024256"/>
              <a:gd name="connsiteX15" fmla="*/ 4088921 w 6521570"/>
              <a:gd name="connsiteY15" fmla="*/ 2315562 h 5024256"/>
              <a:gd name="connsiteX16" fmla="*/ 4261449 w 6521570"/>
              <a:gd name="connsiteY16" fmla="*/ 2220671 h 5024256"/>
              <a:gd name="connsiteX17" fmla="*/ 4382219 w 6521570"/>
              <a:gd name="connsiteY17" fmla="*/ 2143033 h 5024256"/>
              <a:gd name="connsiteX18" fmla="*/ 4520242 w 6521570"/>
              <a:gd name="connsiteY18" fmla="*/ 2065396 h 5024256"/>
              <a:gd name="connsiteX19" fmla="*/ 4873925 w 6521570"/>
              <a:gd name="connsiteY19" fmla="*/ 1841109 h 5024256"/>
              <a:gd name="connsiteX20" fmla="*/ 4994695 w 6521570"/>
              <a:gd name="connsiteY20" fmla="*/ 1737592 h 5024256"/>
              <a:gd name="connsiteX21" fmla="*/ 5227608 w 6521570"/>
              <a:gd name="connsiteY21" fmla="*/ 1565064 h 5024256"/>
              <a:gd name="connsiteX22" fmla="*/ 5339751 w 6521570"/>
              <a:gd name="connsiteY22" fmla="*/ 1452920 h 5024256"/>
              <a:gd name="connsiteX23" fmla="*/ 5477774 w 6521570"/>
              <a:gd name="connsiteY23" fmla="*/ 1340777 h 5024256"/>
              <a:gd name="connsiteX24" fmla="*/ 5633049 w 6521570"/>
              <a:gd name="connsiteY24" fmla="*/ 1150996 h 5024256"/>
              <a:gd name="connsiteX25" fmla="*/ 5719314 w 6521570"/>
              <a:gd name="connsiteY25" fmla="*/ 1073358 h 5024256"/>
              <a:gd name="connsiteX26" fmla="*/ 5805578 w 6521570"/>
              <a:gd name="connsiteY26" fmla="*/ 961214 h 5024256"/>
              <a:gd name="connsiteX27" fmla="*/ 5891842 w 6521570"/>
              <a:gd name="connsiteY27" fmla="*/ 900830 h 5024256"/>
              <a:gd name="connsiteX28" fmla="*/ 6029865 w 6521570"/>
              <a:gd name="connsiteY28" fmla="*/ 754180 h 5024256"/>
              <a:gd name="connsiteX29" fmla="*/ 6090249 w 6521570"/>
              <a:gd name="connsiteY29" fmla="*/ 745554 h 5024256"/>
              <a:gd name="connsiteX30" fmla="*/ 6133382 w 6521570"/>
              <a:gd name="connsiteY30" fmla="*/ 633411 h 5024256"/>
              <a:gd name="connsiteX31" fmla="*/ 6521570 w 6521570"/>
              <a:gd name="connsiteY31" fmla="*/ 262475 h 5024256"/>
              <a:gd name="connsiteX32" fmla="*/ 6521570 w 6521570"/>
              <a:gd name="connsiteY32" fmla="*/ 5024256 h 5024256"/>
              <a:gd name="connsiteX33" fmla="*/ 172529 w 6521570"/>
              <a:gd name="connsiteY33" fmla="*/ 5024256 h 5024256"/>
              <a:gd name="connsiteX34" fmla="*/ 0 w 6521570"/>
              <a:gd name="connsiteY34" fmla="*/ 3721667 h 5024256"/>
              <a:gd name="connsiteX0" fmla="*/ 0 w 6521570"/>
              <a:gd name="connsiteY0" fmla="*/ 3696401 h 4998990"/>
              <a:gd name="connsiteX1" fmla="*/ 0 w 6521570"/>
              <a:gd name="connsiteY1" fmla="*/ 3696401 h 4998990"/>
              <a:gd name="connsiteX2" fmla="*/ 207034 w 6521570"/>
              <a:gd name="connsiteY2" fmla="*/ 3480741 h 4998990"/>
              <a:gd name="connsiteX3" fmla="*/ 353683 w 6521570"/>
              <a:gd name="connsiteY3" fmla="*/ 3377224 h 4998990"/>
              <a:gd name="connsiteX4" fmla="*/ 577970 w 6521570"/>
              <a:gd name="connsiteY4" fmla="*/ 3273707 h 4998990"/>
              <a:gd name="connsiteX5" fmla="*/ 897148 w 6521570"/>
              <a:gd name="connsiteY5" fmla="*/ 3221948 h 4998990"/>
              <a:gd name="connsiteX6" fmla="*/ 1466491 w 6521570"/>
              <a:gd name="connsiteY6" fmla="*/ 3204696 h 4998990"/>
              <a:gd name="connsiteX7" fmla="*/ 1578634 w 6521570"/>
              <a:gd name="connsiteY7" fmla="*/ 3178816 h 4998990"/>
              <a:gd name="connsiteX8" fmla="*/ 1863306 w 6521570"/>
              <a:gd name="connsiteY8" fmla="*/ 3144311 h 4998990"/>
              <a:gd name="connsiteX9" fmla="*/ 2173857 w 6521570"/>
              <a:gd name="connsiteY9" fmla="*/ 3066673 h 4998990"/>
              <a:gd name="connsiteX10" fmla="*/ 2406770 w 6521570"/>
              <a:gd name="connsiteY10" fmla="*/ 3014914 h 4998990"/>
              <a:gd name="connsiteX11" fmla="*/ 2717321 w 6521570"/>
              <a:gd name="connsiteY11" fmla="*/ 2911398 h 4998990"/>
              <a:gd name="connsiteX12" fmla="*/ 3459193 w 6521570"/>
              <a:gd name="connsiteY12" fmla="*/ 2635352 h 4998990"/>
              <a:gd name="connsiteX13" fmla="*/ 3838755 w 6521570"/>
              <a:gd name="connsiteY13" fmla="*/ 2462824 h 4998990"/>
              <a:gd name="connsiteX14" fmla="*/ 4019910 w 6521570"/>
              <a:gd name="connsiteY14" fmla="*/ 2342054 h 4998990"/>
              <a:gd name="connsiteX15" fmla="*/ 4088921 w 6521570"/>
              <a:gd name="connsiteY15" fmla="*/ 2290296 h 4998990"/>
              <a:gd name="connsiteX16" fmla="*/ 4261449 w 6521570"/>
              <a:gd name="connsiteY16" fmla="*/ 2195405 h 4998990"/>
              <a:gd name="connsiteX17" fmla="*/ 4382219 w 6521570"/>
              <a:gd name="connsiteY17" fmla="*/ 2117767 h 4998990"/>
              <a:gd name="connsiteX18" fmla="*/ 4520242 w 6521570"/>
              <a:gd name="connsiteY18" fmla="*/ 2040130 h 4998990"/>
              <a:gd name="connsiteX19" fmla="*/ 4873925 w 6521570"/>
              <a:gd name="connsiteY19" fmla="*/ 1815843 h 4998990"/>
              <a:gd name="connsiteX20" fmla="*/ 4994695 w 6521570"/>
              <a:gd name="connsiteY20" fmla="*/ 1712326 h 4998990"/>
              <a:gd name="connsiteX21" fmla="*/ 5227608 w 6521570"/>
              <a:gd name="connsiteY21" fmla="*/ 1539798 h 4998990"/>
              <a:gd name="connsiteX22" fmla="*/ 5339751 w 6521570"/>
              <a:gd name="connsiteY22" fmla="*/ 1427654 h 4998990"/>
              <a:gd name="connsiteX23" fmla="*/ 5477774 w 6521570"/>
              <a:gd name="connsiteY23" fmla="*/ 1315511 h 4998990"/>
              <a:gd name="connsiteX24" fmla="*/ 5633049 w 6521570"/>
              <a:gd name="connsiteY24" fmla="*/ 1125730 h 4998990"/>
              <a:gd name="connsiteX25" fmla="*/ 5719314 w 6521570"/>
              <a:gd name="connsiteY25" fmla="*/ 1048092 h 4998990"/>
              <a:gd name="connsiteX26" fmla="*/ 5805578 w 6521570"/>
              <a:gd name="connsiteY26" fmla="*/ 935948 h 4998990"/>
              <a:gd name="connsiteX27" fmla="*/ 5891842 w 6521570"/>
              <a:gd name="connsiteY27" fmla="*/ 875564 h 4998990"/>
              <a:gd name="connsiteX28" fmla="*/ 6029865 w 6521570"/>
              <a:gd name="connsiteY28" fmla="*/ 728914 h 4998990"/>
              <a:gd name="connsiteX29" fmla="*/ 6090249 w 6521570"/>
              <a:gd name="connsiteY29" fmla="*/ 720288 h 4998990"/>
              <a:gd name="connsiteX30" fmla="*/ 6521570 w 6521570"/>
              <a:gd name="connsiteY30" fmla="*/ 237209 h 4998990"/>
              <a:gd name="connsiteX31" fmla="*/ 6521570 w 6521570"/>
              <a:gd name="connsiteY31" fmla="*/ 4998990 h 4998990"/>
              <a:gd name="connsiteX32" fmla="*/ 172529 w 6521570"/>
              <a:gd name="connsiteY32" fmla="*/ 4998990 h 4998990"/>
              <a:gd name="connsiteX33" fmla="*/ 0 w 6521570"/>
              <a:gd name="connsiteY33" fmla="*/ 3696401 h 4998990"/>
              <a:gd name="connsiteX0" fmla="*/ 0 w 6521570"/>
              <a:gd name="connsiteY0" fmla="*/ 3697774 h 5000363"/>
              <a:gd name="connsiteX1" fmla="*/ 0 w 6521570"/>
              <a:gd name="connsiteY1" fmla="*/ 3697774 h 5000363"/>
              <a:gd name="connsiteX2" fmla="*/ 207034 w 6521570"/>
              <a:gd name="connsiteY2" fmla="*/ 3482114 h 5000363"/>
              <a:gd name="connsiteX3" fmla="*/ 353683 w 6521570"/>
              <a:gd name="connsiteY3" fmla="*/ 3378597 h 5000363"/>
              <a:gd name="connsiteX4" fmla="*/ 577970 w 6521570"/>
              <a:gd name="connsiteY4" fmla="*/ 3275080 h 5000363"/>
              <a:gd name="connsiteX5" fmla="*/ 897148 w 6521570"/>
              <a:gd name="connsiteY5" fmla="*/ 3223321 h 5000363"/>
              <a:gd name="connsiteX6" fmla="*/ 1466491 w 6521570"/>
              <a:gd name="connsiteY6" fmla="*/ 3206069 h 5000363"/>
              <a:gd name="connsiteX7" fmla="*/ 1578634 w 6521570"/>
              <a:gd name="connsiteY7" fmla="*/ 3180189 h 5000363"/>
              <a:gd name="connsiteX8" fmla="*/ 1863306 w 6521570"/>
              <a:gd name="connsiteY8" fmla="*/ 3145684 h 5000363"/>
              <a:gd name="connsiteX9" fmla="*/ 2173857 w 6521570"/>
              <a:gd name="connsiteY9" fmla="*/ 3068046 h 5000363"/>
              <a:gd name="connsiteX10" fmla="*/ 2406770 w 6521570"/>
              <a:gd name="connsiteY10" fmla="*/ 3016287 h 5000363"/>
              <a:gd name="connsiteX11" fmla="*/ 2717321 w 6521570"/>
              <a:gd name="connsiteY11" fmla="*/ 2912771 h 5000363"/>
              <a:gd name="connsiteX12" fmla="*/ 3459193 w 6521570"/>
              <a:gd name="connsiteY12" fmla="*/ 2636725 h 5000363"/>
              <a:gd name="connsiteX13" fmla="*/ 3838755 w 6521570"/>
              <a:gd name="connsiteY13" fmla="*/ 2464197 h 5000363"/>
              <a:gd name="connsiteX14" fmla="*/ 4019910 w 6521570"/>
              <a:gd name="connsiteY14" fmla="*/ 2343427 h 5000363"/>
              <a:gd name="connsiteX15" fmla="*/ 4088921 w 6521570"/>
              <a:gd name="connsiteY15" fmla="*/ 2291669 h 5000363"/>
              <a:gd name="connsiteX16" fmla="*/ 4261449 w 6521570"/>
              <a:gd name="connsiteY16" fmla="*/ 2196778 h 5000363"/>
              <a:gd name="connsiteX17" fmla="*/ 4382219 w 6521570"/>
              <a:gd name="connsiteY17" fmla="*/ 2119140 h 5000363"/>
              <a:gd name="connsiteX18" fmla="*/ 4520242 w 6521570"/>
              <a:gd name="connsiteY18" fmla="*/ 2041503 h 5000363"/>
              <a:gd name="connsiteX19" fmla="*/ 4873925 w 6521570"/>
              <a:gd name="connsiteY19" fmla="*/ 1817216 h 5000363"/>
              <a:gd name="connsiteX20" fmla="*/ 4994695 w 6521570"/>
              <a:gd name="connsiteY20" fmla="*/ 1713699 h 5000363"/>
              <a:gd name="connsiteX21" fmla="*/ 5227608 w 6521570"/>
              <a:gd name="connsiteY21" fmla="*/ 1541171 h 5000363"/>
              <a:gd name="connsiteX22" fmla="*/ 5339751 w 6521570"/>
              <a:gd name="connsiteY22" fmla="*/ 1429027 h 5000363"/>
              <a:gd name="connsiteX23" fmla="*/ 5477774 w 6521570"/>
              <a:gd name="connsiteY23" fmla="*/ 1316884 h 5000363"/>
              <a:gd name="connsiteX24" fmla="*/ 5633049 w 6521570"/>
              <a:gd name="connsiteY24" fmla="*/ 1127103 h 5000363"/>
              <a:gd name="connsiteX25" fmla="*/ 5719314 w 6521570"/>
              <a:gd name="connsiteY25" fmla="*/ 1049465 h 5000363"/>
              <a:gd name="connsiteX26" fmla="*/ 5805578 w 6521570"/>
              <a:gd name="connsiteY26" fmla="*/ 937321 h 5000363"/>
              <a:gd name="connsiteX27" fmla="*/ 5891842 w 6521570"/>
              <a:gd name="connsiteY27" fmla="*/ 876937 h 5000363"/>
              <a:gd name="connsiteX28" fmla="*/ 6029865 w 6521570"/>
              <a:gd name="connsiteY28" fmla="*/ 730287 h 5000363"/>
              <a:gd name="connsiteX29" fmla="*/ 6521570 w 6521570"/>
              <a:gd name="connsiteY29" fmla="*/ 238582 h 5000363"/>
              <a:gd name="connsiteX30" fmla="*/ 6521570 w 6521570"/>
              <a:gd name="connsiteY30" fmla="*/ 5000363 h 5000363"/>
              <a:gd name="connsiteX31" fmla="*/ 172529 w 6521570"/>
              <a:gd name="connsiteY31" fmla="*/ 5000363 h 5000363"/>
              <a:gd name="connsiteX32" fmla="*/ 0 w 6521570"/>
              <a:gd name="connsiteY32" fmla="*/ 3697774 h 5000363"/>
              <a:gd name="connsiteX0" fmla="*/ 0 w 6521570"/>
              <a:gd name="connsiteY0" fmla="*/ 3669247 h 4971836"/>
              <a:gd name="connsiteX1" fmla="*/ 0 w 6521570"/>
              <a:gd name="connsiteY1" fmla="*/ 3669247 h 4971836"/>
              <a:gd name="connsiteX2" fmla="*/ 207034 w 6521570"/>
              <a:gd name="connsiteY2" fmla="*/ 3453587 h 4971836"/>
              <a:gd name="connsiteX3" fmla="*/ 353683 w 6521570"/>
              <a:gd name="connsiteY3" fmla="*/ 3350070 h 4971836"/>
              <a:gd name="connsiteX4" fmla="*/ 577970 w 6521570"/>
              <a:gd name="connsiteY4" fmla="*/ 3246553 h 4971836"/>
              <a:gd name="connsiteX5" fmla="*/ 897148 w 6521570"/>
              <a:gd name="connsiteY5" fmla="*/ 3194794 h 4971836"/>
              <a:gd name="connsiteX6" fmla="*/ 1466491 w 6521570"/>
              <a:gd name="connsiteY6" fmla="*/ 3177542 h 4971836"/>
              <a:gd name="connsiteX7" fmla="*/ 1578634 w 6521570"/>
              <a:gd name="connsiteY7" fmla="*/ 3151662 h 4971836"/>
              <a:gd name="connsiteX8" fmla="*/ 1863306 w 6521570"/>
              <a:gd name="connsiteY8" fmla="*/ 3117157 h 4971836"/>
              <a:gd name="connsiteX9" fmla="*/ 2173857 w 6521570"/>
              <a:gd name="connsiteY9" fmla="*/ 3039519 h 4971836"/>
              <a:gd name="connsiteX10" fmla="*/ 2406770 w 6521570"/>
              <a:gd name="connsiteY10" fmla="*/ 2987760 h 4971836"/>
              <a:gd name="connsiteX11" fmla="*/ 2717321 w 6521570"/>
              <a:gd name="connsiteY11" fmla="*/ 2884244 h 4971836"/>
              <a:gd name="connsiteX12" fmla="*/ 3459193 w 6521570"/>
              <a:gd name="connsiteY12" fmla="*/ 2608198 h 4971836"/>
              <a:gd name="connsiteX13" fmla="*/ 3838755 w 6521570"/>
              <a:gd name="connsiteY13" fmla="*/ 2435670 h 4971836"/>
              <a:gd name="connsiteX14" fmla="*/ 4019910 w 6521570"/>
              <a:gd name="connsiteY14" fmla="*/ 2314900 h 4971836"/>
              <a:gd name="connsiteX15" fmla="*/ 4088921 w 6521570"/>
              <a:gd name="connsiteY15" fmla="*/ 2263142 h 4971836"/>
              <a:gd name="connsiteX16" fmla="*/ 4261449 w 6521570"/>
              <a:gd name="connsiteY16" fmla="*/ 2168251 h 4971836"/>
              <a:gd name="connsiteX17" fmla="*/ 4382219 w 6521570"/>
              <a:gd name="connsiteY17" fmla="*/ 2090613 h 4971836"/>
              <a:gd name="connsiteX18" fmla="*/ 4520242 w 6521570"/>
              <a:gd name="connsiteY18" fmla="*/ 2012976 h 4971836"/>
              <a:gd name="connsiteX19" fmla="*/ 4873925 w 6521570"/>
              <a:gd name="connsiteY19" fmla="*/ 1788689 h 4971836"/>
              <a:gd name="connsiteX20" fmla="*/ 4994695 w 6521570"/>
              <a:gd name="connsiteY20" fmla="*/ 1685172 h 4971836"/>
              <a:gd name="connsiteX21" fmla="*/ 5227608 w 6521570"/>
              <a:gd name="connsiteY21" fmla="*/ 1512644 h 4971836"/>
              <a:gd name="connsiteX22" fmla="*/ 5339751 w 6521570"/>
              <a:gd name="connsiteY22" fmla="*/ 1400500 h 4971836"/>
              <a:gd name="connsiteX23" fmla="*/ 5477774 w 6521570"/>
              <a:gd name="connsiteY23" fmla="*/ 1288357 h 4971836"/>
              <a:gd name="connsiteX24" fmla="*/ 5633049 w 6521570"/>
              <a:gd name="connsiteY24" fmla="*/ 1098576 h 4971836"/>
              <a:gd name="connsiteX25" fmla="*/ 5719314 w 6521570"/>
              <a:gd name="connsiteY25" fmla="*/ 1020938 h 4971836"/>
              <a:gd name="connsiteX26" fmla="*/ 5805578 w 6521570"/>
              <a:gd name="connsiteY26" fmla="*/ 908794 h 4971836"/>
              <a:gd name="connsiteX27" fmla="*/ 5891842 w 6521570"/>
              <a:gd name="connsiteY27" fmla="*/ 848410 h 4971836"/>
              <a:gd name="connsiteX28" fmla="*/ 6521570 w 6521570"/>
              <a:gd name="connsiteY28" fmla="*/ 210055 h 4971836"/>
              <a:gd name="connsiteX29" fmla="*/ 6521570 w 6521570"/>
              <a:gd name="connsiteY29" fmla="*/ 4971836 h 4971836"/>
              <a:gd name="connsiteX30" fmla="*/ 172529 w 6521570"/>
              <a:gd name="connsiteY30" fmla="*/ 4971836 h 4971836"/>
              <a:gd name="connsiteX31" fmla="*/ 0 w 6521570"/>
              <a:gd name="connsiteY31" fmla="*/ 3669247 h 4971836"/>
              <a:gd name="connsiteX0" fmla="*/ 0 w 6521570"/>
              <a:gd name="connsiteY0" fmla="*/ 3660084 h 4962673"/>
              <a:gd name="connsiteX1" fmla="*/ 0 w 6521570"/>
              <a:gd name="connsiteY1" fmla="*/ 3660084 h 4962673"/>
              <a:gd name="connsiteX2" fmla="*/ 207034 w 6521570"/>
              <a:gd name="connsiteY2" fmla="*/ 3444424 h 4962673"/>
              <a:gd name="connsiteX3" fmla="*/ 353683 w 6521570"/>
              <a:gd name="connsiteY3" fmla="*/ 3340907 h 4962673"/>
              <a:gd name="connsiteX4" fmla="*/ 577970 w 6521570"/>
              <a:gd name="connsiteY4" fmla="*/ 3237390 h 4962673"/>
              <a:gd name="connsiteX5" fmla="*/ 897148 w 6521570"/>
              <a:gd name="connsiteY5" fmla="*/ 3185631 h 4962673"/>
              <a:gd name="connsiteX6" fmla="*/ 1466491 w 6521570"/>
              <a:gd name="connsiteY6" fmla="*/ 3168379 h 4962673"/>
              <a:gd name="connsiteX7" fmla="*/ 1578634 w 6521570"/>
              <a:gd name="connsiteY7" fmla="*/ 3142499 h 4962673"/>
              <a:gd name="connsiteX8" fmla="*/ 1863306 w 6521570"/>
              <a:gd name="connsiteY8" fmla="*/ 3107994 h 4962673"/>
              <a:gd name="connsiteX9" fmla="*/ 2173857 w 6521570"/>
              <a:gd name="connsiteY9" fmla="*/ 3030356 h 4962673"/>
              <a:gd name="connsiteX10" fmla="*/ 2406770 w 6521570"/>
              <a:gd name="connsiteY10" fmla="*/ 2978597 h 4962673"/>
              <a:gd name="connsiteX11" fmla="*/ 2717321 w 6521570"/>
              <a:gd name="connsiteY11" fmla="*/ 2875081 h 4962673"/>
              <a:gd name="connsiteX12" fmla="*/ 3459193 w 6521570"/>
              <a:gd name="connsiteY12" fmla="*/ 2599035 h 4962673"/>
              <a:gd name="connsiteX13" fmla="*/ 3838755 w 6521570"/>
              <a:gd name="connsiteY13" fmla="*/ 2426507 h 4962673"/>
              <a:gd name="connsiteX14" fmla="*/ 4019910 w 6521570"/>
              <a:gd name="connsiteY14" fmla="*/ 2305737 h 4962673"/>
              <a:gd name="connsiteX15" fmla="*/ 4088921 w 6521570"/>
              <a:gd name="connsiteY15" fmla="*/ 2253979 h 4962673"/>
              <a:gd name="connsiteX16" fmla="*/ 4261449 w 6521570"/>
              <a:gd name="connsiteY16" fmla="*/ 2159088 h 4962673"/>
              <a:gd name="connsiteX17" fmla="*/ 4382219 w 6521570"/>
              <a:gd name="connsiteY17" fmla="*/ 2081450 h 4962673"/>
              <a:gd name="connsiteX18" fmla="*/ 4520242 w 6521570"/>
              <a:gd name="connsiteY18" fmla="*/ 2003813 h 4962673"/>
              <a:gd name="connsiteX19" fmla="*/ 4873925 w 6521570"/>
              <a:gd name="connsiteY19" fmla="*/ 1779526 h 4962673"/>
              <a:gd name="connsiteX20" fmla="*/ 4994695 w 6521570"/>
              <a:gd name="connsiteY20" fmla="*/ 1676009 h 4962673"/>
              <a:gd name="connsiteX21" fmla="*/ 5227608 w 6521570"/>
              <a:gd name="connsiteY21" fmla="*/ 1503481 h 4962673"/>
              <a:gd name="connsiteX22" fmla="*/ 5339751 w 6521570"/>
              <a:gd name="connsiteY22" fmla="*/ 1391337 h 4962673"/>
              <a:gd name="connsiteX23" fmla="*/ 5477774 w 6521570"/>
              <a:gd name="connsiteY23" fmla="*/ 1279194 h 4962673"/>
              <a:gd name="connsiteX24" fmla="*/ 5633049 w 6521570"/>
              <a:gd name="connsiteY24" fmla="*/ 1089413 h 4962673"/>
              <a:gd name="connsiteX25" fmla="*/ 5719314 w 6521570"/>
              <a:gd name="connsiteY25" fmla="*/ 1011775 h 4962673"/>
              <a:gd name="connsiteX26" fmla="*/ 5805578 w 6521570"/>
              <a:gd name="connsiteY26" fmla="*/ 899631 h 4962673"/>
              <a:gd name="connsiteX27" fmla="*/ 6521570 w 6521570"/>
              <a:gd name="connsiteY27" fmla="*/ 200892 h 4962673"/>
              <a:gd name="connsiteX28" fmla="*/ 6521570 w 6521570"/>
              <a:gd name="connsiteY28" fmla="*/ 4962673 h 4962673"/>
              <a:gd name="connsiteX29" fmla="*/ 172529 w 6521570"/>
              <a:gd name="connsiteY29" fmla="*/ 4962673 h 4962673"/>
              <a:gd name="connsiteX30" fmla="*/ 0 w 6521570"/>
              <a:gd name="connsiteY30" fmla="*/ 3660084 h 4962673"/>
              <a:gd name="connsiteX0" fmla="*/ 0 w 6521570"/>
              <a:gd name="connsiteY0" fmla="*/ 3641964 h 4944553"/>
              <a:gd name="connsiteX1" fmla="*/ 0 w 6521570"/>
              <a:gd name="connsiteY1" fmla="*/ 3641964 h 4944553"/>
              <a:gd name="connsiteX2" fmla="*/ 207034 w 6521570"/>
              <a:gd name="connsiteY2" fmla="*/ 3426304 h 4944553"/>
              <a:gd name="connsiteX3" fmla="*/ 353683 w 6521570"/>
              <a:gd name="connsiteY3" fmla="*/ 3322787 h 4944553"/>
              <a:gd name="connsiteX4" fmla="*/ 577970 w 6521570"/>
              <a:gd name="connsiteY4" fmla="*/ 3219270 h 4944553"/>
              <a:gd name="connsiteX5" fmla="*/ 897148 w 6521570"/>
              <a:gd name="connsiteY5" fmla="*/ 3167511 h 4944553"/>
              <a:gd name="connsiteX6" fmla="*/ 1466491 w 6521570"/>
              <a:gd name="connsiteY6" fmla="*/ 3150259 h 4944553"/>
              <a:gd name="connsiteX7" fmla="*/ 1578634 w 6521570"/>
              <a:gd name="connsiteY7" fmla="*/ 3124379 h 4944553"/>
              <a:gd name="connsiteX8" fmla="*/ 1863306 w 6521570"/>
              <a:gd name="connsiteY8" fmla="*/ 3089874 h 4944553"/>
              <a:gd name="connsiteX9" fmla="*/ 2173857 w 6521570"/>
              <a:gd name="connsiteY9" fmla="*/ 3012236 h 4944553"/>
              <a:gd name="connsiteX10" fmla="*/ 2406770 w 6521570"/>
              <a:gd name="connsiteY10" fmla="*/ 2960477 h 4944553"/>
              <a:gd name="connsiteX11" fmla="*/ 2717321 w 6521570"/>
              <a:gd name="connsiteY11" fmla="*/ 2856961 h 4944553"/>
              <a:gd name="connsiteX12" fmla="*/ 3459193 w 6521570"/>
              <a:gd name="connsiteY12" fmla="*/ 2580915 h 4944553"/>
              <a:gd name="connsiteX13" fmla="*/ 3838755 w 6521570"/>
              <a:gd name="connsiteY13" fmla="*/ 2408387 h 4944553"/>
              <a:gd name="connsiteX14" fmla="*/ 4019910 w 6521570"/>
              <a:gd name="connsiteY14" fmla="*/ 2287617 h 4944553"/>
              <a:gd name="connsiteX15" fmla="*/ 4088921 w 6521570"/>
              <a:gd name="connsiteY15" fmla="*/ 2235859 h 4944553"/>
              <a:gd name="connsiteX16" fmla="*/ 4261449 w 6521570"/>
              <a:gd name="connsiteY16" fmla="*/ 2140968 h 4944553"/>
              <a:gd name="connsiteX17" fmla="*/ 4382219 w 6521570"/>
              <a:gd name="connsiteY17" fmla="*/ 2063330 h 4944553"/>
              <a:gd name="connsiteX18" fmla="*/ 4520242 w 6521570"/>
              <a:gd name="connsiteY18" fmla="*/ 1985693 h 4944553"/>
              <a:gd name="connsiteX19" fmla="*/ 4873925 w 6521570"/>
              <a:gd name="connsiteY19" fmla="*/ 1761406 h 4944553"/>
              <a:gd name="connsiteX20" fmla="*/ 4994695 w 6521570"/>
              <a:gd name="connsiteY20" fmla="*/ 1657889 h 4944553"/>
              <a:gd name="connsiteX21" fmla="*/ 5227608 w 6521570"/>
              <a:gd name="connsiteY21" fmla="*/ 1485361 h 4944553"/>
              <a:gd name="connsiteX22" fmla="*/ 5339751 w 6521570"/>
              <a:gd name="connsiteY22" fmla="*/ 1373217 h 4944553"/>
              <a:gd name="connsiteX23" fmla="*/ 5477774 w 6521570"/>
              <a:gd name="connsiteY23" fmla="*/ 1261074 h 4944553"/>
              <a:gd name="connsiteX24" fmla="*/ 5633049 w 6521570"/>
              <a:gd name="connsiteY24" fmla="*/ 1071293 h 4944553"/>
              <a:gd name="connsiteX25" fmla="*/ 5719314 w 6521570"/>
              <a:gd name="connsiteY25" fmla="*/ 993655 h 4944553"/>
              <a:gd name="connsiteX26" fmla="*/ 6521570 w 6521570"/>
              <a:gd name="connsiteY26" fmla="*/ 182772 h 4944553"/>
              <a:gd name="connsiteX27" fmla="*/ 6521570 w 6521570"/>
              <a:gd name="connsiteY27" fmla="*/ 4944553 h 4944553"/>
              <a:gd name="connsiteX28" fmla="*/ 172529 w 6521570"/>
              <a:gd name="connsiteY28" fmla="*/ 4944553 h 4944553"/>
              <a:gd name="connsiteX29" fmla="*/ 0 w 6521570"/>
              <a:gd name="connsiteY29" fmla="*/ 3641964 h 4944553"/>
              <a:gd name="connsiteX0" fmla="*/ 0 w 6521570"/>
              <a:gd name="connsiteY0" fmla="*/ 3632338 h 4934927"/>
              <a:gd name="connsiteX1" fmla="*/ 0 w 6521570"/>
              <a:gd name="connsiteY1" fmla="*/ 3632338 h 4934927"/>
              <a:gd name="connsiteX2" fmla="*/ 207034 w 6521570"/>
              <a:gd name="connsiteY2" fmla="*/ 3416678 h 4934927"/>
              <a:gd name="connsiteX3" fmla="*/ 353683 w 6521570"/>
              <a:gd name="connsiteY3" fmla="*/ 3313161 h 4934927"/>
              <a:gd name="connsiteX4" fmla="*/ 577970 w 6521570"/>
              <a:gd name="connsiteY4" fmla="*/ 3209644 h 4934927"/>
              <a:gd name="connsiteX5" fmla="*/ 897148 w 6521570"/>
              <a:gd name="connsiteY5" fmla="*/ 3157885 h 4934927"/>
              <a:gd name="connsiteX6" fmla="*/ 1466491 w 6521570"/>
              <a:gd name="connsiteY6" fmla="*/ 3140633 h 4934927"/>
              <a:gd name="connsiteX7" fmla="*/ 1578634 w 6521570"/>
              <a:gd name="connsiteY7" fmla="*/ 3114753 h 4934927"/>
              <a:gd name="connsiteX8" fmla="*/ 1863306 w 6521570"/>
              <a:gd name="connsiteY8" fmla="*/ 3080248 h 4934927"/>
              <a:gd name="connsiteX9" fmla="*/ 2173857 w 6521570"/>
              <a:gd name="connsiteY9" fmla="*/ 3002610 h 4934927"/>
              <a:gd name="connsiteX10" fmla="*/ 2406770 w 6521570"/>
              <a:gd name="connsiteY10" fmla="*/ 2950851 h 4934927"/>
              <a:gd name="connsiteX11" fmla="*/ 2717321 w 6521570"/>
              <a:gd name="connsiteY11" fmla="*/ 2847335 h 4934927"/>
              <a:gd name="connsiteX12" fmla="*/ 3459193 w 6521570"/>
              <a:gd name="connsiteY12" fmla="*/ 2571289 h 4934927"/>
              <a:gd name="connsiteX13" fmla="*/ 3838755 w 6521570"/>
              <a:gd name="connsiteY13" fmla="*/ 2398761 h 4934927"/>
              <a:gd name="connsiteX14" fmla="*/ 4019910 w 6521570"/>
              <a:gd name="connsiteY14" fmla="*/ 2277991 h 4934927"/>
              <a:gd name="connsiteX15" fmla="*/ 4088921 w 6521570"/>
              <a:gd name="connsiteY15" fmla="*/ 2226233 h 4934927"/>
              <a:gd name="connsiteX16" fmla="*/ 4261449 w 6521570"/>
              <a:gd name="connsiteY16" fmla="*/ 2131342 h 4934927"/>
              <a:gd name="connsiteX17" fmla="*/ 4382219 w 6521570"/>
              <a:gd name="connsiteY17" fmla="*/ 2053704 h 4934927"/>
              <a:gd name="connsiteX18" fmla="*/ 4520242 w 6521570"/>
              <a:gd name="connsiteY18" fmla="*/ 1976067 h 4934927"/>
              <a:gd name="connsiteX19" fmla="*/ 4873925 w 6521570"/>
              <a:gd name="connsiteY19" fmla="*/ 1751780 h 4934927"/>
              <a:gd name="connsiteX20" fmla="*/ 4994695 w 6521570"/>
              <a:gd name="connsiteY20" fmla="*/ 1648263 h 4934927"/>
              <a:gd name="connsiteX21" fmla="*/ 5227608 w 6521570"/>
              <a:gd name="connsiteY21" fmla="*/ 1475735 h 4934927"/>
              <a:gd name="connsiteX22" fmla="*/ 5339751 w 6521570"/>
              <a:gd name="connsiteY22" fmla="*/ 1363591 h 4934927"/>
              <a:gd name="connsiteX23" fmla="*/ 5477774 w 6521570"/>
              <a:gd name="connsiteY23" fmla="*/ 1251448 h 4934927"/>
              <a:gd name="connsiteX24" fmla="*/ 5633049 w 6521570"/>
              <a:gd name="connsiteY24" fmla="*/ 1061667 h 4934927"/>
              <a:gd name="connsiteX25" fmla="*/ 6521570 w 6521570"/>
              <a:gd name="connsiteY25" fmla="*/ 173146 h 4934927"/>
              <a:gd name="connsiteX26" fmla="*/ 6521570 w 6521570"/>
              <a:gd name="connsiteY26" fmla="*/ 4934927 h 4934927"/>
              <a:gd name="connsiteX27" fmla="*/ 172529 w 6521570"/>
              <a:gd name="connsiteY27" fmla="*/ 4934927 h 4934927"/>
              <a:gd name="connsiteX28" fmla="*/ 0 w 6521570"/>
              <a:gd name="connsiteY28" fmla="*/ 3632338 h 4934927"/>
              <a:gd name="connsiteX0" fmla="*/ 0 w 6521570"/>
              <a:gd name="connsiteY0" fmla="*/ 3606278 h 4908867"/>
              <a:gd name="connsiteX1" fmla="*/ 0 w 6521570"/>
              <a:gd name="connsiteY1" fmla="*/ 3606278 h 4908867"/>
              <a:gd name="connsiteX2" fmla="*/ 207034 w 6521570"/>
              <a:gd name="connsiteY2" fmla="*/ 3390618 h 4908867"/>
              <a:gd name="connsiteX3" fmla="*/ 353683 w 6521570"/>
              <a:gd name="connsiteY3" fmla="*/ 3287101 h 4908867"/>
              <a:gd name="connsiteX4" fmla="*/ 577970 w 6521570"/>
              <a:gd name="connsiteY4" fmla="*/ 3183584 h 4908867"/>
              <a:gd name="connsiteX5" fmla="*/ 897148 w 6521570"/>
              <a:gd name="connsiteY5" fmla="*/ 3131825 h 4908867"/>
              <a:gd name="connsiteX6" fmla="*/ 1466491 w 6521570"/>
              <a:gd name="connsiteY6" fmla="*/ 3114573 h 4908867"/>
              <a:gd name="connsiteX7" fmla="*/ 1578634 w 6521570"/>
              <a:gd name="connsiteY7" fmla="*/ 3088693 h 4908867"/>
              <a:gd name="connsiteX8" fmla="*/ 1863306 w 6521570"/>
              <a:gd name="connsiteY8" fmla="*/ 3054188 h 4908867"/>
              <a:gd name="connsiteX9" fmla="*/ 2173857 w 6521570"/>
              <a:gd name="connsiteY9" fmla="*/ 2976550 h 4908867"/>
              <a:gd name="connsiteX10" fmla="*/ 2406770 w 6521570"/>
              <a:gd name="connsiteY10" fmla="*/ 2924791 h 4908867"/>
              <a:gd name="connsiteX11" fmla="*/ 2717321 w 6521570"/>
              <a:gd name="connsiteY11" fmla="*/ 2821275 h 4908867"/>
              <a:gd name="connsiteX12" fmla="*/ 3459193 w 6521570"/>
              <a:gd name="connsiteY12" fmla="*/ 2545229 h 4908867"/>
              <a:gd name="connsiteX13" fmla="*/ 3838755 w 6521570"/>
              <a:gd name="connsiteY13" fmla="*/ 2372701 h 4908867"/>
              <a:gd name="connsiteX14" fmla="*/ 4019910 w 6521570"/>
              <a:gd name="connsiteY14" fmla="*/ 2251931 h 4908867"/>
              <a:gd name="connsiteX15" fmla="*/ 4088921 w 6521570"/>
              <a:gd name="connsiteY15" fmla="*/ 2200173 h 4908867"/>
              <a:gd name="connsiteX16" fmla="*/ 4261449 w 6521570"/>
              <a:gd name="connsiteY16" fmla="*/ 2105282 h 4908867"/>
              <a:gd name="connsiteX17" fmla="*/ 4382219 w 6521570"/>
              <a:gd name="connsiteY17" fmla="*/ 2027644 h 4908867"/>
              <a:gd name="connsiteX18" fmla="*/ 4520242 w 6521570"/>
              <a:gd name="connsiteY18" fmla="*/ 1950007 h 4908867"/>
              <a:gd name="connsiteX19" fmla="*/ 4873925 w 6521570"/>
              <a:gd name="connsiteY19" fmla="*/ 1725720 h 4908867"/>
              <a:gd name="connsiteX20" fmla="*/ 4994695 w 6521570"/>
              <a:gd name="connsiteY20" fmla="*/ 1622203 h 4908867"/>
              <a:gd name="connsiteX21" fmla="*/ 5227608 w 6521570"/>
              <a:gd name="connsiteY21" fmla="*/ 1449675 h 4908867"/>
              <a:gd name="connsiteX22" fmla="*/ 5339751 w 6521570"/>
              <a:gd name="connsiteY22" fmla="*/ 1337531 h 4908867"/>
              <a:gd name="connsiteX23" fmla="*/ 5477774 w 6521570"/>
              <a:gd name="connsiteY23" fmla="*/ 1225388 h 4908867"/>
              <a:gd name="connsiteX24" fmla="*/ 6521570 w 6521570"/>
              <a:gd name="connsiteY24" fmla="*/ 147086 h 4908867"/>
              <a:gd name="connsiteX25" fmla="*/ 6521570 w 6521570"/>
              <a:gd name="connsiteY25" fmla="*/ 4908867 h 4908867"/>
              <a:gd name="connsiteX26" fmla="*/ 172529 w 6521570"/>
              <a:gd name="connsiteY26" fmla="*/ 4908867 h 4908867"/>
              <a:gd name="connsiteX27" fmla="*/ 0 w 6521570"/>
              <a:gd name="connsiteY27" fmla="*/ 3606278 h 4908867"/>
              <a:gd name="connsiteX0" fmla="*/ 0 w 6521570"/>
              <a:gd name="connsiteY0" fmla="*/ 3593143 h 4895732"/>
              <a:gd name="connsiteX1" fmla="*/ 0 w 6521570"/>
              <a:gd name="connsiteY1" fmla="*/ 3593143 h 4895732"/>
              <a:gd name="connsiteX2" fmla="*/ 207034 w 6521570"/>
              <a:gd name="connsiteY2" fmla="*/ 3377483 h 4895732"/>
              <a:gd name="connsiteX3" fmla="*/ 353683 w 6521570"/>
              <a:gd name="connsiteY3" fmla="*/ 3273966 h 4895732"/>
              <a:gd name="connsiteX4" fmla="*/ 577970 w 6521570"/>
              <a:gd name="connsiteY4" fmla="*/ 3170449 h 4895732"/>
              <a:gd name="connsiteX5" fmla="*/ 897148 w 6521570"/>
              <a:gd name="connsiteY5" fmla="*/ 3118690 h 4895732"/>
              <a:gd name="connsiteX6" fmla="*/ 1466491 w 6521570"/>
              <a:gd name="connsiteY6" fmla="*/ 3101438 h 4895732"/>
              <a:gd name="connsiteX7" fmla="*/ 1578634 w 6521570"/>
              <a:gd name="connsiteY7" fmla="*/ 3075558 h 4895732"/>
              <a:gd name="connsiteX8" fmla="*/ 1863306 w 6521570"/>
              <a:gd name="connsiteY8" fmla="*/ 3041053 h 4895732"/>
              <a:gd name="connsiteX9" fmla="*/ 2173857 w 6521570"/>
              <a:gd name="connsiteY9" fmla="*/ 2963415 h 4895732"/>
              <a:gd name="connsiteX10" fmla="*/ 2406770 w 6521570"/>
              <a:gd name="connsiteY10" fmla="*/ 2911656 h 4895732"/>
              <a:gd name="connsiteX11" fmla="*/ 2717321 w 6521570"/>
              <a:gd name="connsiteY11" fmla="*/ 2808140 h 4895732"/>
              <a:gd name="connsiteX12" fmla="*/ 3459193 w 6521570"/>
              <a:gd name="connsiteY12" fmla="*/ 2532094 h 4895732"/>
              <a:gd name="connsiteX13" fmla="*/ 3838755 w 6521570"/>
              <a:gd name="connsiteY13" fmla="*/ 2359566 h 4895732"/>
              <a:gd name="connsiteX14" fmla="*/ 4019910 w 6521570"/>
              <a:gd name="connsiteY14" fmla="*/ 2238796 h 4895732"/>
              <a:gd name="connsiteX15" fmla="*/ 4088921 w 6521570"/>
              <a:gd name="connsiteY15" fmla="*/ 2187038 h 4895732"/>
              <a:gd name="connsiteX16" fmla="*/ 4261449 w 6521570"/>
              <a:gd name="connsiteY16" fmla="*/ 2092147 h 4895732"/>
              <a:gd name="connsiteX17" fmla="*/ 4382219 w 6521570"/>
              <a:gd name="connsiteY17" fmla="*/ 2014509 h 4895732"/>
              <a:gd name="connsiteX18" fmla="*/ 4520242 w 6521570"/>
              <a:gd name="connsiteY18" fmla="*/ 1936872 h 4895732"/>
              <a:gd name="connsiteX19" fmla="*/ 4873925 w 6521570"/>
              <a:gd name="connsiteY19" fmla="*/ 1712585 h 4895732"/>
              <a:gd name="connsiteX20" fmla="*/ 4994695 w 6521570"/>
              <a:gd name="connsiteY20" fmla="*/ 1609068 h 4895732"/>
              <a:gd name="connsiteX21" fmla="*/ 5227608 w 6521570"/>
              <a:gd name="connsiteY21" fmla="*/ 1436540 h 4895732"/>
              <a:gd name="connsiteX22" fmla="*/ 5339751 w 6521570"/>
              <a:gd name="connsiteY22" fmla="*/ 1324396 h 4895732"/>
              <a:gd name="connsiteX23" fmla="*/ 6521570 w 6521570"/>
              <a:gd name="connsiteY23" fmla="*/ 133951 h 4895732"/>
              <a:gd name="connsiteX24" fmla="*/ 6521570 w 6521570"/>
              <a:gd name="connsiteY24" fmla="*/ 4895732 h 4895732"/>
              <a:gd name="connsiteX25" fmla="*/ 172529 w 6521570"/>
              <a:gd name="connsiteY25" fmla="*/ 4895732 h 4895732"/>
              <a:gd name="connsiteX26" fmla="*/ 0 w 6521570"/>
              <a:gd name="connsiteY26" fmla="*/ 3593143 h 4895732"/>
              <a:gd name="connsiteX0" fmla="*/ 0 w 6521570"/>
              <a:gd name="connsiteY0" fmla="*/ 3581624 h 4884213"/>
              <a:gd name="connsiteX1" fmla="*/ 0 w 6521570"/>
              <a:gd name="connsiteY1" fmla="*/ 3581624 h 4884213"/>
              <a:gd name="connsiteX2" fmla="*/ 207034 w 6521570"/>
              <a:gd name="connsiteY2" fmla="*/ 3365964 h 4884213"/>
              <a:gd name="connsiteX3" fmla="*/ 353683 w 6521570"/>
              <a:gd name="connsiteY3" fmla="*/ 3262447 h 4884213"/>
              <a:gd name="connsiteX4" fmla="*/ 577970 w 6521570"/>
              <a:gd name="connsiteY4" fmla="*/ 3158930 h 4884213"/>
              <a:gd name="connsiteX5" fmla="*/ 897148 w 6521570"/>
              <a:gd name="connsiteY5" fmla="*/ 3107171 h 4884213"/>
              <a:gd name="connsiteX6" fmla="*/ 1466491 w 6521570"/>
              <a:gd name="connsiteY6" fmla="*/ 3089919 h 4884213"/>
              <a:gd name="connsiteX7" fmla="*/ 1578634 w 6521570"/>
              <a:gd name="connsiteY7" fmla="*/ 3064039 h 4884213"/>
              <a:gd name="connsiteX8" fmla="*/ 1863306 w 6521570"/>
              <a:gd name="connsiteY8" fmla="*/ 3029534 h 4884213"/>
              <a:gd name="connsiteX9" fmla="*/ 2173857 w 6521570"/>
              <a:gd name="connsiteY9" fmla="*/ 2951896 h 4884213"/>
              <a:gd name="connsiteX10" fmla="*/ 2406770 w 6521570"/>
              <a:gd name="connsiteY10" fmla="*/ 2900137 h 4884213"/>
              <a:gd name="connsiteX11" fmla="*/ 2717321 w 6521570"/>
              <a:gd name="connsiteY11" fmla="*/ 2796621 h 4884213"/>
              <a:gd name="connsiteX12" fmla="*/ 3459193 w 6521570"/>
              <a:gd name="connsiteY12" fmla="*/ 2520575 h 4884213"/>
              <a:gd name="connsiteX13" fmla="*/ 3838755 w 6521570"/>
              <a:gd name="connsiteY13" fmla="*/ 2348047 h 4884213"/>
              <a:gd name="connsiteX14" fmla="*/ 4019910 w 6521570"/>
              <a:gd name="connsiteY14" fmla="*/ 2227277 h 4884213"/>
              <a:gd name="connsiteX15" fmla="*/ 4088921 w 6521570"/>
              <a:gd name="connsiteY15" fmla="*/ 2175519 h 4884213"/>
              <a:gd name="connsiteX16" fmla="*/ 4261449 w 6521570"/>
              <a:gd name="connsiteY16" fmla="*/ 2080628 h 4884213"/>
              <a:gd name="connsiteX17" fmla="*/ 4382219 w 6521570"/>
              <a:gd name="connsiteY17" fmla="*/ 2002990 h 4884213"/>
              <a:gd name="connsiteX18" fmla="*/ 4520242 w 6521570"/>
              <a:gd name="connsiteY18" fmla="*/ 1925353 h 4884213"/>
              <a:gd name="connsiteX19" fmla="*/ 4873925 w 6521570"/>
              <a:gd name="connsiteY19" fmla="*/ 1701066 h 4884213"/>
              <a:gd name="connsiteX20" fmla="*/ 4994695 w 6521570"/>
              <a:gd name="connsiteY20" fmla="*/ 1597549 h 4884213"/>
              <a:gd name="connsiteX21" fmla="*/ 5227608 w 6521570"/>
              <a:gd name="connsiteY21" fmla="*/ 1425021 h 4884213"/>
              <a:gd name="connsiteX22" fmla="*/ 6521570 w 6521570"/>
              <a:gd name="connsiteY22" fmla="*/ 122432 h 4884213"/>
              <a:gd name="connsiteX23" fmla="*/ 6521570 w 6521570"/>
              <a:gd name="connsiteY23" fmla="*/ 4884213 h 4884213"/>
              <a:gd name="connsiteX24" fmla="*/ 172529 w 6521570"/>
              <a:gd name="connsiteY24" fmla="*/ 4884213 h 4884213"/>
              <a:gd name="connsiteX25" fmla="*/ 0 w 6521570"/>
              <a:gd name="connsiteY25" fmla="*/ 3581624 h 4884213"/>
              <a:gd name="connsiteX0" fmla="*/ 0 w 6521570"/>
              <a:gd name="connsiteY0" fmla="*/ 3564251 h 4866840"/>
              <a:gd name="connsiteX1" fmla="*/ 0 w 6521570"/>
              <a:gd name="connsiteY1" fmla="*/ 3564251 h 4866840"/>
              <a:gd name="connsiteX2" fmla="*/ 207034 w 6521570"/>
              <a:gd name="connsiteY2" fmla="*/ 3348591 h 4866840"/>
              <a:gd name="connsiteX3" fmla="*/ 353683 w 6521570"/>
              <a:gd name="connsiteY3" fmla="*/ 3245074 h 4866840"/>
              <a:gd name="connsiteX4" fmla="*/ 577970 w 6521570"/>
              <a:gd name="connsiteY4" fmla="*/ 3141557 h 4866840"/>
              <a:gd name="connsiteX5" fmla="*/ 897148 w 6521570"/>
              <a:gd name="connsiteY5" fmla="*/ 3089798 h 4866840"/>
              <a:gd name="connsiteX6" fmla="*/ 1466491 w 6521570"/>
              <a:gd name="connsiteY6" fmla="*/ 3072546 h 4866840"/>
              <a:gd name="connsiteX7" fmla="*/ 1578634 w 6521570"/>
              <a:gd name="connsiteY7" fmla="*/ 3046666 h 4866840"/>
              <a:gd name="connsiteX8" fmla="*/ 1863306 w 6521570"/>
              <a:gd name="connsiteY8" fmla="*/ 3012161 h 4866840"/>
              <a:gd name="connsiteX9" fmla="*/ 2173857 w 6521570"/>
              <a:gd name="connsiteY9" fmla="*/ 2934523 h 4866840"/>
              <a:gd name="connsiteX10" fmla="*/ 2406770 w 6521570"/>
              <a:gd name="connsiteY10" fmla="*/ 2882764 h 4866840"/>
              <a:gd name="connsiteX11" fmla="*/ 2717321 w 6521570"/>
              <a:gd name="connsiteY11" fmla="*/ 2779248 h 4866840"/>
              <a:gd name="connsiteX12" fmla="*/ 3459193 w 6521570"/>
              <a:gd name="connsiteY12" fmla="*/ 2503202 h 4866840"/>
              <a:gd name="connsiteX13" fmla="*/ 3838755 w 6521570"/>
              <a:gd name="connsiteY13" fmla="*/ 2330674 h 4866840"/>
              <a:gd name="connsiteX14" fmla="*/ 4019910 w 6521570"/>
              <a:gd name="connsiteY14" fmla="*/ 2209904 h 4866840"/>
              <a:gd name="connsiteX15" fmla="*/ 4088921 w 6521570"/>
              <a:gd name="connsiteY15" fmla="*/ 2158146 h 4866840"/>
              <a:gd name="connsiteX16" fmla="*/ 4261449 w 6521570"/>
              <a:gd name="connsiteY16" fmla="*/ 2063255 h 4866840"/>
              <a:gd name="connsiteX17" fmla="*/ 4382219 w 6521570"/>
              <a:gd name="connsiteY17" fmla="*/ 1985617 h 4866840"/>
              <a:gd name="connsiteX18" fmla="*/ 4520242 w 6521570"/>
              <a:gd name="connsiteY18" fmla="*/ 1907980 h 4866840"/>
              <a:gd name="connsiteX19" fmla="*/ 4873925 w 6521570"/>
              <a:gd name="connsiteY19" fmla="*/ 1683693 h 4866840"/>
              <a:gd name="connsiteX20" fmla="*/ 4994695 w 6521570"/>
              <a:gd name="connsiteY20" fmla="*/ 1580176 h 4866840"/>
              <a:gd name="connsiteX21" fmla="*/ 6521570 w 6521570"/>
              <a:gd name="connsiteY21" fmla="*/ 105059 h 4866840"/>
              <a:gd name="connsiteX22" fmla="*/ 6521570 w 6521570"/>
              <a:gd name="connsiteY22" fmla="*/ 4866840 h 4866840"/>
              <a:gd name="connsiteX23" fmla="*/ 172529 w 6521570"/>
              <a:gd name="connsiteY23" fmla="*/ 4866840 h 4866840"/>
              <a:gd name="connsiteX24" fmla="*/ 0 w 6521570"/>
              <a:gd name="connsiteY24" fmla="*/ 3564251 h 4866840"/>
              <a:gd name="connsiteX0" fmla="*/ 0 w 6521570"/>
              <a:gd name="connsiteY0" fmla="*/ 3556017 h 4858606"/>
              <a:gd name="connsiteX1" fmla="*/ 0 w 6521570"/>
              <a:gd name="connsiteY1" fmla="*/ 3556017 h 4858606"/>
              <a:gd name="connsiteX2" fmla="*/ 207034 w 6521570"/>
              <a:gd name="connsiteY2" fmla="*/ 3340357 h 4858606"/>
              <a:gd name="connsiteX3" fmla="*/ 353683 w 6521570"/>
              <a:gd name="connsiteY3" fmla="*/ 3236840 h 4858606"/>
              <a:gd name="connsiteX4" fmla="*/ 577970 w 6521570"/>
              <a:gd name="connsiteY4" fmla="*/ 3133323 h 4858606"/>
              <a:gd name="connsiteX5" fmla="*/ 897148 w 6521570"/>
              <a:gd name="connsiteY5" fmla="*/ 3081564 h 4858606"/>
              <a:gd name="connsiteX6" fmla="*/ 1466491 w 6521570"/>
              <a:gd name="connsiteY6" fmla="*/ 3064312 h 4858606"/>
              <a:gd name="connsiteX7" fmla="*/ 1578634 w 6521570"/>
              <a:gd name="connsiteY7" fmla="*/ 3038432 h 4858606"/>
              <a:gd name="connsiteX8" fmla="*/ 1863306 w 6521570"/>
              <a:gd name="connsiteY8" fmla="*/ 3003927 h 4858606"/>
              <a:gd name="connsiteX9" fmla="*/ 2173857 w 6521570"/>
              <a:gd name="connsiteY9" fmla="*/ 2926289 h 4858606"/>
              <a:gd name="connsiteX10" fmla="*/ 2406770 w 6521570"/>
              <a:gd name="connsiteY10" fmla="*/ 2874530 h 4858606"/>
              <a:gd name="connsiteX11" fmla="*/ 2717321 w 6521570"/>
              <a:gd name="connsiteY11" fmla="*/ 2771014 h 4858606"/>
              <a:gd name="connsiteX12" fmla="*/ 3459193 w 6521570"/>
              <a:gd name="connsiteY12" fmla="*/ 2494968 h 4858606"/>
              <a:gd name="connsiteX13" fmla="*/ 3838755 w 6521570"/>
              <a:gd name="connsiteY13" fmla="*/ 2322440 h 4858606"/>
              <a:gd name="connsiteX14" fmla="*/ 4019910 w 6521570"/>
              <a:gd name="connsiteY14" fmla="*/ 2201670 h 4858606"/>
              <a:gd name="connsiteX15" fmla="*/ 4088921 w 6521570"/>
              <a:gd name="connsiteY15" fmla="*/ 2149912 h 4858606"/>
              <a:gd name="connsiteX16" fmla="*/ 4261449 w 6521570"/>
              <a:gd name="connsiteY16" fmla="*/ 2055021 h 4858606"/>
              <a:gd name="connsiteX17" fmla="*/ 4382219 w 6521570"/>
              <a:gd name="connsiteY17" fmla="*/ 1977383 h 4858606"/>
              <a:gd name="connsiteX18" fmla="*/ 4520242 w 6521570"/>
              <a:gd name="connsiteY18" fmla="*/ 1899746 h 4858606"/>
              <a:gd name="connsiteX19" fmla="*/ 4873925 w 6521570"/>
              <a:gd name="connsiteY19" fmla="*/ 1675459 h 4858606"/>
              <a:gd name="connsiteX20" fmla="*/ 6521570 w 6521570"/>
              <a:gd name="connsiteY20" fmla="*/ 96825 h 4858606"/>
              <a:gd name="connsiteX21" fmla="*/ 6521570 w 6521570"/>
              <a:gd name="connsiteY21" fmla="*/ 4858606 h 4858606"/>
              <a:gd name="connsiteX22" fmla="*/ 172529 w 6521570"/>
              <a:gd name="connsiteY22" fmla="*/ 4858606 h 4858606"/>
              <a:gd name="connsiteX23" fmla="*/ 0 w 6521570"/>
              <a:gd name="connsiteY23" fmla="*/ 3556017 h 4858606"/>
              <a:gd name="connsiteX0" fmla="*/ 0 w 6521570"/>
              <a:gd name="connsiteY0" fmla="*/ 3537577 h 4840166"/>
              <a:gd name="connsiteX1" fmla="*/ 0 w 6521570"/>
              <a:gd name="connsiteY1" fmla="*/ 3537577 h 4840166"/>
              <a:gd name="connsiteX2" fmla="*/ 207034 w 6521570"/>
              <a:gd name="connsiteY2" fmla="*/ 3321917 h 4840166"/>
              <a:gd name="connsiteX3" fmla="*/ 353683 w 6521570"/>
              <a:gd name="connsiteY3" fmla="*/ 3218400 h 4840166"/>
              <a:gd name="connsiteX4" fmla="*/ 577970 w 6521570"/>
              <a:gd name="connsiteY4" fmla="*/ 3114883 h 4840166"/>
              <a:gd name="connsiteX5" fmla="*/ 897148 w 6521570"/>
              <a:gd name="connsiteY5" fmla="*/ 3063124 h 4840166"/>
              <a:gd name="connsiteX6" fmla="*/ 1466491 w 6521570"/>
              <a:gd name="connsiteY6" fmla="*/ 3045872 h 4840166"/>
              <a:gd name="connsiteX7" fmla="*/ 1578634 w 6521570"/>
              <a:gd name="connsiteY7" fmla="*/ 3019992 h 4840166"/>
              <a:gd name="connsiteX8" fmla="*/ 1863306 w 6521570"/>
              <a:gd name="connsiteY8" fmla="*/ 2985487 h 4840166"/>
              <a:gd name="connsiteX9" fmla="*/ 2173857 w 6521570"/>
              <a:gd name="connsiteY9" fmla="*/ 2907849 h 4840166"/>
              <a:gd name="connsiteX10" fmla="*/ 2406770 w 6521570"/>
              <a:gd name="connsiteY10" fmla="*/ 2856090 h 4840166"/>
              <a:gd name="connsiteX11" fmla="*/ 2717321 w 6521570"/>
              <a:gd name="connsiteY11" fmla="*/ 2752574 h 4840166"/>
              <a:gd name="connsiteX12" fmla="*/ 3459193 w 6521570"/>
              <a:gd name="connsiteY12" fmla="*/ 2476528 h 4840166"/>
              <a:gd name="connsiteX13" fmla="*/ 3838755 w 6521570"/>
              <a:gd name="connsiteY13" fmla="*/ 2304000 h 4840166"/>
              <a:gd name="connsiteX14" fmla="*/ 4019910 w 6521570"/>
              <a:gd name="connsiteY14" fmla="*/ 2183230 h 4840166"/>
              <a:gd name="connsiteX15" fmla="*/ 4088921 w 6521570"/>
              <a:gd name="connsiteY15" fmla="*/ 2131472 h 4840166"/>
              <a:gd name="connsiteX16" fmla="*/ 4261449 w 6521570"/>
              <a:gd name="connsiteY16" fmla="*/ 2036581 h 4840166"/>
              <a:gd name="connsiteX17" fmla="*/ 4382219 w 6521570"/>
              <a:gd name="connsiteY17" fmla="*/ 1958943 h 4840166"/>
              <a:gd name="connsiteX18" fmla="*/ 4520242 w 6521570"/>
              <a:gd name="connsiteY18" fmla="*/ 1881306 h 4840166"/>
              <a:gd name="connsiteX19" fmla="*/ 6521570 w 6521570"/>
              <a:gd name="connsiteY19" fmla="*/ 78385 h 4840166"/>
              <a:gd name="connsiteX20" fmla="*/ 6521570 w 6521570"/>
              <a:gd name="connsiteY20" fmla="*/ 4840166 h 4840166"/>
              <a:gd name="connsiteX21" fmla="*/ 172529 w 6521570"/>
              <a:gd name="connsiteY21" fmla="*/ 4840166 h 4840166"/>
              <a:gd name="connsiteX22" fmla="*/ 0 w 6521570"/>
              <a:gd name="connsiteY22" fmla="*/ 3537577 h 4840166"/>
              <a:gd name="connsiteX0" fmla="*/ 0 w 6521570"/>
              <a:gd name="connsiteY0" fmla="*/ 3532175 h 4834764"/>
              <a:gd name="connsiteX1" fmla="*/ 0 w 6521570"/>
              <a:gd name="connsiteY1" fmla="*/ 3532175 h 4834764"/>
              <a:gd name="connsiteX2" fmla="*/ 207034 w 6521570"/>
              <a:gd name="connsiteY2" fmla="*/ 3316515 h 4834764"/>
              <a:gd name="connsiteX3" fmla="*/ 353683 w 6521570"/>
              <a:gd name="connsiteY3" fmla="*/ 3212998 h 4834764"/>
              <a:gd name="connsiteX4" fmla="*/ 577970 w 6521570"/>
              <a:gd name="connsiteY4" fmla="*/ 3109481 h 4834764"/>
              <a:gd name="connsiteX5" fmla="*/ 897148 w 6521570"/>
              <a:gd name="connsiteY5" fmla="*/ 3057722 h 4834764"/>
              <a:gd name="connsiteX6" fmla="*/ 1466491 w 6521570"/>
              <a:gd name="connsiteY6" fmla="*/ 3040470 h 4834764"/>
              <a:gd name="connsiteX7" fmla="*/ 1578634 w 6521570"/>
              <a:gd name="connsiteY7" fmla="*/ 3014590 h 4834764"/>
              <a:gd name="connsiteX8" fmla="*/ 1863306 w 6521570"/>
              <a:gd name="connsiteY8" fmla="*/ 2980085 h 4834764"/>
              <a:gd name="connsiteX9" fmla="*/ 2173857 w 6521570"/>
              <a:gd name="connsiteY9" fmla="*/ 2902447 h 4834764"/>
              <a:gd name="connsiteX10" fmla="*/ 2406770 w 6521570"/>
              <a:gd name="connsiteY10" fmla="*/ 2850688 h 4834764"/>
              <a:gd name="connsiteX11" fmla="*/ 2717321 w 6521570"/>
              <a:gd name="connsiteY11" fmla="*/ 2747172 h 4834764"/>
              <a:gd name="connsiteX12" fmla="*/ 3459193 w 6521570"/>
              <a:gd name="connsiteY12" fmla="*/ 2471126 h 4834764"/>
              <a:gd name="connsiteX13" fmla="*/ 3838755 w 6521570"/>
              <a:gd name="connsiteY13" fmla="*/ 2298598 h 4834764"/>
              <a:gd name="connsiteX14" fmla="*/ 4019910 w 6521570"/>
              <a:gd name="connsiteY14" fmla="*/ 2177828 h 4834764"/>
              <a:gd name="connsiteX15" fmla="*/ 4088921 w 6521570"/>
              <a:gd name="connsiteY15" fmla="*/ 2126070 h 4834764"/>
              <a:gd name="connsiteX16" fmla="*/ 4261449 w 6521570"/>
              <a:gd name="connsiteY16" fmla="*/ 2031179 h 4834764"/>
              <a:gd name="connsiteX17" fmla="*/ 4382219 w 6521570"/>
              <a:gd name="connsiteY17" fmla="*/ 1953541 h 4834764"/>
              <a:gd name="connsiteX18" fmla="*/ 6521570 w 6521570"/>
              <a:gd name="connsiteY18" fmla="*/ 72983 h 4834764"/>
              <a:gd name="connsiteX19" fmla="*/ 6521570 w 6521570"/>
              <a:gd name="connsiteY19" fmla="*/ 4834764 h 4834764"/>
              <a:gd name="connsiteX20" fmla="*/ 172529 w 6521570"/>
              <a:gd name="connsiteY20" fmla="*/ 4834764 h 4834764"/>
              <a:gd name="connsiteX21" fmla="*/ 0 w 6521570"/>
              <a:gd name="connsiteY21" fmla="*/ 3532175 h 4834764"/>
              <a:gd name="connsiteX0" fmla="*/ 0 w 6521570"/>
              <a:gd name="connsiteY0" fmla="*/ 3527147 h 4829736"/>
              <a:gd name="connsiteX1" fmla="*/ 0 w 6521570"/>
              <a:gd name="connsiteY1" fmla="*/ 3527147 h 4829736"/>
              <a:gd name="connsiteX2" fmla="*/ 207034 w 6521570"/>
              <a:gd name="connsiteY2" fmla="*/ 3311487 h 4829736"/>
              <a:gd name="connsiteX3" fmla="*/ 353683 w 6521570"/>
              <a:gd name="connsiteY3" fmla="*/ 3207970 h 4829736"/>
              <a:gd name="connsiteX4" fmla="*/ 577970 w 6521570"/>
              <a:gd name="connsiteY4" fmla="*/ 3104453 h 4829736"/>
              <a:gd name="connsiteX5" fmla="*/ 897148 w 6521570"/>
              <a:gd name="connsiteY5" fmla="*/ 3052694 h 4829736"/>
              <a:gd name="connsiteX6" fmla="*/ 1466491 w 6521570"/>
              <a:gd name="connsiteY6" fmla="*/ 3035442 h 4829736"/>
              <a:gd name="connsiteX7" fmla="*/ 1578634 w 6521570"/>
              <a:gd name="connsiteY7" fmla="*/ 3009562 h 4829736"/>
              <a:gd name="connsiteX8" fmla="*/ 1863306 w 6521570"/>
              <a:gd name="connsiteY8" fmla="*/ 2975057 h 4829736"/>
              <a:gd name="connsiteX9" fmla="*/ 2173857 w 6521570"/>
              <a:gd name="connsiteY9" fmla="*/ 2897419 h 4829736"/>
              <a:gd name="connsiteX10" fmla="*/ 2406770 w 6521570"/>
              <a:gd name="connsiteY10" fmla="*/ 2845660 h 4829736"/>
              <a:gd name="connsiteX11" fmla="*/ 2717321 w 6521570"/>
              <a:gd name="connsiteY11" fmla="*/ 2742144 h 4829736"/>
              <a:gd name="connsiteX12" fmla="*/ 3459193 w 6521570"/>
              <a:gd name="connsiteY12" fmla="*/ 2466098 h 4829736"/>
              <a:gd name="connsiteX13" fmla="*/ 3838755 w 6521570"/>
              <a:gd name="connsiteY13" fmla="*/ 2293570 h 4829736"/>
              <a:gd name="connsiteX14" fmla="*/ 4019910 w 6521570"/>
              <a:gd name="connsiteY14" fmla="*/ 2172800 h 4829736"/>
              <a:gd name="connsiteX15" fmla="*/ 4088921 w 6521570"/>
              <a:gd name="connsiteY15" fmla="*/ 2121042 h 4829736"/>
              <a:gd name="connsiteX16" fmla="*/ 4261449 w 6521570"/>
              <a:gd name="connsiteY16" fmla="*/ 2026151 h 4829736"/>
              <a:gd name="connsiteX17" fmla="*/ 6521570 w 6521570"/>
              <a:gd name="connsiteY17" fmla="*/ 67955 h 4829736"/>
              <a:gd name="connsiteX18" fmla="*/ 6521570 w 6521570"/>
              <a:gd name="connsiteY18" fmla="*/ 4829736 h 4829736"/>
              <a:gd name="connsiteX19" fmla="*/ 172529 w 6521570"/>
              <a:gd name="connsiteY19" fmla="*/ 4829736 h 4829736"/>
              <a:gd name="connsiteX20" fmla="*/ 0 w 6521570"/>
              <a:gd name="connsiteY20" fmla="*/ 3527147 h 4829736"/>
              <a:gd name="connsiteX0" fmla="*/ 0 w 6521570"/>
              <a:gd name="connsiteY0" fmla="*/ 3521105 h 4823694"/>
              <a:gd name="connsiteX1" fmla="*/ 0 w 6521570"/>
              <a:gd name="connsiteY1" fmla="*/ 3521105 h 4823694"/>
              <a:gd name="connsiteX2" fmla="*/ 207034 w 6521570"/>
              <a:gd name="connsiteY2" fmla="*/ 3305445 h 4823694"/>
              <a:gd name="connsiteX3" fmla="*/ 353683 w 6521570"/>
              <a:gd name="connsiteY3" fmla="*/ 3201928 h 4823694"/>
              <a:gd name="connsiteX4" fmla="*/ 577970 w 6521570"/>
              <a:gd name="connsiteY4" fmla="*/ 3098411 h 4823694"/>
              <a:gd name="connsiteX5" fmla="*/ 897148 w 6521570"/>
              <a:gd name="connsiteY5" fmla="*/ 3046652 h 4823694"/>
              <a:gd name="connsiteX6" fmla="*/ 1466491 w 6521570"/>
              <a:gd name="connsiteY6" fmla="*/ 3029400 h 4823694"/>
              <a:gd name="connsiteX7" fmla="*/ 1578634 w 6521570"/>
              <a:gd name="connsiteY7" fmla="*/ 3003520 h 4823694"/>
              <a:gd name="connsiteX8" fmla="*/ 1863306 w 6521570"/>
              <a:gd name="connsiteY8" fmla="*/ 2969015 h 4823694"/>
              <a:gd name="connsiteX9" fmla="*/ 2173857 w 6521570"/>
              <a:gd name="connsiteY9" fmla="*/ 2891377 h 4823694"/>
              <a:gd name="connsiteX10" fmla="*/ 2406770 w 6521570"/>
              <a:gd name="connsiteY10" fmla="*/ 2839618 h 4823694"/>
              <a:gd name="connsiteX11" fmla="*/ 2717321 w 6521570"/>
              <a:gd name="connsiteY11" fmla="*/ 2736102 h 4823694"/>
              <a:gd name="connsiteX12" fmla="*/ 3459193 w 6521570"/>
              <a:gd name="connsiteY12" fmla="*/ 2460056 h 4823694"/>
              <a:gd name="connsiteX13" fmla="*/ 3838755 w 6521570"/>
              <a:gd name="connsiteY13" fmla="*/ 2287528 h 4823694"/>
              <a:gd name="connsiteX14" fmla="*/ 4019910 w 6521570"/>
              <a:gd name="connsiteY14" fmla="*/ 2166758 h 4823694"/>
              <a:gd name="connsiteX15" fmla="*/ 4088921 w 6521570"/>
              <a:gd name="connsiteY15" fmla="*/ 2115000 h 4823694"/>
              <a:gd name="connsiteX16" fmla="*/ 6521570 w 6521570"/>
              <a:gd name="connsiteY16" fmla="*/ 61913 h 4823694"/>
              <a:gd name="connsiteX17" fmla="*/ 6521570 w 6521570"/>
              <a:gd name="connsiteY17" fmla="*/ 4823694 h 4823694"/>
              <a:gd name="connsiteX18" fmla="*/ 172529 w 6521570"/>
              <a:gd name="connsiteY18" fmla="*/ 4823694 h 4823694"/>
              <a:gd name="connsiteX19" fmla="*/ 0 w 6521570"/>
              <a:gd name="connsiteY19" fmla="*/ 3521105 h 4823694"/>
              <a:gd name="connsiteX0" fmla="*/ 0 w 6521570"/>
              <a:gd name="connsiteY0" fmla="*/ 3518343 h 4820932"/>
              <a:gd name="connsiteX1" fmla="*/ 0 w 6521570"/>
              <a:gd name="connsiteY1" fmla="*/ 3518343 h 4820932"/>
              <a:gd name="connsiteX2" fmla="*/ 207034 w 6521570"/>
              <a:gd name="connsiteY2" fmla="*/ 3302683 h 4820932"/>
              <a:gd name="connsiteX3" fmla="*/ 353683 w 6521570"/>
              <a:gd name="connsiteY3" fmla="*/ 3199166 h 4820932"/>
              <a:gd name="connsiteX4" fmla="*/ 577970 w 6521570"/>
              <a:gd name="connsiteY4" fmla="*/ 3095649 h 4820932"/>
              <a:gd name="connsiteX5" fmla="*/ 897148 w 6521570"/>
              <a:gd name="connsiteY5" fmla="*/ 3043890 h 4820932"/>
              <a:gd name="connsiteX6" fmla="*/ 1466491 w 6521570"/>
              <a:gd name="connsiteY6" fmla="*/ 3026638 h 4820932"/>
              <a:gd name="connsiteX7" fmla="*/ 1578634 w 6521570"/>
              <a:gd name="connsiteY7" fmla="*/ 3000758 h 4820932"/>
              <a:gd name="connsiteX8" fmla="*/ 1863306 w 6521570"/>
              <a:gd name="connsiteY8" fmla="*/ 2966253 h 4820932"/>
              <a:gd name="connsiteX9" fmla="*/ 2173857 w 6521570"/>
              <a:gd name="connsiteY9" fmla="*/ 2888615 h 4820932"/>
              <a:gd name="connsiteX10" fmla="*/ 2406770 w 6521570"/>
              <a:gd name="connsiteY10" fmla="*/ 2836856 h 4820932"/>
              <a:gd name="connsiteX11" fmla="*/ 2717321 w 6521570"/>
              <a:gd name="connsiteY11" fmla="*/ 2733340 h 4820932"/>
              <a:gd name="connsiteX12" fmla="*/ 3459193 w 6521570"/>
              <a:gd name="connsiteY12" fmla="*/ 2457294 h 4820932"/>
              <a:gd name="connsiteX13" fmla="*/ 3838755 w 6521570"/>
              <a:gd name="connsiteY13" fmla="*/ 2284766 h 4820932"/>
              <a:gd name="connsiteX14" fmla="*/ 4019910 w 6521570"/>
              <a:gd name="connsiteY14" fmla="*/ 2163996 h 4820932"/>
              <a:gd name="connsiteX15" fmla="*/ 6521570 w 6521570"/>
              <a:gd name="connsiteY15" fmla="*/ 59151 h 4820932"/>
              <a:gd name="connsiteX16" fmla="*/ 6521570 w 6521570"/>
              <a:gd name="connsiteY16" fmla="*/ 4820932 h 4820932"/>
              <a:gd name="connsiteX17" fmla="*/ 172529 w 6521570"/>
              <a:gd name="connsiteY17" fmla="*/ 4820932 h 4820932"/>
              <a:gd name="connsiteX18" fmla="*/ 0 w 6521570"/>
              <a:gd name="connsiteY18" fmla="*/ 3518343 h 4820932"/>
              <a:gd name="connsiteX0" fmla="*/ 0 w 6521570"/>
              <a:gd name="connsiteY0" fmla="*/ 3511855 h 4814444"/>
              <a:gd name="connsiteX1" fmla="*/ 0 w 6521570"/>
              <a:gd name="connsiteY1" fmla="*/ 3511855 h 4814444"/>
              <a:gd name="connsiteX2" fmla="*/ 207034 w 6521570"/>
              <a:gd name="connsiteY2" fmla="*/ 3296195 h 4814444"/>
              <a:gd name="connsiteX3" fmla="*/ 353683 w 6521570"/>
              <a:gd name="connsiteY3" fmla="*/ 3192678 h 4814444"/>
              <a:gd name="connsiteX4" fmla="*/ 577970 w 6521570"/>
              <a:gd name="connsiteY4" fmla="*/ 3089161 h 4814444"/>
              <a:gd name="connsiteX5" fmla="*/ 897148 w 6521570"/>
              <a:gd name="connsiteY5" fmla="*/ 3037402 h 4814444"/>
              <a:gd name="connsiteX6" fmla="*/ 1466491 w 6521570"/>
              <a:gd name="connsiteY6" fmla="*/ 3020150 h 4814444"/>
              <a:gd name="connsiteX7" fmla="*/ 1578634 w 6521570"/>
              <a:gd name="connsiteY7" fmla="*/ 2994270 h 4814444"/>
              <a:gd name="connsiteX8" fmla="*/ 1863306 w 6521570"/>
              <a:gd name="connsiteY8" fmla="*/ 2959765 h 4814444"/>
              <a:gd name="connsiteX9" fmla="*/ 2173857 w 6521570"/>
              <a:gd name="connsiteY9" fmla="*/ 2882127 h 4814444"/>
              <a:gd name="connsiteX10" fmla="*/ 2406770 w 6521570"/>
              <a:gd name="connsiteY10" fmla="*/ 2830368 h 4814444"/>
              <a:gd name="connsiteX11" fmla="*/ 2717321 w 6521570"/>
              <a:gd name="connsiteY11" fmla="*/ 2726852 h 4814444"/>
              <a:gd name="connsiteX12" fmla="*/ 3459193 w 6521570"/>
              <a:gd name="connsiteY12" fmla="*/ 2450806 h 4814444"/>
              <a:gd name="connsiteX13" fmla="*/ 3838755 w 6521570"/>
              <a:gd name="connsiteY13" fmla="*/ 2278278 h 4814444"/>
              <a:gd name="connsiteX14" fmla="*/ 6521570 w 6521570"/>
              <a:gd name="connsiteY14" fmla="*/ 52663 h 4814444"/>
              <a:gd name="connsiteX15" fmla="*/ 6521570 w 6521570"/>
              <a:gd name="connsiteY15" fmla="*/ 4814444 h 4814444"/>
              <a:gd name="connsiteX16" fmla="*/ 172529 w 6521570"/>
              <a:gd name="connsiteY16" fmla="*/ 4814444 h 4814444"/>
              <a:gd name="connsiteX17" fmla="*/ 0 w 6521570"/>
              <a:gd name="connsiteY17" fmla="*/ 3511855 h 4814444"/>
              <a:gd name="connsiteX0" fmla="*/ 0 w 6521570"/>
              <a:gd name="connsiteY0" fmla="*/ 3503569 h 4806158"/>
              <a:gd name="connsiteX1" fmla="*/ 0 w 6521570"/>
              <a:gd name="connsiteY1" fmla="*/ 3503569 h 4806158"/>
              <a:gd name="connsiteX2" fmla="*/ 207034 w 6521570"/>
              <a:gd name="connsiteY2" fmla="*/ 3287909 h 4806158"/>
              <a:gd name="connsiteX3" fmla="*/ 353683 w 6521570"/>
              <a:gd name="connsiteY3" fmla="*/ 3184392 h 4806158"/>
              <a:gd name="connsiteX4" fmla="*/ 577970 w 6521570"/>
              <a:gd name="connsiteY4" fmla="*/ 3080875 h 4806158"/>
              <a:gd name="connsiteX5" fmla="*/ 897148 w 6521570"/>
              <a:gd name="connsiteY5" fmla="*/ 3029116 h 4806158"/>
              <a:gd name="connsiteX6" fmla="*/ 1466491 w 6521570"/>
              <a:gd name="connsiteY6" fmla="*/ 3011864 h 4806158"/>
              <a:gd name="connsiteX7" fmla="*/ 1578634 w 6521570"/>
              <a:gd name="connsiteY7" fmla="*/ 2985984 h 4806158"/>
              <a:gd name="connsiteX8" fmla="*/ 1863306 w 6521570"/>
              <a:gd name="connsiteY8" fmla="*/ 2951479 h 4806158"/>
              <a:gd name="connsiteX9" fmla="*/ 2173857 w 6521570"/>
              <a:gd name="connsiteY9" fmla="*/ 2873841 h 4806158"/>
              <a:gd name="connsiteX10" fmla="*/ 2406770 w 6521570"/>
              <a:gd name="connsiteY10" fmla="*/ 2822082 h 4806158"/>
              <a:gd name="connsiteX11" fmla="*/ 2717321 w 6521570"/>
              <a:gd name="connsiteY11" fmla="*/ 2718566 h 4806158"/>
              <a:gd name="connsiteX12" fmla="*/ 3459193 w 6521570"/>
              <a:gd name="connsiteY12" fmla="*/ 2442520 h 4806158"/>
              <a:gd name="connsiteX13" fmla="*/ 6521570 w 6521570"/>
              <a:gd name="connsiteY13" fmla="*/ 44377 h 4806158"/>
              <a:gd name="connsiteX14" fmla="*/ 6521570 w 6521570"/>
              <a:gd name="connsiteY14" fmla="*/ 4806158 h 4806158"/>
              <a:gd name="connsiteX15" fmla="*/ 172529 w 6521570"/>
              <a:gd name="connsiteY15" fmla="*/ 4806158 h 4806158"/>
              <a:gd name="connsiteX16" fmla="*/ 0 w 6521570"/>
              <a:gd name="connsiteY16" fmla="*/ 3503569 h 4806158"/>
              <a:gd name="connsiteX0" fmla="*/ 0 w 6521570"/>
              <a:gd name="connsiteY0" fmla="*/ 3503853 h 4806442"/>
              <a:gd name="connsiteX1" fmla="*/ 0 w 6521570"/>
              <a:gd name="connsiteY1" fmla="*/ 3503853 h 4806442"/>
              <a:gd name="connsiteX2" fmla="*/ 207034 w 6521570"/>
              <a:gd name="connsiteY2" fmla="*/ 3288193 h 4806442"/>
              <a:gd name="connsiteX3" fmla="*/ 353683 w 6521570"/>
              <a:gd name="connsiteY3" fmla="*/ 3184676 h 4806442"/>
              <a:gd name="connsiteX4" fmla="*/ 577970 w 6521570"/>
              <a:gd name="connsiteY4" fmla="*/ 3081159 h 4806442"/>
              <a:gd name="connsiteX5" fmla="*/ 897148 w 6521570"/>
              <a:gd name="connsiteY5" fmla="*/ 3029400 h 4806442"/>
              <a:gd name="connsiteX6" fmla="*/ 1466491 w 6521570"/>
              <a:gd name="connsiteY6" fmla="*/ 3012148 h 4806442"/>
              <a:gd name="connsiteX7" fmla="*/ 1578634 w 6521570"/>
              <a:gd name="connsiteY7" fmla="*/ 2986268 h 4806442"/>
              <a:gd name="connsiteX8" fmla="*/ 1863306 w 6521570"/>
              <a:gd name="connsiteY8" fmla="*/ 2951763 h 4806442"/>
              <a:gd name="connsiteX9" fmla="*/ 2173857 w 6521570"/>
              <a:gd name="connsiteY9" fmla="*/ 2874125 h 4806442"/>
              <a:gd name="connsiteX10" fmla="*/ 2406770 w 6521570"/>
              <a:gd name="connsiteY10" fmla="*/ 2822366 h 4806442"/>
              <a:gd name="connsiteX11" fmla="*/ 3459193 w 6521570"/>
              <a:gd name="connsiteY11" fmla="*/ 2442804 h 4806442"/>
              <a:gd name="connsiteX12" fmla="*/ 6521570 w 6521570"/>
              <a:gd name="connsiteY12" fmla="*/ 44661 h 4806442"/>
              <a:gd name="connsiteX13" fmla="*/ 6521570 w 6521570"/>
              <a:gd name="connsiteY13" fmla="*/ 4806442 h 4806442"/>
              <a:gd name="connsiteX14" fmla="*/ 172529 w 6521570"/>
              <a:gd name="connsiteY14" fmla="*/ 4806442 h 4806442"/>
              <a:gd name="connsiteX15" fmla="*/ 0 w 6521570"/>
              <a:gd name="connsiteY15" fmla="*/ 3503853 h 4806442"/>
              <a:gd name="connsiteX0" fmla="*/ 0 w 6521570"/>
              <a:gd name="connsiteY0" fmla="*/ 3503996 h 4806585"/>
              <a:gd name="connsiteX1" fmla="*/ 0 w 6521570"/>
              <a:gd name="connsiteY1" fmla="*/ 3503996 h 4806585"/>
              <a:gd name="connsiteX2" fmla="*/ 207034 w 6521570"/>
              <a:gd name="connsiteY2" fmla="*/ 3288336 h 4806585"/>
              <a:gd name="connsiteX3" fmla="*/ 353683 w 6521570"/>
              <a:gd name="connsiteY3" fmla="*/ 3184819 h 4806585"/>
              <a:gd name="connsiteX4" fmla="*/ 577970 w 6521570"/>
              <a:gd name="connsiteY4" fmla="*/ 3081302 h 4806585"/>
              <a:gd name="connsiteX5" fmla="*/ 897148 w 6521570"/>
              <a:gd name="connsiteY5" fmla="*/ 3029543 h 4806585"/>
              <a:gd name="connsiteX6" fmla="*/ 1466491 w 6521570"/>
              <a:gd name="connsiteY6" fmla="*/ 3012291 h 4806585"/>
              <a:gd name="connsiteX7" fmla="*/ 1578634 w 6521570"/>
              <a:gd name="connsiteY7" fmla="*/ 2986411 h 4806585"/>
              <a:gd name="connsiteX8" fmla="*/ 1863306 w 6521570"/>
              <a:gd name="connsiteY8" fmla="*/ 2951906 h 4806585"/>
              <a:gd name="connsiteX9" fmla="*/ 2173857 w 6521570"/>
              <a:gd name="connsiteY9" fmla="*/ 2874268 h 4806585"/>
              <a:gd name="connsiteX10" fmla="*/ 3459193 w 6521570"/>
              <a:gd name="connsiteY10" fmla="*/ 2442947 h 4806585"/>
              <a:gd name="connsiteX11" fmla="*/ 6521570 w 6521570"/>
              <a:gd name="connsiteY11" fmla="*/ 44804 h 4806585"/>
              <a:gd name="connsiteX12" fmla="*/ 6521570 w 6521570"/>
              <a:gd name="connsiteY12" fmla="*/ 4806585 h 4806585"/>
              <a:gd name="connsiteX13" fmla="*/ 172529 w 6521570"/>
              <a:gd name="connsiteY13" fmla="*/ 4806585 h 4806585"/>
              <a:gd name="connsiteX14" fmla="*/ 0 w 6521570"/>
              <a:gd name="connsiteY14" fmla="*/ 3503996 h 4806585"/>
              <a:gd name="connsiteX0" fmla="*/ 0 w 6521570"/>
              <a:gd name="connsiteY0" fmla="*/ 3504213 h 4806802"/>
              <a:gd name="connsiteX1" fmla="*/ 0 w 6521570"/>
              <a:gd name="connsiteY1" fmla="*/ 3504213 h 4806802"/>
              <a:gd name="connsiteX2" fmla="*/ 207034 w 6521570"/>
              <a:gd name="connsiteY2" fmla="*/ 3288553 h 4806802"/>
              <a:gd name="connsiteX3" fmla="*/ 353683 w 6521570"/>
              <a:gd name="connsiteY3" fmla="*/ 3185036 h 4806802"/>
              <a:gd name="connsiteX4" fmla="*/ 577970 w 6521570"/>
              <a:gd name="connsiteY4" fmla="*/ 3081519 h 4806802"/>
              <a:gd name="connsiteX5" fmla="*/ 897148 w 6521570"/>
              <a:gd name="connsiteY5" fmla="*/ 3029760 h 4806802"/>
              <a:gd name="connsiteX6" fmla="*/ 1466491 w 6521570"/>
              <a:gd name="connsiteY6" fmla="*/ 3012508 h 4806802"/>
              <a:gd name="connsiteX7" fmla="*/ 1578634 w 6521570"/>
              <a:gd name="connsiteY7" fmla="*/ 2986628 h 4806802"/>
              <a:gd name="connsiteX8" fmla="*/ 1863306 w 6521570"/>
              <a:gd name="connsiteY8" fmla="*/ 2952123 h 4806802"/>
              <a:gd name="connsiteX9" fmla="*/ 3459193 w 6521570"/>
              <a:gd name="connsiteY9" fmla="*/ 2443164 h 4806802"/>
              <a:gd name="connsiteX10" fmla="*/ 6521570 w 6521570"/>
              <a:gd name="connsiteY10" fmla="*/ 45021 h 4806802"/>
              <a:gd name="connsiteX11" fmla="*/ 6521570 w 6521570"/>
              <a:gd name="connsiteY11" fmla="*/ 4806802 h 4806802"/>
              <a:gd name="connsiteX12" fmla="*/ 172529 w 6521570"/>
              <a:gd name="connsiteY12" fmla="*/ 4806802 h 4806802"/>
              <a:gd name="connsiteX13" fmla="*/ 0 w 6521570"/>
              <a:gd name="connsiteY13" fmla="*/ 3504213 h 4806802"/>
              <a:gd name="connsiteX0" fmla="*/ 0 w 6521570"/>
              <a:gd name="connsiteY0" fmla="*/ 3504310 h 4806899"/>
              <a:gd name="connsiteX1" fmla="*/ 0 w 6521570"/>
              <a:gd name="connsiteY1" fmla="*/ 3504310 h 4806899"/>
              <a:gd name="connsiteX2" fmla="*/ 207034 w 6521570"/>
              <a:gd name="connsiteY2" fmla="*/ 3288650 h 4806899"/>
              <a:gd name="connsiteX3" fmla="*/ 353683 w 6521570"/>
              <a:gd name="connsiteY3" fmla="*/ 3185133 h 4806899"/>
              <a:gd name="connsiteX4" fmla="*/ 577970 w 6521570"/>
              <a:gd name="connsiteY4" fmla="*/ 3081616 h 4806899"/>
              <a:gd name="connsiteX5" fmla="*/ 897148 w 6521570"/>
              <a:gd name="connsiteY5" fmla="*/ 3029857 h 4806899"/>
              <a:gd name="connsiteX6" fmla="*/ 1466491 w 6521570"/>
              <a:gd name="connsiteY6" fmla="*/ 3012605 h 4806899"/>
              <a:gd name="connsiteX7" fmla="*/ 1578634 w 6521570"/>
              <a:gd name="connsiteY7" fmla="*/ 2986725 h 4806899"/>
              <a:gd name="connsiteX8" fmla="*/ 3459193 w 6521570"/>
              <a:gd name="connsiteY8" fmla="*/ 2443261 h 4806899"/>
              <a:gd name="connsiteX9" fmla="*/ 6521570 w 6521570"/>
              <a:gd name="connsiteY9" fmla="*/ 45118 h 4806899"/>
              <a:gd name="connsiteX10" fmla="*/ 6521570 w 6521570"/>
              <a:gd name="connsiteY10" fmla="*/ 4806899 h 4806899"/>
              <a:gd name="connsiteX11" fmla="*/ 172529 w 6521570"/>
              <a:gd name="connsiteY11" fmla="*/ 4806899 h 4806899"/>
              <a:gd name="connsiteX12" fmla="*/ 0 w 6521570"/>
              <a:gd name="connsiteY12" fmla="*/ 3504310 h 4806899"/>
              <a:gd name="connsiteX0" fmla="*/ 0 w 6521570"/>
              <a:gd name="connsiteY0" fmla="*/ 3504383 h 4806972"/>
              <a:gd name="connsiteX1" fmla="*/ 0 w 6521570"/>
              <a:gd name="connsiteY1" fmla="*/ 3504383 h 4806972"/>
              <a:gd name="connsiteX2" fmla="*/ 207034 w 6521570"/>
              <a:gd name="connsiteY2" fmla="*/ 3288723 h 4806972"/>
              <a:gd name="connsiteX3" fmla="*/ 353683 w 6521570"/>
              <a:gd name="connsiteY3" fmla="*/ 3185206 h 4806972"/>
              <a:gd name="connsiteX4" fmla="*/ 577970 w 6521570"/>
              <a:gd name="connsiteY4" fmla="*/ 3081689 h 4806972"/>
              <a:gd name="connsiteX5" fmla="*/ 897148 w 6521570"/>
              <a:gd name="connsiteY5" fmla="*/ 3029930 h 4806972"/>
              <a:gd name="connsiteX6" fmla="*/ 1466491 w 6521570"/>
              <a:gd name="connsiteY6" fmla="*/ 3012678 h 4806972"/>
              <a:gd name="connsiteX7" fmla="*/ 3459193 w 6521570"/>
              <a:gd name="connsiteY7" fmla="*/ 2443334 h 4806972"/>
              <a:gd name="connsiteX8" fmla="*/ 6521570 w 6521570"/>
              <a:gd name="connsiteY8" fmla="*/ 45191 h 4806972"/>
              <a:gd name="connsiteX9" fmla="*/ 6521570 w 6521570"/>
              <a:gd name="connsiteY9" fmla="*/ 4806972 h 4806972"/>
              <a:gd name="connsiteX10" fmla="*/ 172529 w 6521570"/>
              <a:gd name="connsiteY10" fmla="*/ 4806972 h 4806972"/>
              <a:gd name="connsiteX11" fmla="*/ 0 w 6521570"/>
              <a:gd name="connsiteY11" fmla="*/ 3504383 h 4806972"/>
              <a:gd name="connsiteX0" fmla="*/ 0 w 6521570"/>
              <a:gd name="connsiteY0" fmla="*/ 3504432 h 4807021"/>
              <a:gd name="connsiteX1" fmla="*/ 0 w 6521570"/>
              <a:gd name="connsiteY1" fmla="*/ 3504432 h 4807021"/>
              <a:gd name="connsiteX2" fmla="*/ 207034 w 6521570"/>
              <a:gd name="connsiteY2" fmla="*/ 3288772 h 4807021"/>
              <a:gd name="connsiteX3" fmla="*/ 353683 w 6521570"/>
              <a:gd name="connsiteY3" fmla="*/ 3185255 h 4807021"/>
              <a:gd name="connsiteX4" fmla="*/ 577970 w 6521570"/>
              <a:gd name="connsiteY4" fmla="*/ 3081738 h 4807021"/>
              <a:gd name="connsiteX5" fmla="*/ 897148 w 6521570"/>
              <a:gd name="connsiteY5" fmla="*/ 3029979 h 4807021"/>
              <a:gd name="connsiteX6" fmla="*/ 3459193 w 6521570"/>
              <a:gd name="connsiteY6" fmla="*/ 2443383 h 4807021"/>
              <a:gd name="connsiteX7" fmla="*/ 6521570 w 6521570"/>
              <a:gd name="connsiteY7" fmla="*/ 45240 h 4807021"/>
              <a:gd name="connsiteX8" fmla="*/ 6521570 w 6521570"/>
              <a:gd name="connsiteY8" fmla="*/ 4807021 h 4807021"/>
              <a:gd name="connsiteX9" fmla="*/ 172529 w 6521570"/>
              <a:gd name="connsiteY9" fmla="*/ 4807021 h 4807021"/>
              <a:gd name="connsiteX10" fmla="*/ 0 w 6521570"/>
              <a:gd name="connsiteY10" fmla="*/ 3504432 h 4807021"/>
              <a:gd name="connsiteX0" fmla="*/ 0 w 6521570"/>
              <a:gd name="connsiteY0" fmla="*/ 3504579 h 4807168"/>
              <a:gd name="connsiteX1" fmla="*/ 0 w 6521570"/>
              <a:gd name="connsiteY1" fmla="*/ 3504579 h 4807168"/>
              <a:gd name="connsiteX2" fmla="*/ 207034 w 6521570"/>
              <a:gd name="connsiteY2" fmla="*/ 3288919 h 4807168"/>
              <a:gd name="connsiteX3" fmla="*/ 353683 w 6521570"/>
              <a:gd name="connsiteY3" fmla="*/ 3185402 h 4807168"/>
              <a:gd name="connsiteX4" fmla="*/ 577970 w 6521570"/>
              <a:gd name="connsiteY4" fmla="*/ 3081885 h 4807168"/>
              <a:gd name="connsiteX5" fmla="*/ 3459193 w 6521570"/>
              <a:gd name="connsiteY5" fmla="*/ 2443530 h 4807168"/>
              <a:gd name="connsiteX6" fmla="*/ 6521570 w 6521570"/>
              <a:gd name="connsiteY6" fmla="*/ 45387 h 4807168"/>
              <a:gd name="connsiteX7" fmla="*/ 6521570 w 6521570"/>
              <a:gd name="connsiteY7" fmla="*/ 4807168 h 4807168"/>
              <a:gd name="connsiteX8" fmla="*/ 172529 w 6521570"/>
              <a:gd name="connsiteY8" fmla="*/ 4807168 h 4807168"/>
              <a:gd name="connsiteX9" fmla="*/ 0 w 6521570"/>
              <a:gd name="connsiteY9" fmla="*/ 3504579 h 4807168"/>
              <a:gd name="connsiteX0" fmla="*/ 0 w 6521570"/>
              <a:gd name="connsiteY0" fmla="*/ 3504875 h 4807464"/>
              <a:gd name="connsiteX1" fmla="*/ 0 w 6521570"/>
              <a:gd name="connsiteY1" fmla="*/ 3504875 h 4807464"/>
              <a:gd name="connsiteX2" fmla="*/ 207034 w 6521570"/>
              <a:gd name="connsiteY2" fmla="*/ 3289215 h 4807464"/>
              <a:gd name="connsiteX3" fmla="*/ 353683 w 6521570"/>
              <a:gd name="connsiteY3" fmla="*/ 3185698 h 4807464"/>
              <a:gd name="connsiteX4" fmla="*/ 3459193 w 6521570"/>
              <a:gd name="connsiteY4" fmla="*/ 2443826 h 4807464"/>
              <a:gd name="connsiteX5" fmla="*/ 6521570 w 6521570"/>
              <a:gd name="connsiteY5" fmla="*/ 45683 h 4807464"/>
              <a:gd name="connsiteX6" fmla="*/ 6521570 w 6521570"/>
              <a:gd name="connsiteY6" fmla="*/ 4807464 h 4807464"/>
              <a:gd name="connsiteX7" fmla="*/ 172529 w 6521570"/>
              <a:gd name="connsiteY7" fmla="*/ 4807464 h 4807464"/>
              <a:gd name="connsiteX8" fmla="*/ 0 w 6521570"/>
              <a:gd name="connsiteY8" fmla="*/ 3504875 h 4807464"/>
              <a:gd name="connsiteX0" fmla="*/ 79512 w 6601082"/>
              <a:gd name="connsiteY0" fmla="*/ 3505176 h 4807765"/>
              <a:gd name="connsiteX1" fmla="*/ 79512 w 6601082"/>
              <a:gd name="connsiteY1" fmla="*/ 3505176 h 4807765"/>
              <a:gd name="connsiteX2" fmla="*/ 286546 w 6601082"/>
              <a:gd name="connsiteY2" fmla="*/ 3289516 h 4807765"/>
              <a:gd name="connsiteX3" fmla="*/ 3538705 w 6601082"/>
              <a:gd name="connsiteY3" fmla="*/ 2444127 h 4807765"/>
              <a:gd name="connsiteX4" fmla="*/ 6601082 w 6601082"/>
              <a:gd name="connsiteY4" fmla="*/ 45984 h 4807765"/>
              <a:gd name="connsiteX5" fmla="*/ 6601082 w 6601082"/>
              <a:gd name="connsiteY5" fmla="*/ 4807765 h 4807765"/>
              <a:gd name="connsiteX6" fmla="*/ 252041 w 6601082"/>
              <a:gd name="connsiteY6" fmla="*/ 4807765 h 4807765"/>
              <a:gd name="connsiteX7" fmla="*/ 79512 w 6601082"/>
              <a:gd name="connsiteY7" fmla="*/ 3505176 h 4807765"/>
              <a:gd name="connsiteX0" fmla="*/ 0 w 6521570"/>
              <a:gd name="connsiteY0" fmla="*/ 3505814 h 4808403"/>
              <a:gd name="connsiteX1" fmla="*/ 0 w 6521570"/>
              <a:gd name="connsiteY1" fmla="*/ 3505814 h 4808403"/>
              <a:gd name="connsiteX2" fmla="*/ 3459193 w 6521570"/>
              <a:gd name="connsiteY2" fmla="*/ 2444765 h 4808403"/>
              <a:gd name="connsiteX3" fmla="*/ 6521570 w 6521570"/>
              <a:gd name="connsiteY3" fmla="*/ 46622 h 4808403"/>
              <a:gd name="connsiteX4" fmla="*/ 6521570 w 6521570"/>
              <a:gd name="connsiteY4" fmla="*/ 4808403 h 4808403"/>
              <a:gd name="connsiteX5" fmla="*/ 172529 w 6521570"/>
              <a:gd name="connsiteY5" fmla="*/ 4808403 h 4808403"/>
              <a:gd name="connsiteX6" fmla="*/ 0 w 6521570"/>
              <a:gd name="connsiteY6" fmla="*/ 3505814 h 4808403"/>
              <a:gd name="connsiteX0" fmla="*/ 0 w 6521570"/>
              <a:gd name="connsiteY0" fmla="*/ 3459192 h 4761781"/>
              <a:gd name="connsiteX1" fmla="*/ 0 w 6521570"/>
              <a:gd name="connsiteY1" fmla="*/ 3459192 h 4761781"/>
              <a:gd name="connsiteX2" fmla="*/ 3459193 w 6521570"/>
              <a:gd name="connsiteY2" fmla="*/ 2398143 h 4761781"/>
              <a:gd name="connsiteX3" fmla="*/ 6521570 w 6521570"/>
              <a:gd name="connsiteY3" fmla="*/ 0 h 4761781"/>
              <a:gd name="connsiteX4" fmla="*/ 6521570 w 6521570"/>
              <a:gd name="connsiteY4" fmla="*/ 4761781 h 4761781"/>
              <a:gd name="connsiteX5" fmla="*/ 172529 w 6521570"/>
              <a:gd name="connsiteY5" fmla="*/ 4761781 h 4761781"/>
              <a:gd name="connsiteX6" fmla="*/ 0 w 6521570"/>
              <a:gd name="connsiteY6" fmla="*/ 3459192 h 4761781"/>
              <a:gd name="connsiteX0" fmla="*/ 0 w 6521570"/>
              <a:gd name="connsiteY0" fmla="*/ 3459192 h 4761781"/>
              <a:gd name="connsiteX1" fmla="*/ 0 w 6521570"/>
              <a:gd name="connsiteY1" fmla="*/ 3459192 h 4761781"/>
              <a:gd name="connsiteX2" fmla="*/ 3459193 w 6521570"/>
              <a:gd name="connsiteY2" fmla="*/ 2398143 h 4761781"/>
              <a:gd name="connsiteX3" fmla="*/ 6521570 w 6521570"/>
              <a:gd name="connsiteY3" fmla="*/ 0 h 4761781"/>
              <a:gd name="connsiteX4" fmla="*/ 6521570 w 6521570"/>
              <a:gd name="connsiteY4" fmla="*/ 4761781 h 4761781"/>
              <a:gd name="connsiteX5" fmla="*/ 172529 w 6521570"/>
              <a:gd name="connsiteY5" fmla="*/ 4761781 h 4761781"/>
              <a:gd name="connsiteX6" fmla="*/ 0 w 6521570"/>
              <a:gd name="connsiteY6" fmla="*/ 3459192 h 4761781"/>
              <a:gd name="connsiteX0" fmla="*/ 1151174 w 7672744"/>
              <a:gd name="connsiteY0" fmla="*/ 3459192 h 4761781"/>
              <a:gd name="connsiteX1" fmla="*/ 1151174 w 7672744"/>
              <a:gd name="connsiteY1" fmla="*/ 3459192 h 4761781"/>
              <a:gd name="connsiteX2" fmla="*/ 4610367 w 7672744"/>
              <a:gd name="connsiteY2" fmla="*/ 2398143 h 4761781"/>
              <a:gd name="connsiteX3" fmla="*/ 7672744 w 7672744"/>
              <a:gd name="connsiteY3" fmla="*/ 0 h 4761781"/>
              <a:gd name="connsiteX4" fmla="*/ 7672744 w 7672744"/>
              <a:gd name="connsiteY4" fmla="*/ 4761781 h 4761781"/>
              <a:gd name="connsiteX5" fmla="*/ 0 w 7672744"/>
              <a:gd name="connsiteY5" fmla="*/ 4726093 h 4761781"/>
              <a:gd name="connsiteX6" fmla="*/ 1151174 w 7672744"/>
              <a:gd name="connsiteY6" fmla="*/ 3459192 h 4761781"/>
              <a:gd name="connsiteX0" fmla="*/ 0 w 7672744"/>
              <a:gd name="connsiteY0" fmla="*/ 4726093 h 4761781"/>
              <a:gd name="connsiteX1" fmla="*/ 1151174 w 7672744"/>
              <a:gd name="connsiteY1" fmla="*/ 3459192 h 4761781"/>
              <a:gd name="connsiteX2" fmla="*/ 4610367 w 7672744"/>
              <a:gd name="connsiteY2" fmla="*/ 2398143 h 4761781"/>
              <a:gd name="connsiteX3" fmla="*/ 7672744 w 7672744"/>
              <a:gd name="connsiteY3" fmla="*/ 0 h 4761781"/>
              <a:gd name="connsiteX4" fmla="*/ 7672744 w 7672744"/>
              <a:gd name="connsiteY4" fmla="*/ 4761781 h 4761781"/>
              <a:gd name="connsiteX5" fmla="*/ 0 w 7672744"/>
              <a:gd name="connsiteY5" fmla="*/ 4726093 h 4761781"/>
              <a:gd name="connsiteX0" fmla="*/ 0 w 7672744"/>
              <a:gd name="connsiteY0" fmla="*/ 4726093 h 4761781"/>
              <a:gd name="connsiteX1" fmla="*/ 4610367 w 7672744"/>
              <a:gd name="connsiteY1" fmla="*/ 2398143 h 4761781"/>
              <a:gd name="connsiteX2" fmla="*/ 7672744 w 7672744"/>
              <a:gd name="connsiteY2" fmla="*/ 0 h 4761781"/>
              <a:gd name="connsiteX3" fmla="*/ 7672744 w 7672744"/>
              <a:gd name="connsiteY3" fmla="*/ 4761781 h 4761781"/>
              <a:gd name="connsiteX4" fmla="*/ 0 w 7672744"/>
              <a:gd name="connsiteY4" fmla="*/ 4726093 h 4761781"/>
              <a:gd name="connsiteX0" fmla="*/ 0 w 7672744"/>
              <a:gd name="connsiteY0" fmla="*/ 4726093 h 4761781"/>
              <a:gd name="connsiteX1" fmla="*/ 4610367 w 7672744"/>
              <a:gd name="connsiteY1" fmla="*/ 2398143 h 4761781"/>
              <a:gd name="connsiteX2" fmla="*/ 7672744 w 7672744"/>
              <a:gd name="connsiteY2" fmla="*/ 0 h 4761781"/>
              <a:gd name="connsiteX3" fmla="*/ 7672744 w 7672744"/>
              <a:gd name="connsiteY3" fmla="*/ 4761781 h 4761781"/>
              <a:gd name="connsiteX4" fmla="*/ 0 w 7672744"/>
              <a:gd name="connsiteY4" fmla="*/ 4726093 h 4761781"/>
              <a:gd name="connsiteX0" fmla="*/ 0 w 7672744"/>
              <a:gd name="connsiteY0" fmla="*/ 4726093 h 4761781"/>
              <a:gd name="connsiteX1" fmla="*/ 4610367 w 7672744"/>
              <a:gd name="connsiteY1" fmla="*/ 2398143 h 4761781"/>
              <a:gd name="connsiteX2" fmla="*/ 7672744 w 7672744"/>
              <a:gd name="connsiteY2" fmla="*/ 0 h 4761781"/>
              <a:gd name="connsiteX3" fmla="*/ 7672744 w 7672744"/>
              <a:gd name="connsiteY3" fmla="*/ 4761781 h 4761781"/>
              <a:gd name="connsiteX4" fmla="*/ 0 w 7672744"/>
              <a:gd name="connsiteY4" fmla="*/ 4726093 h 47617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72744" h="4761781">
                <a:moveTo>
                  <a:pt x="0" y="4726093"/>
                </a:moveTo>
                <a:cubicBezTo>
                  <a:pt x="1536789" y="3950110"/>
                  <a:pt x="2908116" y="3111673"/>
                  <a:pt x="4610367" y="2398143"/>
                </a:cubicBezTo>
                <a:cubicBezTo>
                  <a:pt x="5847541" y="1879558"/>
                  <a:pt x="6869050" y="304800"/>
                  <a:pt x="7672744" y="0"/>
                </a:cubicBezTo>
                <a:lnTo>
                  <a:pt x="7672744" y="4761781"/>
                </a:lnTo>
                <a:lnTo>
                  <a:pt x="0" y="4726093"/>
                </a:lnTo>
                <a:close/>
              </a:path>
            </a:pathLst>
          </a:custGeom>
          <a:blipFill dpi="0" rotWithShape="1">
            <a:blip r:embed="rId2" cstate="screen">
              <a:extLst>
                <a:ext uri="{28A0092B-C50C-407E-A947-70E740481C1C}">
                  <a14:useLocalDpi xmlns:a14="http://schemas.microsoft.com/office/drawing/2010/main"/>
                </a:ext>
              </a:extLst>
            </a:blip>
            <a:srcRect/>
            <a:stretch>
              <a:fillRect/>
            </a:stretch>
          </a:blipFill>
          <a:ln w="38100">
            <a:solidFill>
              <a:srgbClr val="F9B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1" name="Picture 10" descr="A close-up of some stairs&#10;&#10;Description automatically generated with medium confidence" hidden="1">
            <a:extLst>
              <a:ext uri="{FF2B5EF4-FFF2-40B4-BE49-F238E27FC236}">
                <a16:creationId xmlns:a16="http://schemas.microsoft.com/office/drawing/2014/main" id="{D72F6F99-0064-40FD-B070-4DED6E2C59A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1622" r="733" b="605"/>
          <a:stretch/>
        </p:blipFill>
        <p:spPr>
          <a:xfrm>
            <a:off x="1600152" y="1406106"/>
            <a:ext cx="6776988" cy="4719671"/>
          </a:xfrm>
          <a:prstGeom prst="rect">
            <a:avLst/>
          </a:prstGeom>
          <a:ln w="12700">
            <a:solidFill>
              <a:srgbClr val="F9B100"/>
            </a:solidFill>
          </a:ln>
        </p:spPr>
      </p:pic>
      <p:sp>
        <p:nvSpPr>
          <p:cNvPr id="21" name="Rectangle 20"/>
          <p:cNvSpPr/>
          <p:nvPr/>
        </p:nvSpPr>
        <p:spPr>
          <a:xfrm>
            <a:off x="767722" y="732223"/>
            <a:ext cx="7620628" cy="503590"/>
          </a:xfrm>
          <a:prstGeom prst="rect">
            <a:avLst/>
          </a:prstGeom>
        </p:spPr>
        <p:txBody>
          <a:bodyPr wrap="square" lIns="0" tIns="0" rIns="0" bIns="72000">
            <a:spAutoFit/>
          </a:bodyPr>
          <a:lstStyle/>
          <a:p>
            <a:pPr algn="ctr"/>
            <a:r>
              <a:rPr lang="en-GB" sz="2800" b="1" dirty="0">
                <a:latin typeface="+mj-lt"/>
              </a:rPr>
              <a:t>Enslaved People in Ancient Greece</a:t>
            </a:r>
          </a:p>
        </p:txBody>
      </p:sp>
      <p:sp>
        <p:nvSpPr>
          <p:cNvPr id="7" name="Rectangle 6">
            <a:extLst>
              <a:ext uri="{FF2B5EF4-FFF2-40B4-BE49-F238E27FC236}">
                <a16:creationId xmlns:a16="http://schemas.microsoft.com/office/drawing/2014/main" id="{7FBDB0FF-2B92-4E0E-896A-0A276113ED9A}"/>
              </a:ext>
            </a:extLst>
          </p:cNvPr>
          <p:cNvSpPr/>
          <p:nvPr/>
        </p:nvSpPr>
        <p:spPr>
          <a:xfrm>
            <a:off x="493095" y="1235813"/>
            <a:ext cx="86650" cy="5072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 name="Rectangle 43">
            <a:extLst>
              <a:ext uri="{FF2B5EF4-FFF2-40B4-BE49-F238E27FC236}">
                <a16:creationId xmlns:a16="http://schemas.microsoft.com/office/drawing/2014/main" id="{AF4E2E61-C2BD-4824-9FBB-3015E3D365C9}"/>
              </a:ext>
            </a:extLst>
          </p:cNvPr>
          <p:cNvSpPr/>
          <p:nvPr/>
        </p:nvSpPr>
        <p:spPr>
          <a:xfrm rot="5400000">
            <a:off x="5981954" y="3639773"/>
            <a:ext cx="5072912" cy="2649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Rectangle 40">
            <a:extLst>
              <a:ext uri="{FF2B5EF4-FFF2-40B4-BE49-F238E27FC236}">
                <a16:creationId xmlns:a16="http://schemas.microsoft.com/office/drawing/2014/main" id="{1ACE6968-8F8C-4502-8B40-7EC9F8BACC8D}"/>
              </a:ext>
            </a:extLst>
          </p:cNvPr>
          <p:cNvSpPr/>
          <p:nvPr/>
        </p:nvSpPr>
        <p:spPr>
          <a:xfrm>
            <a:off x="681487" y="6103134"/>
            <a:ext cx="7886252" cy="2002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7" name="Group 16">
            <a:extLst>
              <a:ext uri="{FF2B5EF4-FFF2-40B4-BE49-F238E27FC236}">
                <a16:creationId xmlns:a16="http://schemas.microsoft.com/office/drawing/2014/main" id="{EB998935-047B-47CB-A709-15BFC64F6611}"/>
              </a:ext>
            </a:extLst>
          </p:cNvPr>
          <p:cNvGrpSpPr/>
          <p:nvPr/>
        </p:nvGrpSpPr>
        <p:grpSpPr>
          <a:xfrm>
            <a:off x="1926268" y="3381840"/>
            <a:ext cx="6535497" cy="1653465"/>
            <a:chOff x="2165963" y="4506124"/>
            <a:chExt cx="6535497" cy="1653465"/>
          </a:xfrm>
        </p:grpSpPr>
        <p:sp>
          <p:nvSpPr>
            <p:cNvPr id="4" name="Rectangle 3">
              <a:extLst>
                <a:ext uri="{FF2B5EF4-FFF2-40B4-BE49-F238E27FC236}">
                  <a16:creationId xmlns:a16="http://schemas.microsoft.com/office/drawing/2014/main" id="{54094064-6493-4415-9048-FC629A66A4CE}"/>
                </a:ext>
              </a:extLst>
            </p:cNvPr>
            <p:cNvSpPr/>
            <p:nvPr/>
          </p:nvSpPr>
          <p:spPr>
            <a:xfrm>
              <a:off x="2165963" y="4857786"/>
              <a:ext cx="6324052" cy="1141869"/>
            </a:xfrm>
            <a:custGeom>
              <a:avLst/>
              <a:gdLst>
                <a:gd name="connsiteX0" fmla="*/ 0 w 6324052"/>
                <a:gd name="connsiteY0" fmla="*/ 0 h 1345720"/>
                <a:gd name="connsiteX1" fmla="*/ 6324052 w 6324052"/>
                <a:gd name="connsiteY1" fmla="*/ 0 h 1345720"/>
                <a:gd name="connsiteX2" fmla="*/ 6324052 w 6324052"/>
                <a:gd name="connsiteY2" fmla="*/ 1345720 h 1345720"/>
                <a:gd name="connsiteX3" fmla="*/ 0 w 6324052"/>
                <a:gd name="connsiteY3" fmla="*/ 1345720 h 1345720"/>
                <a:gd name="connsiteX4" fmla="*/ 0 w 6324052"/>
                <a:gd name="connsiteY4" fmla="*/ 0 h 1345720"/>
                <a:gd name="connsiteX0" fmla="*/ 0 w 6324052"/>
                <a:gd name="connsiteY0" fmla="*/ 0 h 1345720"/>
                <a:gd name="connsiteX1" fmla="*/ 6324052 w 6324052"/>
                <a:gd name="connsiteY1" fmla="*/ 0 h 1345720"/>
                <a:gd name="connsiteX2" fmla="*/ 5452784 w 6324052"/>
                <a:gd name="connsiteY2" fmla="*/ 1345720 h 1345720"/>
                <a:gd name="connsiteX3" fmla="*/ 0 w 6324052"/>
                <a:gd name="connsiteY3" fmla="*/ 1345720 h 1345720"/>
                <a:gd name="connsiteX4" fmla="*/ 0 w 6324052"/>
                <a:gd name="connsiteY4" fmla="*/ 0 h 1345720"/>
                <a:gd name="connsiteX0" fmla="*/ 0 w 5452784"/>
                <a:gd name="connsiteY0" fmla="*/ 0 h 1345720"/>
                <a:gd name="connsiteX1" fmla="*/ 4917946 w 5452784"/>
                <a:gd name="connsiteY1" fmla="*/ 10167 h 1345720"/>
                <a:gd name="connsiteX2" fmla="*/ 5452784 w 5452784"/>
                <a:gd name="connsiteY2" fmla="*/ 1345720 h 1345720"/>
                <a:gd name="connsiteX3" fmla="*/ 0 w 5452784"/>
                <a:gd name="connsiteY3" fmla="*/ 1345720 h 1345720"/>
                <a:gd name="connsiteX4" fmla="*/ 0 w 5452784"/>
                <a:gd name="connsiteY4" fmla="*/ 0 h 1345720"/>
                <a:gd name="connsiteX0" fmla="*/ 0 w 5452784"/>
                <a:gd name="connsiteY0" fmla="*/ 0 h 1345720"/>
                <a:gd name="connsiteX1" fmla="*/ 5057173 w 5452784"/>
                <a:gd name="connsiteY1" fmla="*/ 53881 h 1345720"/>
                <a:gd name="connsiteX2" fmla="*/ 5452784 w 5452784"/>
                <a:gd name="connsiteY2" fmla="*/ 1345720 h 1345720"/>
                <a:gd name="connsiteX3" fmla="*/ 0 w 5452784"/>
                <a:gd name="connsiteY3" fmla="*/ 1345720 h 1345720"/>
                <a:gd name="connsiteX4" fmla="*/ 0 w 5452784"/>
                <a:gd name="connsiteY4" fmla="*/ 0 h 1345720"/>
                <a:gd name="connsiteX0" fmla="*/ 0 w 5452784"/>
                <a:gd name="connsiteY0" fmla="*/ 0 h 1345720"/>
                <a:gd name="connsiteX1" fmla="*/ 5057173 w 5452784"/>
                <a:gd name="connsiteY1" fmla="*/ 53881 h 1345720"/>
                <a:gd name="connsiteX2" fmla="*/ 5452784 w 5452784"/>
                <a:gd name="connsiteY2" fmla="*/ 1345720 h 1345720"/>
                <a:gd name="connsiteX3" fmla="*/ 0 w 5452784"/>
                <a:gd name="connsiteY3" fmla="*/ 1345720 h 1345720"/>
                <a:gd name="connsiteX4" fmla="*/ 0 w 5452784"/>
                <a:gd name="connsiteY4" fmla="*/ 0 h 13457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52784" h="1345720">
                  <a:moveTo>
                    <a:pt x="0" y="0"/>
                  </a:moveTo>
                  <a:lnTo>
                    <a:pt x="5057173" y="53881"/>
                  </a:lnTo>
                  <a:cubicBezTo>
                    <a:pt x="5280312" y="517175"/>
                    <a:pt x="5320914" y="915107"/>
                    <a:pt x="5452784" y="1345720"/>
                  </a:cubicBezTo>
                  <a:lnTo>
                    <a:pt x="0" y="1345720"/>
                  </a:lnTo>
                  <a:lnTo>
                    <a:pt x="0" y="0"/>
                  </a:lnTo>
                  <a:close/>
                </a:path>
              </a:pathLst>
            </a:custGeom>
            <a:solidFill>
              <a:srgbClr val="F9B100"/>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rtlCol="0" anchor="ctr"/>
            <a:lstStyle/>
            <a:p>
              <a:r>
                <a:rPr lang="en-GB" dirty="0"/>
                <a:t>The famous ancient Greek philosopher, Aristotle (tutor </a:t>
              </a:r>
              <a:br>
                <a:rPr lang="en-GB" dirty="0"/>
              </a:br>
              <a:r>
                <a:rPr lang="en-GB" dirty="0"/>
                <a:t>to Alexander the Great), defined an enslaved person as </a:t>
              </a:r>
              <a:br>
                <a:rPr lang="en-GB" dirty="0"/>
              </a:br>
              <a:r>
                <a:rPr lang="en-GB" dirty="0"/>
                <a:t>‘a piece of property that breathes’. </a:t>
              </a:r>
            </a:p>
          </p:txBody>
        </p:sp>
        <p:pic>
          <p:nvPicPr>
            <p:cNvPr id="8" name="Picture 7" descr="A picture containing plant, grass&#10;&#10;Description automatically generated">
              <a:extLst>
                <a:ext uri="{FF2B5EF4-FFF2-40B4-BE49-F238E27FC236}">
                  <a16:creationId xmlns:a16="http://schemas.microsoft.com/office/drawing/2014/main" id="{08144B59-069E-4830-937A-6EBF7624CBA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21345866" flipH="1">
              <a:off x="7573347" y="4506124"/>
              <a:ext cx="1128113" cy="1653465"/>
            </a:xfrm>
            <a:prstGeom prst="rect">
              <a:avLst/>
            </a:prstGeom>
          </p:spPr>
        </p:pic>
      </p:grpSp>
      <p:pic>
        <p:nvPicPr>
          <p:cNvPr id="12" name="Picture 11">
            <a:extLst>
              <a:ext uri="{FF2B5EF4-FFF2-40B4-BE49-F238E27FC236}">
                <a16:creationId xmlns:a16="http://schemas.microsoft.com/office/drawing/2014/main" id="{13D88062-6184-4268-877B-5CD91CE1B1AA}"/>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10" r="24119" b="5393"/>
          <a:stretch/>
        </p:blipFill>
        <p:spPr>
          <a:xfrm flipH="1">
            <a:off x="755647" y="933149"/>
            <a:ext cx="1510281" cy="5169514"/>
          </a:xfrm>
          <a:prstGeom prst="rect">
            <a:avLst/>
          </a:prstGeom>
        </p:spPr>
      </p:pic>
      <p:grpSp>
        <p:nvGrpSpPr>
          <p:cNvPr id="16" name="ICONS">
            <a:extLst>
              <a:ext uri="{FF2B5EF4-FFF2-40B4-BE49-F238E27FC236}">
                <a16:creationId xmlns:a16="http://schemas.microsoft.com/office/drawing/2014/main" id="{4C679BBD-ABE9-4060-940C-DE7BB2D838E9}"/>
              </a:ext>
            </a:extLst>
          </p:cNvPr>
          <p:cNvGrpSpPr/>
          <p:nvPr/>
        </p:nvGrpSpPr>
        <p:grpSpPr>
          <a:xfrm>
            <a:off x="7480751" y="621486"/>
            <a:ext cx="1238498" cy="864000"/>
            <a:chOff x="7480751" y="621486"/>
            <a:chExt cx="1238498" cy="864000"/>
          </a:xfrm>
        </p:grpSpPr>
        <p:pic>
          <p:nvPicPr>
            <p:cNvPr id="18" name="Assessment" hidden="1">
              <a:extLst>
                <a:ext uri="{FF2B5EF4-FFF2-40B4-BE49-F238E27FC236}">
                  <a16:creationId xmlns:a16="http://schemas.microsoft.com/office/drawing/2014/main" id="{1483E32F-A994-44D3-8268-5D8AFD05E8F8}"/>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668000" y="621486"/>
              <a:ext cx="864000" cy="864000"/>
            </a:xfrm>
            <a:prstGeom prst="rect">
              <a:avLst/>
            </a:prstGeom>
          </p:spPr>
        </p:pic>
        <p:pic>
          <p:nvPicPr>
            <p:cNvPr id="19" name="Mental and Oral Starter" hidden="1">
              <a:extLst>
                <a:ext uri="{FF2B5EF4-FFF2-40B4-BE49-F238E27FC236}">
                  <a16:creationId xmlns:a16="http://schemas.microsoft.com/office/drawing/2014/main" id="{43E32B4D-268A-46A2-A25C-F4307BA05E1E}"/>
                </a:ext>
              </a:extLst>
            </p:cNvPr>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bwMode="auto">
            <a:xfrm>
              <a:off x="7668200" y="621686"/>
              <a:ext cx="86360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Group Work" hidden="1">
              <a:extLst>
                <a:ext uri="{FF2B5EF4-FFF2-40B4-BE49-F238E27FC236}">
                  <a16:creationId xmlns:a16="http://schemas.microsoft.com/office/drawing/2014/main" id="{3BB5153B-B73F-4058-B9E8-3F273423A02F}"/>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668000" y="621486"/>
              <a:ext cx="864000" cy="864000"/>
            </a:xfrm>
            <a:prstGeom prst="rect">
              <a:avLst/>
            </a:prstGeom>
          </p:spPr>
        </p:pic>
        <p:pic>
          <p:nvPicPr>
            <p:cNvPr id="22" name="Talking Partners" hidden="1">
              <a:extLst>
                <a:ext uri="{FF2B5EF4-FFF2-40B4-BE49-F238E27FC236}">
                  <a16:creationId xmlns:a16="http://schemas.microsoft.com/office/drawing/2014/main" id="{A6E595B1-260B-474B-8AFD-6E8B2017D8CD}"/>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668000" y="621486"/>
              <a:ext cx="864000" cy="864000"/>
            </a:xfrm>
            <a:prstGeom prst="rect">
              <a:avLst/>
            </a:prstGeom>
          </p:spPr>
        </p:pic>
        <p:pic>
          <p:nvPicPr>
            <p:cNvPr id="23" name="Pairs" hidden="1">
              <a:extLst>
                <a:ext uri="{FF2B5EF4-FFF2-40B4-BE49-F238E27FC236}">
                  <a16:creationId xmlns:a16="http://schemas.microsoft.com/office/drawing/2014/main" id="{23590D40-BFEC-4957-A28C-F619CB0FB9D9}"/>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7668000" y="621486"/>
              <a:ext cx="864000" cy="864000"/>
            </a:xfrm>
            <a:prstGeom prst="rect">
              <a:avLst/>
            </a:prstGeom>
          </p:spPr>
        </p:pic>
        <p:pic>
          <p:nvPicPr>
            <p:cNvPr id="24" name="Individual Work" hidden="1">
              <a:extLst>
                <a:ext uri="{FF2B5EF4-FFF2-40B4-BE49-F238E27FC236}">
                  <a16:creationId xmlns:a16="http://schemas.microsoft.com/office/drawing/2014/main" id="{83741C53-DD4B-4AB3-80A8-3E5D649D009F}"/>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7668000" y="621486"/>
              <a:ext cx="864000" cy="864000"/>
            </a:xfrm>
            <a:prstGeom prst="rect">
              <a:avLst/>
            </a:prstGeom>
          </p:spPr>
        </p:pic>
        <p:pic>
          <p:nvPicPr>
            <p:cNvPr id="25" name="Whole Class">
              <a:extLst>
                <a:ext uri="{FF2B5EF4-FFF2-40B4-BE49-F238E27FC236}">
                  <a16:creationId xmlns:a16="http://schemas.microsoft.com/office/drawing/2014/main" id="{43273A73-359D-434C-AA33-FC430661A29A}"/>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7480751" y="621486"/>
              <a:ext cx="1238498" cy="864000"/>
            </a:xfrm>
            <a:prstGeom prst="rect">
              <a:avLst/>
            </a:prstGeom>
          </p:spPr>
        </p:pic>
      </p:grpSp>
    </p:spTree>
    <p:extLst>
      <p:ext uri="{BB962C8B-B14F-4D97-AF65-F5344CB8AC3E}">
        <p14:creationId xmlns:p14="http://schemas.microsoft.com/office/powerpoint/2010/main" val="799139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left)">
                                      <p:cBhvr>
                                        <p:cTn id="1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FB6F9FAE-92B1-4B12-BBE1-7B51546E7E63}"/>
              </a:ext>
            </a:extLst>
          </p:cNvPr>
          <p:cNvSpPr/>
          <p:nvPr/>
        </p:nvSpPr>
        <p:spPr>
          <a:xfrm>
            <a:off x="755651" y="1516313"/>
            <a:ext cx="7632700" cy="4609464"/>
          </a:xfrm>
          <a:prstGeom prst="rect">
            <a:avLst/>
          </a:prstGeom>
          <a:gradFill>
            <a:gsLst>
              <a:gs pos="100000">
                <a:schemeClr val="bg1">
                  <a:alpha val="0"/>
                </a:schemeClr>
              </a:gs>
              <a:gs pos="63000">
                <a:srgbClr val="FDCF82">
                  <a:alpha val="90000"/>
                </a:srgbClr>
              </a:gs>
              <a:gs pos="2000">
                <a:srgbClr val="F9B100"/>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08000" rIns="180000" bIns="108000" rtlCol="0" anchor="t" anchorCtr="0"/>
          <a:lstStyle/>
          <a:p>
            <a:endParaRPr lang="en-GB" dirty="0">
              <a:solidFill>
                <a:schemeClr val="bg1"/>
              </a:solidFill>
            </a:endParaRPr>
          </a:p>
        </p:txBody>
      </p:sp>
      <p:sp>
        <p:nvSpPr>
          <p:cNvPr id="28" name="Rectangle 27">
            <a:extLst>
              <a:ext uri="{FF2B5EF4-FFF2-40B4-BE49-F238E27FC236}">
                <a16:creationId xmlns:a16="http://schemas.microsoft.com/office/drawing/2014/main" id="{8959A04A-C5B3-4170-ACED-326CDD5CEC8D}"/>
              </a:ext>
            </a:extLst>
          </p:cNvPr>
          <p:cNvSpPr/>
          <p:nvPr/>
        </p:nvSpPr>
        <p:spPr>
          <a:xfrm>
            <a:off x="1009291" y="2109966"/>
            <a:ext cx="7151298" cy="4111313"/>
          </a:xfrm>
          <a:prstGeom prst="rect">
            <a:avLst/>
          </a:prstGeom>
          <a:solidFill>
            <a:schemeClr val="bg1"/>
          </a:solidFill>
          <a:ln>
            <a:solidFill>
              <a:srgbClr val="F9B100"/>
            </a:solid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t" anchorCtr="0"/>
          <a:lstStyle/>
          <a:p>
            <a:pPr lvl="0" algn="l" rtl="0">
              <a:spcBef>
                <a:spcPts val="0"/>
              </a:spcBef>
              <a:spcAft>
                <a:spcPts val="0"/>
              </a:spcAft>
            </a:pPr>
            <a:r>
              <a:rPr lang="en-GB" sz="1800" dirty="0">
                <a:solidFill>
                  <a:schemeClr val="tx1"/>
                </a:solidFill>
              </a:rPr>
              <a:t>There were </a:t>
            </a:r>
            <a:r>
              <a:rPr lang="en-GB" sz="1800" b="1" dirty="0">
                <a:solidFill>
                  <a:schemeClr val="tx1"/>
                </a:solidFill>
              </a:rPr>
              <a:t>four</a:t>
            </a:r>
            <a:r>
              <a:rPr lang="en-GB" sz="1800" dirty="0">
                <a:solidFill>
                  <a:schemeClr val="tx1"/>
                </a:solidFill>
              </a:rPr>
              <a:t> main ways in which people became enslaved. </a:t>
            </a:r>
          </a:p>
          <a:p>
            <a:pPr lvl="0" algn="l" rtl="0">
              <a:spcBef>
                <a:spcPts val="0"/>
              </a:spcBef>
              <a:spcAft>
                <a:spcPts val="0"/>
              </a:spcAft>
            </a:pPr>
            <a:r>
              <a:rPr lang="en-GB" sz="1800" dirty="0">
                <a:solidFill>
                  <a:schemeClr val="tx1"/>
                </a:solidFill>
              </a:rPr>
              <a:t>Can you guess which of these ways are true? Click on the correct answers to see if you were right.</a:t>
            </a:r>
          </a:p>
        </p:txBody>
      </p:sp>
      <p:sp>
        <p:nvSpPr>
          <p:cNvPr id="30" name="Rectangle 29">
            <a:extLst>
              <a:ext uri="{FF2B5EF4-FFF2-40B4-BE49-F238E27FC236}">
                <a16:creationId xmlns:a16="http://schemas.microsoft.com/office/drawing/2014/main" id="{C7C2FC5C-E405-4370-B5F3-B974BE9580AF}"/>
              </a:ext>
            </a:extLst>
          </p:cNvPr>
          <p:cNvSpPr/>
          <p:nvPr/>
        </p:nvSpPr>
        <p:spPr>
          <a:xfrm>
            <a:off x="801405" y="6139560"/>
            <a:ext cx="7535634" cy="2713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p:cNvSpPr/>
          <p:nvPr/>
        </p:nvSpPr>
        <p:spPr>
          <a:xfrm>
            <a:off x="755650" y="732223"/>
            <a:ext cx="7632699" cy="503590"/>
          </a:xfrm>
          <a:prstGeom prst="rect">
            <a:avLst/>
          </a:prstGeom>
        </p:spPr>
        <p:txBody>
          <a:bodyPr wrap="square" lIns="0" tIns="0" rIns="0" bIns="72000">
            <a:spAutoFit/>
          </a:bodyPr>
          <a:lstStyle/>
          <a:p>
            <a:pPr algn="ctr"/>
            <a:r>
              <a:rPr lang="en-GB" sz="2800" b="1" dirty="0">
                <a:latin typeface="+mj-lt"/>
              </a:rPr>
              <a:t>Enslaved People in Ancient Greece</a:t>
            </a:r>
          </a:p>
        </p:txBody>
      </p:sp>
      <p:sp>
        <p:nvSpPr>
          <p:cNvPr id="7" name="Rectangle 6">
            <a:extLst>
              <a:ext uri="{FF2B5EF4-FFF2-40B4-BE49-F238E27FC236}">
                <a16:creationId xmlns:a16="http://schemas.microsoft.com/office/drawing/2014/main" id="{7FBDB0FF-2B92-4E0E-896A-0A276113ED9A}"/>
              </a:ext>
            </a:extLst>
          </p:cNvPr>
          <p:cNvSpPr/>
          <p:nvPr/>
        </p:nvSpPr>
        <p:spPr>
          <a:xfrm>
            <a:off x="493095" y="1235813"/>
            <a:ext cx="86650" cy="5072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TextBox 28">
            <a:extLst>
              <a:ext uri="{FF2B5EF4-FFF2-40B4-BE49-F238E27FC236}">
                <a16:creationId xmlns:a16="http://schemas.microsoft.com/office/drawing/2014/main" id="{4519F076-20BE-4098-A79E-CD0B3693F557}"/>
              </a:ext>
            </a:extLst>
          </p:cNvPr>
          <p:cNvSpPr txBox="1"/>
          <p:nvPr/>
        </p:nvSpPr>
        <p:spPr>
          <a:xfrm>
            <a:off x="767721" y="1500652"/>
            <a:ext cx="7620628" cy="646331"/>
          </a:xfrm>
          <a:prstGeom prst="rect">
            <a:avLst/>
          </a:prstGeom>
          <a:noFill/>
        </p:spPr>
        <p:txBody>
          <a:bodyPr wrap="square" rtlCol="0">
            <a:spAutoFit/>
          </a:bodyPr>
          <a:lstStyle/>
          <a:p>
            <a:pPr marL="0" lvl="0" indent="0" algn="ctr" rtl="0">
              <a:spcBef>
                <a:spcPts val="0"/>
              </a:spcBef>
              <a:spcAft>
                <a:spcPts val="0"/>
              </a:spcAft>
              <a:buNone/>
            </a:pPr>
            <a:r>
              <a:rPr lang="en-GB" sz="1800" dirty="0">
                <a:solidFill>
                  <a:schemeClr val="bg1"/>
                </a:solidFill>
              </a:rPr>
              <a:t>How do you think a person came to be enslaved in ancient Greek times?</a:t>
            </a:r>
          </a:p>
          <a:p>
            <a:pPr marL="0" lvl="0" indent="0" algn="ctr" rtl="0">
              <a:spcBef>
                <a:spcPts val="0"/>
              </a:spcBef>
              <a:spcAft>
                <a:spcPts val="0"/>
              </a:spcAft>
              <a:buNone/>
            </a:pPr>
            <a:r>
              <a:rPr lang="en-GB" sz="1800" dirty="0">
                <a:solidFill>
                  <a:schemeClr val="bg1"/>
                </a:solidFill>
              </a:rPr>
              <a:t>Talk to your partner about your ideas.</a:t>
            </a:r>
          </a:p>
        </p:txBody>
      </p:sp>
      <p:sp>
        <p:nvSpPr>
          <p:cNvPr id="32" name="ANSWER 1">
            <a:extLst>
              <a:ext uri="{FF2B5EF4-FFF2-40B4-BE49-F238E27FC236}">
                <a16:creationId xmlns:a16="http://schemas.microsoft.com/office/drawing/2014/main" id="{E03453B3-2AB1-45E7-9993-784E549F1A43}"/>
              </a:ext>
            </a:extLst>
          </p:cNvPr>
          <p:cNvSpPr/>
          <p:nvPr/>
        </p:nvSpPr>
        <p:spPr>
          <a:xfrm>
            <a:off x="1043131" y="3046859"/>
            <a:ext cx="7101845" cy="7928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0" rIns="72000" bIns="0" rtlCol="0" anchor="t" anchorCtr="0"/>
          <a:lstStyle/>
          <a:p>
            <a:pPr marL="393700" lvl="0" indent="-285750" algn="l" rtl="0">
              <a:spcBef>
                <a:spcPts val="0"/>
              </a:spcBef>
              <a:spcAft>
                <a:spcPts val="0"/>
              </a:spcAft>
              <a:buClr>
                <a:srgbClr val="F9B100"/>
              </a:buClr>
              <a:buSzPts val="1900"/>
              <a:buFont typeface="Arial" panose="020B0604020202020204" pitchFamily="34" charset="0"/>
              <a:buChar char="•"/>
            </a:pPr>
            <a:r>
              <a:rPr lang="en-GB" sz="1800" dirty="0">
                <a:solidFill>
                  <a:schemeClr val="tx1"/>
                </a:solidFill>
              </a:rPr>
              <a:t>They were born to parents who were already enslaved. The baby would automatically be treated like the property of the owners of the enslaved parents.</a:t>
            </a:r>
          </a:p>
        </p:txBody>
      </p:sp>
      <p:sp>
        <p:nvSpPr>
          <p:cNvPr id="34" name="ANSWER 2">
            <a:extLst>
              <a:ext uri="{FF2B5EF4-FFF2-40B4-BE49-F238E27FC236}">
                <a16:creationId xmlns:a16="http://schemas.microsoft.com/office/drawing/2014/main" id="{AD63ED14-1224-474E-A6E7-3D686EA8B552}"/>
              </a:ext>
            </a:extLst>
          </p:cNvPr>
          <p:cNvSpPr/>
          <p:nvPr/>
        </p:nvSpPr>
        <p:spPr>
          <a:xfrm>
            <a:off x="1043131" y="3882453"/>
            <a:ext cx="7101845" cy="3279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0" rIns="72000" bIns="0" rtlCol="0" anchor="t" anchorCtr="0"/>
          <a:lstStyle/>
          <a:p>
            <a:pPr marL="393700" lvl="0" indent="-285750" algn="l" rtl="0">
              <a:spcBef>
                <a:spcPts val="0"/>
              </a:spcBef>
              <a:spcAft>
                <a:spcPts val="0"/>
              </a:spcAft>
              <a:buClr>
                <a:srgbClr val="F9B100"/>
              </a:buClr>
              <a:buSzPts val="1900"/>
              <a:buFont typeface="Arial" panose="020B0604020202020204" pitchFamily="34" charset="0"/>
              <a:buChar char="•"/>
            </a:pPr>
            <a:r>
              <a:rPr lang="en-GB" sz="1800" dirty="0">
                <a:solidFill>
                  <a:schemeClr val="tx1"/>
                </a:solidFill>
              </a:rPr>
              <a:t>They were the eldest child in their family.</a:t>
            </a:r>
          </a:p>
        </p:txBody>
      </p:sp>
      <p:sp>
        <p:nvSpPr>
          <p:cNvPr id="35" name="ANSWER 3">
            <a:extLst>
              <a:ext uri="{FF2B5EF4-FFF2-40B4-BE49-F238E27FC236}">
                <a16:creationId xmlns:a16="http://schemas.microsoft.com/office/drawing/2014/main" id="{00AFD03B-2C89-44D7-881C-FE164E030848}"/>
              </a:ext>
            </a:extLst>
          </p:cNvPr>
          <p:cNvSpPr/>
          <p:nvPr/>
        </p:nvSpPr>
        <p:spPr>
          <a:xfrm>
            <a:off x="1043131" y="4209701"/>
            <a:ext cx="7101845" cy="5879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0" rIns="72000" bIns="0" rtlCol="0" anchor="t" anchorCtr="0"/>
          <a:lstStyle/>
          <a:p>
            <a:pPr marL="393700" lvl="0" indent="-285750" algn="l" rtl="0">
              <a:spcBef>
                <a:spcPts val="0"/>
              </a:spcBef>
              <a:spcAft>
                <a:spcPts val="0"/>
              </a:spcAft>
              <a:buClr>
                <a:srgbClr val="F9B100"/>
              </a:buClr>
              <a:buSzPts val="1900"/>
              <a:buFont typeface="Arial" panose="020B0604020202020204" pitchFamily="34" charset="0"/>
              <a:buChar char="•"/>
            </a:pPr>
            <a:r>
              <a:rPr lang="en-GB" sz="1800" dirty="0">
                <a:solidFill>
                  <a:schemeClr val="tx1"/>
                </a:solidFill>
              </a:rPr>
              <a:t>They were captured as prisoners of war when the ancient Greeks were fighting with other city states and other countries.</a:t>
            </a:r>
          </a:p>
        </p:txBody>
      </p:sp>
      <p:sp>
        <p:nvSpPr>
          <p:cNvPr id="36" name="ANSWER 4">
            <a:extLst>
              <a:ext uri="{FF2B5EF4-FFF2-40B4-BE49-F238E27FC236}">
                <a16:creationId xmlns:a16="http://schemas.microsoft.com/office/drawing/2014/main" id="{230E5CCE-8E70-4FF3-82F8-74257EC04BEA}"/>
              </a:ext>
            </a:extLst>
          </p:cNvPr>
          <p:cNvSpPr/>
          <p:nvPr/>
        </p:nvSpPr>
        <p:spPr>
          <a:xfrm>
            <a:off x="1043131" y="4826959"/>
            <a:ext cx="7101845" cy="5487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0" rIns="72000" bIns="0" rtlCol="0" anchor="t" anchorCtr="0"/>
          <a:lstStyle/>
          <a:p>
            <a:pPr marL="393700" lvl="0" indent="-285750" algn="l" rtl="0">
              <a:spcBef>
                <a:spcPts val="0"/>
              </a:spcBef>
              <a:spcAft>
                <a:spcPts val="0"/>
              </a:spcAft>
              <a:buClr>
                <a:srgbClr val="F9B100"/>
              </a:buClr>
              <a:buSzPts val="1900"/>
              <a:buFont typeface="Arial" panose="020B0604020202020204" pitchFamily="34" charset="0"/>
              <a:buChar char="•"/>
            </a:pPr>
            <a:r>
              <a:rPr lang="en-GB" sz="1800" dirty="0">
                <a:solidFill>
                  <a:schemeClr val="tx1"/>
                </a:solidFill>
              </a:rPr>
              <a:t>They were captured and sold by people who made a living by selling people as property.</a:t>
            </a:r>
          </a:p>
        </p:txBody>
      </p:sp>
      <p:sp>
        <p:nvSpPr>
          <p:cNvPr id="37" name="ANSWER 5">
            <a:extLst>
              <a:ext uri="{FF2B5EF4-FFF2-40B4-BE49-F238E27FC236}">
                <a16:creationId xmlns:a16="http://schemas.microsoft.com/office/drawing/2014/main" id="{7DD2CA07-8F6E-4EC4-87DF-C05A406FADF8}"/>
              </a:ext>
            </a:extLst>
          </p:cNvPr>
          <p:cNvSpPr/>
          <p:nvPr/>
        </p:nvSpPr>
        <p:spPr>
          <a:xfrm>
            <a:off x="1043131" y="5433266"/>
            <a:ext cx="7101845" cy="2973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0" rIns="72000" bIns="0" rtlCol="0" anchor="t" anchorCtr="0"/>
          <a:lstStyle/>
          <a:p>
            <a:pPr marL="393700" lvl="0" indent="-285750" algn="l" rtl="0">
              <a:spcBef>
                <a:spcPts val="0"/>
              </a:spcBef>
              <a:spcAft>
                <a:spcPts val="0"/>
              </a:spcAft>
              <a:buClr>
                <a:srgbClr val="F9B100"/>
              </a:buClr>
              <a:buSzPts val="1900"/>
              <a:buFont typeface="Arial" panose="020B0604020202020204" pitchFamily="34" charset="0"/>
              <a:buChar char="•"/>
            </a:pPr>
            <a:r>
              <a:rPr lang="en-GB" sz="1800" dirty="0">
                <a:solidFill>
                  <a:schemeClr val="tx1"/>
                </a:solidFill>
              </a:rPr>
              <a:t>They failed an entrance test to the army. </a:t>
            </a:r>
          </a:p>
        </p:txBody>
      </p:sp>
      <p:sp>
        <p:nvSpPr>
          <p:cNvPr id="38" name="ANSWER 6">
            <a:extLst>
              <a:ext uri="{FF2B5EF4-FFF2-40B4-BE49-F238E27FC236}">
                <a16:creationId xmlns:a16="http://schemas.microsoft.com/office/drawing/2014/main" id="{597C3931-23B7-49B6-8894-1EBF2FA7826A}"/>
              </a:ext>
            </a:extLst>
          </p:cNvPr>
          <p:cNvSpPr/>
          <p:nvPr/>
        </p:nvSpPr>
        <p:spPr>
          <a:xfrm>
            <a:off x="1048396" y="5738868"/>
            <a:ext cx="7101845" cy="6324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0" rIns="72000" bIns="0" rtlCol="0" anchor="t" anchorCtr="0"/>
          <a:lstStyle/>
          <a:p>
            <a:pPr marL="393700" lvl="0" indent="-285750" algn="l" rtl="0">
              <a:spcBef>
                <a:spcPts val="0"/>
              </a:spcBef>
              <a:spcAft>
                <a:spcPts val="0"/>
              </a:spcAft>
              <a:buClr>
                <a:srgbClr val="F9B100"/>
              </a:buClr>
              <a:buSzPts val="1900"/>
              <a:buFont typeface="Arial" panose="020B0604020202020204" pitchFamily="34" charset="0"/>
              <a:buChar char="•"/>
            </a:pPr>
            <a:r>
              <a:rPr lang="en-GB" sz="1800" dirty="0">
                <a:solidFill>
                  <a:schemeClr val="tx1"/>
                </a:solidFill>
              </a:rPr>
              <a:t>They got into debt and had to give themselves over as enslaved people as they could not afford to pay the money they owed. </a:t>
            </a:r>
          </a:p>
        </p:txBody>
      </p:sp>
      <p:pic>
        <p:nvPicPr>
          <p:cNvPr id="31" name="Incorrect">
            <a:hlinkClick r:id="" action="ppaction://media"/>
            <a:extLst>
              <a:ext uri="{FF2B5EF4-FFF2-40B4-BE49-F238E27FC236}">
                <a16:creationId xmlns:a16="http://schemas.microsoft.com/office/drawing/2014/main" id="{9EDD2EB6-EB80-4255-A80F-2670DAF6D2B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18333" y="788931"/>
            <a:ext cx="487363" cy="487363"/>
          </a:xfrm>
          <a:prstGeom prst="rect">
            <a:avLst/>
          </a:prstGeom>
        </p:spPr>
      </p:pic>
      <p:pic>
        <p:nvPicPr>
          <p:cNvPr id="39" name="Correct">
            <a:hlinkClick r:id="" action="ppaction://media"/>
            <a:extLst>
              <a:ext uri="{FF2B5EF4-FFF2-40B4-BE49-F238E27FC236}">
                <a16:creationId xmlns:a16="http://schemas.microsoft.com/office/drawing/2014/main" id="{E583313D-E0B3-4BE7-86A8-E9024A9FECF9}"/>
              </a:ext>
            </a:extLst>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618332" y="217665"/>
            <a:ext cx="487363" cy="487363"/>
          </a:xfrm>
          <a:prstGeom prst="rect">
            <a:avLst/>
          </a:prstGeom>
        </p:spPr>
      </p:pic>
      <p:grpSp>
        <p:nvGrpSpPr>
          <p:cNvPr id="24" name="ICONS">
            <a:extLst>
              <a:ext uri="{FF2B5EF4-FFF2-40B4-BE49-F238E27FC236}">
                <a16:creationId xmlns:a16="http://schemas.microsoft.com/office/drawing/2014/main" id="{24A4A886-997F-4429-8947-2CCDF3301343}"/>
              </a:ext>
            </a:extLst>
          </p:cNvPr>
          <p:cNvGrpSpPr/>
          <p:nvPr/>
        </p:nvGrpSpPr>
        <p:grpSpPr>
          <a:xfrm>
            <a:off x="7480751" y="621486"/>
            <a:ext cx="1238498" cy="864000"/>
            <a:chOff x="7480751" y="621486"/>
            <a:chExt cx="1238498" cy="864000"/>
          </a:xfrm>
        </p:grpSpPr>
        <p:pic>
          <p:nvPicPr>
            <p:cNvPr id="26" name="Assessment" hidden="1">
              <a:extLst>
                <a:ext uri="{FF2B5EF4-FFF2-40B4-BE49-F238E27FC236}">
                  <a16:creationId xmlns:a16="http://schemas.microsoft.com/office/drawing/2014/main" id="{91BBE4A2-614A-4F48-BFE8-5EDEEBE63EDA}"/>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668000" y="621486"/>
              <a:ext cx="864000" cy="864000"/>
            </a:xfrm>
            <a:prstGeom prst="rect">
              <a:avLst/>
            </a:prstGeom>
          </p:spPr>
        </p:pic>
        <p:pic>
          <p:nvPicPr>
            <p:cNvPr id="33" name="Mental and Oral Starter" hidden="1">
              <a:extLst>
                <a:ext uri="{FF2B5EF4-FFF2-40B4-BE49-F238E27FC236}">
                  <a16:creationId xmlns:a16="http://schemas.microsoft.com/office/drawing/2014/main" id="{EB19912A-4AEB-4FFC-B099-C1B17A41B2FF}"/>
                </a:ext>
              </a:extLst>
            </p:cNvPr>
            <p:cNvPicPr>
              <a:picLocks noChangeAspect="1"/>
            </p:cNvPicPr>
            <p:nvPr/>
          </p:nvPicPr>
          <p:blipFill>
            <a:blip r:embed="rId8" cstate="screen">
              <a:extLst>
                <a:ext uri="{28A0092B-C50C-407E-A947-70E740481C1C}">
                  <a14:useLocalDpi xmlns:a14="http://schemas.microsoft.com/office/drawing/2010/main"/>
                </a:ext>
              </a:extLst>
            </a:blip>
            <a:srcRect/>
            <a:stretch>
              <a:fillRect/>
            </a:stretch>
          </p:blipFill>
          <p:spPr bwMode="auto">
            <a:xfrm>
              <a:off x="7668200" y="621686"/>
              <a:ext cx="86360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Group Work" hidden="1">
              <a:extLst>
                <a:ext uri="{FF2B5EF4-FFF2-40B4-BE49-F238E27FC236}">
                  <a16:creationId xmlns:a16="http://schemas.microsoft.com/office/drawing/2014/main" id="{B6DD7E0F-7C76-4906-B63A-AED0C954DF49}"/>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668000" y="621486"/>
              <a:ext cx="864000" cy="864000"/>
            </a:xfrm>
            <a:prstGeom prst="rect">
              <a:avLst/>
            </a:prstGeom>
          </p:spPr>
        </p:pic>
        <p:pic>
          <p:nvPicPr>
            <p:cNvPr id="41" name="Talking Partners" hidden="1">
              <a:extLst>
                <a:ext uri="{FF2B5EF4-FFF2-40B4-BE49-F238E27FC236}">
                  <a16:creationId xmlns:a16="http://schemas.microsoft.com/office/drawing/2014/main" id="{9E1C89D4-0E43-48DE-85AB-F2591A5822D6}"/>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7668000" y="621486"/>
              <a:ext cx="864000" cy="864000"/>
            </a:xfrm>
            <a:prstGeom prst="rect">
              <a:avLst/>
            </a:prstGeom>
          </p:spPr>
        </p:pic>
        <p:pic>
          <p:nvPicPr>
            <p:cNvPr id="42" name="Pairs" hidden="1">
              <a:extLst>
                <a:ext uri="{FF2B5EF4-FFF2-40B4-BE49-F238E27FC236}">
                  <a16:creationId xmlns:a16="http://schemas.microsoft.com/office/drawing/2014/main" id="{CE698360-FFB3-4911-BCB5-EFE4D82D43C0}"/>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7668000" y="621486"/>
              <a:ext cx="864000" cy="864000"/>
            </a:xfrm>
            <a:prstGeom prst="rect">
              <a:avLst/>
            </a:prstGeom>
          </p:spPr>
        </p:pic>
        <p:pic>
          <p:nvPicPr>
            <p:cNvPr id="43" name="Individual Work" hidden="1">
              <a:extLst>
                <a:ext uri="{FF2B5EF4-FFF2-40B4-BE49-F238E27FC236}">
                  <a16:creationId xmlns:a16="http://schemas.microsoft.com/office/drawing/2014/main" id="{0631365C-D808-4A29-8FB2-39350ED4E0B3}"/>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7668000" y="621486"/>
              <a:ext cx="864000" cy="864000"/>
            </a:xfrm>
            <a:prstGeom prst="rect">
              <a:avLst/>
            </a:prstGeom>
          </p:spPr>
        </p:pic>
        <p:pic>
          <p:nvPicPr>
            <p:cNvPr id="44" name="Whole Class">
              <a:extLst>
                <a:ext uri="{FF2B5EF4-FFF2-40B4-BE49-F238E27FC236}">
                  <a16:creationId xmlns:a16="http://schemas.microsoft.com/office/drawing/2014/main" id="{51AE7F0E-61F5-4B2D-B228-8FC8DB6E8FDD}"/>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7480751" y="621486"/>
              <a:ext cx="1238498" cy="864000"/>
            </a:xfrm>
            <a:prstGeom prst="rect">
              <a:avLst/>
            </a:prstGeom>
          </p:spPr>
        </p:pic>
      </p:grpSp>
      <p:cxnSp>
        <p:nvCxnSpPr>
          <p:cNvPr id="3" name="Straight Connector 2">
            <a:extLst>
              <a:ext uri="{FF2B5EF4-FFF2-40B4-BE49-F238E27FC236}">
                <a16:creationId xmlns:a16="http://schemas.microsoft.com/office/drawing/2014/main" id="{C0F632B8-3899-403D-A371-F2C88A241432}"/>
              </a:ext>
            </a:extLst>
          </p:cNvPr>
          <p:cNvCxnSpPr>
            <a:cxnSpLocks/>
          </p:cNvCxnSpPr>
          <p:nvPr/>
        </p:nvCxnSpPr>
        <p:spPr>
          <a:xfrm>
            <a:off x="1114155" y="3888416"/>
            <a:ext cx="6937894" cy="0"/>
          </a:xfrm>
          <a:prstGeom prst="line">
            <a:avLst/>
          </a:prstGeom>
          <a:ln>
            <a:solidFill>
              <a:srgbClr val="F9B100"/>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242AA9F6-2ADB-4390-ADCF-685BE82BB987}"/>
              </a:ext>
            </a:extLst>
          </p:cNvPr>
          <p:cNvCxnSpPr>
            <a:cxnSpLocks/>
          </p:cNvCxnSpPr>
          <p:nvPr/>
        </p:nvCxnSpPr>
        <p:spPr>
          <a:xfrm>
            <a:off x="1114155" y="4181046"/>
            <a:ext cx="6937894" cy="0"/>
          </a:xfrm>
          <a:prstGeom prst="line">
            <a:avLst/>
          </a:prstGeom>
          <a:ln>
            <a:solidFill>
              <a:srgbClr val="F9B100"/>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BA21B520-1034-46CE-9CC6-688D86DDD608}"/>
              </a:ext>
            </a:extLst>
          </p:cNvPr>
          <p:cNvCxnSpPr>
            <a:cxnSpLocks/>
          </p:cNvCxnSpPr>
          <p:nvPr/>
        </p:nvCxnSpPr>
        <p:spPr>
          <a:xfrm>
            <a:off x="1114155" y="4797640"/>
            <a:ext cx="6937894" cy="0"/>
          </a:xfrm>
          <a:prstGeom prst="line">
            <a:avLst/>
          </a:prstGeom>
          <a:ln>
            <a:solidFill>
              <a:srgbClr val="F9B100"/>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848E1D5D-8695-45DF-9D9B-3ADD6F80AE06}"/>
              </a:ext>
            </a:extLst>
          </p:cNvPr>
          <p:cNvCxnSpPr>
            <a:cxnSpLocks/>
          </p:cNvCxnSpPr>
          <p:nvPr/>
        </p:nvCxnSpPr>
        <p:spPr>
          <a:xfrm>
            <a:off x="1114155" y="5397148"/>
            <a:ext cx="6937894" cy="0"/>
          </a:xfrm>
          <a:prstGeom prst="line">
            <a:avLst/>
          </a:prstGeom>
          <a:ln>
            <a:solidFill>
              <a:srgbClr val="F9B100"/>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B0BF8B22-B736-4C66-9A2C-1BD28830E147}"/>
              </a:ext>
            </a:extLst>
          </p:cNvPr>
          <p:cNvCxnSpPr>
            <a:cxnSpLocks/>
          </p:cNvCxnSpPr>
          <p:nvPr/>
        </p:nvCxnSpPr>
        <p:spPr>
          <a:xfrm>
            <a:off x="1114155" y="5721769"/>
            <a:ext cx="6937894" cy="0"/>
          </a:xfrm>
          <a:prstGeom prst="line">
            <a:avLst/>
          </a:prstGeom>
          <a:ln>
            <a:solidFill>
              <a:srgbClr val="F9B100"/>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8E50F554-D79A-46E9-A7A7-742D4F267B5E}"/>
              </a:ext>
            </a:extLst>
          </p:cNvPr>
          <p:cNvCxnSpPr>
            <a:cxnSpLocks/>
          </p:cNvCxnSpPr>
          <p:nvPr/>
        </p:nvCxnSpPr>
        <p:spPr>
          <a:xfrm>
            <a:off x="1106949" y="3046859"/>
            <a:ext cx="6937894" cy="0"/>
          </a:xfrm>
          <a:prstGeom prst="line">
            <a:avLst/>
          </a:prstGeom>
          <a:ln>
            <a:solidFill>
              <a:srgbClr val="F9B1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58774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1000"/>
                                        <p:tgtEl>
                                          <p:spTgt spid="28"/>
                                        </p:tgtEl>
                                      </p:cBhvr>
                                    </p:animEffect>
                                    <p:anim calcmode="lin" valueType="num">
                                      <p:cBhvr>
                                        <p:cTn id="8" dur="1000" fill="hold"/>
                                        <p:tgtEl>
                                          <p:spTgt spid="28"/>
                                        </p:tgtEl>
                                        <p:attrNameLst>
                                          <p:attrName>ppt_x</p:attrName>
                                        </p:attrNameLst>
                                      </p:cBhvr>
                                      <p:tavLst>
                                        <p:tav tm="0">
                                          <p:val>
                                            <p:strVal val="#ppt_x"/>
                                          </p:val>
                                        </p:tav>
                                        <p:tav tm="100000">
                                          <p:val>
                                            <p:strVal val="#ppt_x"/>
                                          </p:val>
                                        </p:tav>
                                      </p:tavLst>
                                    </p:anim>
                                    <p:anim calcmode="lin" valueType="num">
                                      <p:cBhvr>
                                        <p:cTn id="9" dur="1000" fill="hold"/>
                                        <p:tgtEl>
                                          <p:spTgt spid="2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fade">
                                      <p:cBhvr>
                                        <p:cTn id="12" dur="1000"/>
                                        <p:tgtEl>
                                          <p:spTgt spid="32"/>
                                        </p:tgtEl>
                                      </p:cBhvr>
                                    </p:animEffect>
                                    <p:anim calcmode="lin" valueType="num">
                                      <p:cBhvr>
                                        <p:cTn id="13" dur="1000" fill="hold"/>
                                        <p:tgtEl>
                                          <p:spTgt spid="32"/>
                                        </p:tgtEl>
                                        <p:attrNameLst>
                                          <p:attrName>ppt_x</p:attrName>
                                        </p:attrNameLst>
                                      </p:cBhvr>
                                      <p:tavLst>
                                        <p:tav tm="0">
                                          <p:val>
                                            <p:strVal val="#ppt_x"/>
                                          </p:val>
                                        </p:tav>
                                        <p:tav tm="100000">
                                          <p:val>
                                            <p:strVal val="#ppt_x"/>
                                          </p:val>
                                        </p:tav>
                                      </p:tavLst>
                                    </p:anim>
                                    <p:anim calcmode="lin" valueType="num">
                                      <p:cBhvr>
                                        <p:cTn id="14" dur="1000" fill="hold"/>
                                        <p:tgtEl>
                                          <p:spTgt spid="32"/>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4"/>
                                        </p:tgtEl>
                                        <p:attrNameLst>
                                          <p:attrName>style.visibility</p:attrName>
                                        </p:attrNameLst>
                                      </p:cBhvr>
                                      <p:to>
                                        <p:strVal val="visible"/>
                                      </p:to>
                                    </p:set>
                                    <p:animEffect transition="in" filter="fade">
                                      <p:cBhvr>
                                        <p:cTn id="17" dur="1000"/>
                                        <p:tgtEl>
                                          <p:spTgt spid="34"/>
                                        </p:tgtEl>
                                      </p:cBhvr>
                                    </p:animEffect>
                                    <p:anim calcmode="lin" valueType="num">
                                      <p:cBhvr>
                                        <p:cTn id="18" dur="1000" fill="hold"/>
                                        <p:tgtEl>
                                          <p:spTgt spid="34"/>
                                        </p:tgtEl>
                                        <p:attrNameLst>
                                          <p:attrName>ppt_x</p:attrName>
                                        </p:attrNameLst>
                                      </p:cBhvr>
                                      <p:tavLst>
                                        <p:tav tm="0">
                                          <p:val>
                                            <p:strVal val="#ppt_x"/>
                                          </p:val>
                                        </p:tav>
                                        <p:tav tm="100000">
                                          <p:val>
                                            <p:strVal val="#ppt_x"/>
                                          </p:val>
                                        </p:tav>
                                      </p:tavLst>
                                    </p:anim>
                                    <p:anim calcmode="lin" valueType="num">
                                      <p:cBhvr>
                                        <p:cTn id="19" dur="1000" fill="hold"/>
                                        <p:tgtEl>
                                          <p:spTgt spid="3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35"/>
                                        </p:tgtEl>
                                        <p:attrNameLst>
                                          <p:attrName>style.visibility</p:attrName>
                                        </p:attrNameLst>
                                      </p:cBhvr>
                                      <p:to>
                                        <p:strVal val="visible"/>
                                      </p:to>
                                    </p:set>
                                    <p:animEffect transition="in" filter="fade">
                                      <p:cBhvr>
                                        <p:cTn id="22" dur="1000"/>
                                        <p:tgtEl>
                                          <p:spTgt spid="35"/>
                                        </p:tgtEl>
                                      </p:cBhvr>
                                    </p:animEffect>
                                    <p:anim calcmode="lin" valueType="num">
                                      <p:cBhvr>
                                        <p:cTn id="23" dur="1000" fill="hold"/>
                                        <p:tgtEl>
                                          <p:spTgt spid="35"/>
                                        </p:tgtEl>
                                        <p:attrNameLst>
                                          <p:attrName>ppt_x</p:attrName>
                                        </p:attrNameLst>
                                      </p:cBhvr>
                                      <p:tavLst>
                                        <p:tav tm="0">
                                          <p:val>
                                            <p:strVal val="#ppt_x"/>
                                          </p:val>
                                        </p:tav>
                                        <p:tav tm="100000">
                                          <p:val>
                                            <p:strVal val="#ppt_x"/>
                                          </p:val>
                                        </p:tav>
                                      </p:tavLst>
                                    </p:anim>
                                    <p:anim calcmode="lin" valueType="num">
                                      <p:cBhvr>
                                        <p:cTn id="24" dur="1000" fill="hold"/>
                                        <p:tgtEl>
                                          <p:spTgt spid="35"/>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36"/>
                                        </p:tgtEl>
                                        <p:attrNameLst>
                                          <p:attrName>style.visibility</p:attrName>
                                        </p:attrNameLst>
                                      </p:cBhvr>
                                      <p:to>
                                        <p:strVal val="visible"/>
                                      </p:to>
                                    </p:set>
                                    <p:animEffect transition="in" filter="fade">
                                      <p:cBhvr>
                                        <p:cTn id="27" dur="1000"/>
                                        <p:tgtEl>
                                          <p:spTgt spid="36"/>
                                        </p:tgtEl>
                                      </p:cBhvr>
                                    </p:animEffect>
                                    <p:anim calcmode="lin" valueType="num">
                                      <p:cBhvr>
                                        <p:cTn id="28" dur="1000" fill="hold"/>
                                        <p:tgtEl>
                                          <p:spTgt spid="36"/>
                                        </p:tgtEl>
                                        <p:attrNameLst>
                                          <p:attrName>ppt_x</p:attrName>
                                        </p:attrNameLst>
                                      </p:cBhvr>
                                      <p:tavLst>
                                        <p:tav tm="0">
                                          <p:val>
                                            <p:strVal val="#ppt_x"/>
                                          </p:val>
                                        </p:tav>
                                        <p:tav tm="100000">
                                          <p:val>
                                            <p:strVal val="#ppt_x"/>
                                          </p:val>
                                        </p:tav>
                                      </p:tavLst>
                                    </p:anim>
                                    <p:anim calcmode="lin" valueType="num">
                                      <p:cBhvr>
                                        <p:cTn id="29" dur="1000" fill="hold"/>
                                        <p:tgtEl>
                                          <p:spTgt spid="36"/>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37"/>
                                        </p:tgtEl>
                                        <p:attrNameLst>
                                          <p:attrName>style.visibility</p:attrName>
                                        </p:attrNameLst>
                                      </p:cBhvr>
                                      <p:to>
                                        <p:strVal val="visible"/>
                                      </p:to>
                                    </p:set>
                                    <p:animEffect transition="in" filter="fade">
                                      <p:cBhvr>
                                        <p:cTn id="32" dur="1000"/>
                                        <p:tgtEl>
                                          <p:spTgt spid="37"/>
                                        </p:tgtEl>
                                      </p:cBhvr>
                                    </p:animEffect>
                                    <p:anim calcmode="lin" valueType="num">
                                      <p:cBhvr>
                                        <p:cTn id="33" dur="1000" fill="hold"/>
                                        <p:tgtEl>
                                          <p:spTgt spid="37"/>
                                        </p:tgtEl>
                                        <p:attrNameLst>
                                          <p:attrName>ppt_x</p:attrName>
                                        </p:attrNameLst>
                                      </p:cBhvr>
                                      <p:tavLst>
                                        <p:tav tm="0">
                                          <p:val>
                                            <p:strVal val="#ppt_x"/>
                                          </p:val>
                                        </p:tav>
                                        <p:tav tm="100000">
                                          <p:val>
                                            <p:strVal val="#ppt_x"/>
                                          </p:val>
                                        </p:tav>
                                      </p:tavLst>
                                    </p:anim>
                                    <p:anim calcmode="lin" valueType="num">
                                      <p:cBhvr>
                                        <p:cTn id="34" dur="1000" fill="hold"/>
                                        <p:tgtEl>
                                          <p:spTgt spid="37"/>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38"/>
                                        </p:tgtEl>
                                        <p:attrNameLst>
                                          <p:attrName>style.visibility</p:attrName>
                                        </p:attrNameLst>
                                      </p:cBhvr>
                                      <p:to>
                                        <p:strVal val="visible"/>
                                      </p:to>
                                    </p:set>
                                    <p:animEffect transition="in" filter="fade">
                                      <p:cBhvr>
                                        <p:cTn id="37" dur="1000"/>
                                        <p:tgtEl>
                                          <p:spTgt spid="38"/>
                                        </p:tgtEl>
                                      </p:cBhvr>
                                    </p:animEffect>
                                    <p:anim calcmode="lin" valueType="num">
                                      <p:cBhvr>
                                        <p:cTn id="38" dur="1000" fill="hold"/>
                                        <p:tgtEl>
                                          <p:spTgt spid="38"/>
                                        </p:tgtEl>
                                        <p:attrNameLst>
                                          <p:attrName>ppt_x</p:attrName>
                                        </p:attrNameLst>
                                      </p:cBhvr>
                                      <p:tavLst>
                                        <p:tav tm="0">
                                          <p:val>
                                            <p:strVal val="#ppt_x"/>
                                          </p:val>
                                        </p:tav>
                                        <p:tav tm="100000">
                                          <p:val>
                                            <p:strVal val="#ppt_x"/>
                                          </p:val>
                                        </p:tav>
                                      </p:tavLst>
                                    </p:anim>
                                    <p:anim calcmode="lin" valueType="num">
                                      <p:cBhvr>
                                        <p:cTn id="39" dur="1000" fill="hold"/>
                                        <p:tgtEl>
                                          <p:spTgt spid="38"/>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48"/>
                                        </p:tgtEl>
                                        <p:attrNameLst>
                                          <p:attrName>style.visibility</p:attrName>
                                        </p:attrNameLst>
                                      </p:cBhvr>
                                      <p:to>
                                        <p:strVal val="visible"/>
                                      </p:to>
                                    </p:set>
                                    <p:animEffect transition="in" filter="fade">
                                      <p:cBhvr>
                                        <p:cTn id="42" dur="1000"/>
                                        <p:tgtEl>
                                          <p:spTgt spid="48"/>
                                        </p:tgtEl>
                                      </p:cBhvr>
                                    </p:animEffect>
                                    <p:anim calcmode="lin" valueType="num">
                                      <p:cBhvr>
                                        <p:cTn id="43" dur="1000" fill="hold"/>
                                        <p:tgtEl>
                                          <p:spTgt spid="48"/>
                                        </p:tgtEl>
                                        <p:attrNameLst>
                                          <p:attrName>ppt_x</p:attrName>
                                        </p:attrNameLst>
                                      </p:cBhvr>
                                      <p:tavLst>
                                        <p:tav tm="0">
                                          <p:val>
                                            <p:strVal val="#ppt_x"/>
                                          </p:val>
                                        </p:tav>
                                        <p:tav tm="100000">
                                          <p:val>
                                            <p:strVal val="#ppt_x"/>
                                          </p:val>
                                        </p:tav>
                                      </p:tavLst>
                                    </p:anim>
                                    <p:anim calcmode="lin" valueType="num">
                                      <p:cBhvr>
                                        <p:cTn id="44" dur="1000" fill="hold"/>
                                        <p:tgtEl>
                                          <p:spTgt spid="48"/>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47"/>
                                        </p:tgtEl>
                                        <p:attrNameLst>
                                          <p:attrName>style.visibility</p:attrName>
                                        </p:attrNameLst>
                                      </p:cBhvr>
                                      <p:to>
                                        <p:strVal val="visible"/>
                                      </p:to>
                                    </p:set>
                                    <p:animEffect transition="in" filter="fade">
                                      <p:cBhvr>
                                        <p:cTn id="47" dur="1000"/>
                                        <p:tgtEl>
                                          <p:spTgt spid="47"/>
                                        </p:tgtEl>
                                      </p:cBhvr>
                                    </p:animEffect>
                                    <p:anim calcmode="lin" valueType="num">
                                      <p:cBhvr>
                                        <p:cTn id="48" dur="1000" fill="hold"/>
                                        <p:tgtEl>
                                          <p:spTgt spid="47"/>
                                        </p:tgtEl>
                                        <p:attrNameLst>
                                          <p:attrName>ppt_x</p:attrName>
                                        </p:attrNameLst>
                                      </p:cBhvr>
                                      <p:tavLst>
                                        <p:tav tm="0">
                                          <p:val>
                                            <p:strVal val="#ppt_x"/>
                                          </p:val>
                                        </p:tav>
                                        <p:tav tm="100000">
                                          <p:val>
                                            <p:strVal val="#ppt_x"/>
                                          </p:val>
                                        </p:tav>
                                      </p:tavLst>
                                    </p:anim>
                                    <p:anim calcmode="lin" valueType="num">
                                      <p:cBhvr>
                                        <p:cTn id="49" dur="1000" fill="hold"/>
                                        <p:tgtEl>
                                          <p:spTgt spid="47"/>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0"/>
                                  </p:stCondLst>
                                  <p:childTnLst>
                                    <p:set>
                                      <p:cBhvr>
                                        <p:cTn id="51" dur="1" fill="hold">
                                          <p:stCondLst>
                                            <p:cond delay="0"/>
                                          </p:stCondLst>
                                        </p:cTn>
                                        <p:tgtEl>
                                          <p:spTgt spid="46"/>
                                        </p:tgtEl>
                                        <p:attrNameLst>
                                          <p:attrName>style.visibility</p:attrName>
                                        </p:attrNameLst>
                                      </p:cBhvr>
                                      <p:to>
                                        <p:strVal val="visible"/>
                                      </p:to>
                                    </p:set>
                                    <p:animEffect transition="in" filter="fade">
                                      <p:cBhvr>
                                        <p:cTn id="52" dur="1000"/>
                                        <p:tgtEl>
                                          <p:spTgt spid="46"/>
                                        </p:tgtEl>
                                      </p:cBhvr>
                                    </p:animEffect>
                                    <p:anim calcmode="lin" valueType="num">
                                      <p:cBhvr>
                                        <p:cTn id="53" dur="1000" fill="hold"/>
                                        <p:tgtEl>
                                          <p:spTgt spid="46"/>
                                        </p:tgtEl>
                                        <p:attrNameLst>
                                          <p:attrName>ppt_x</p:attrName>
                                        </p:attrNameLst>
                                      </p:cBhvr>
                                      <p:tavLst>
                                        <p:tav tm="0">
                                          <p:val>
                                            <p:strVal val="#ppt_x"/>
                                          </p:val>
                                        </p:tav>
                                        <p:tav tm="100000">
                                          <p:val>
                                            <p:strVal val="#ppt_x"/>
                                          </p:val>
                                        </p:tav>
                                      </p:tavLst>
                                    </p:anim>
                                    <p:anim calcmode="lin" valueType="num">
                                      <p:cBhvr>
                                        <p:cTn id="54" dur="1000" fill="hold"/>
                                        <p:tgtEl>
                                          <p:spTgt spid="46"/>
                                        </p:tgtEl>
                                        <p:attrNameLst>
                                          <p:attrName>ppt_y</p:attrName>
                                        </p:attrNameLst>
                                      </p:cBhvr>
                                      <p:tavLst>
                                        <p:tav tm="0">
                                          <p:val>
                                            <p:strVal val="#ppt_y+.1"/>
                                          </p:val>
                                        </p:tav>
                                        <p:tav tm="100000">
                                          <p:val>
                                            <p:strVal val="#ppt_y"/>
                                          </p:val>
                                        </p:tav>
                                      </p:tavLst>
                                    </p:anim>
                                  </p:childTnLst>
                                </p:cTn>
                              </p:par>
                              <p:par>
                                <p:cTn id="55" presetID="42" presetClass="entr" presetSubtype="0" fill="hold" nodeType="withEffect">
                                  <p:stCondLst>
                                    <p:cond delay="0"/>
                                  </p:stCondLst>
                                  <p:childTnLst>
                                    <p:set>
                                      <p:cBhvr>
                                        <p:cTn id="56" dur="1" fill="hold">
                                          <p:stCondLst>
                                            <p:cond delay="0"/>
                                          </p:stCondLst>
                                        </p:cTn>
                                        <p:tgtEl>
                                          <p:spTgt spid="45"/>
                                        </p:tgtEl>
                                        <p:attrNameLst>
                                          <p:attrName>style.visibility</p:attrName>
                                        </p:attrNameLst>
                                      </p:cBhvr>
                                      <p:to>
                                        <p:strVal val="visible"/>
                                      </p:to>
                                    </p:set>
                                    <p:animEffect transition="in" filter="fade">
                                      <p:cBhvr>
                                        <p:cTn id="57" dur="1000"/>
                                        <p:tgtEl>
                                          <p:spTgt spid="45"/>
                                        </p:tgtEl>
                                      </p:cBhvr>
                                    </p:animEffect>
                                    <p:anim calcmode="lin" valueType="num">
                                      <p:cBhvr>
                                        <p:cTn id="58" dur="1000" fill="hold"/>
                                        <p:tgtEl>
                                          <p:spTgt spid="45"/>
                                        </p:tgtEl>
                                        <p:attrNameLst>
                                          <p:attrName>ppt_x</p:attrName>
                                        </p:attrNameLst>
                                      </p:cBhvr>
                                      <p:tavLst>
                                        <p:tav tm="0">
                                          <p:val>
                                            <p:strVal val="#ppt_x"/>
                                          </p:val>
                                        </p:tav>
                                        <p:tav tm="100000">
                                          <p:val>
                                            <p:strVal val="#ppt_x"/>
                                          </p:val>
                                        </p:tav>
                                      </p:tavLst>
                                    </p:anim>
                                    <p:anim calcmode="lin" valueType="num">
                                      <p:cBhvr>
                                        <p:cTn id="59" dur="1000" fill="hold"/>
                                        <p:tgtEl>
                                          <p:spTgt spid="45"/>
                                        </p:tgtEl>
                                        <p:attrNameLst>
                                          <p:attrName>ppt_y</p:attrName>
                                        </p:attrNameLst>
                                      </p:cBhvr>
                                      <p:tavLst>
                                        <p:tav tm="0">
                                          <p:val>
                                            <p:strVal val="#ppt_y+.1"/>
                                          </p:val>
                                        </p:tav>
                                        <p:tav tm="100000">
                                          <p:val>
                                            <p:strVal val="#ppt_y"/>
                                          </p:val>
                                        </p:tav>
                                      </p:tavLst>
                                    </p:anim>
                                  </p:childTnLst>
                                </p:cTn>
                              </p:par>
                              <p:par>
                                <p:cTn id="60" presetID="42" presetClass="entr" presetSubtype="0" fill="hold" nodeType="withEffect">
                                  <p:stCondLst>
                                    <p:cond delay="0"/>
                                  </p:stCondLst>
                                  <p:childTnLst>
                                    <p:set>
                                      <p:cBhvr>
                                        <p:cTn id="61" dur="1" fill="hold">
                                          <p:stCondLst>
                                            <p:cond delay="0"/>
                                          </p:stCondLst>
                                        </p:cTn>
                                        <p:tgtEl>
                                          <p:spTgt spid="3"/>
                                        </p:tgtEl>
                                        <p:attrNameLst>
                                          <p:attrName>style.visibility</p:attrName>
                                        </p:attrNameLst>
                                      </p:cBhvr>
                                      <p:to>
                                        <p:strVal val="visible"/>
                                      </p:to>
                                    </p:set>
                                    <p:animEffect transition="in" filter="fade">
                                      <p:cBhvr>
                                        <p:cTn id="62" dur="1000"/>
                                        <p:tgtEl>
                                          <p:spTgt spid="3"/>
                                        </p:tgtEl>
                                      </p:cBhvr>
                                    </p:animEffect>
                                    <p:anim calcmode="lin" valueType="num">
                                      <p:cBhvr>
                                        <p:cTn id="63" dur="1000" fill="hold"/>
                                        <p:tgtEl>
                                          <p:spTgt spid="3"/>
                                        </p:tgtEl>
                                        <p:attrNameLst>
                                          <p:attrName>ppt_x</p:attrName>
                                        </p:attrNameLst>
                                      </p:cBhvr>
                                      <p:tavLst>
                                        <p:tav tm="0">
                                          <p:val>
                                            <p:strVal val="#ppt_x"/>
                                          </p:val>
                                        </p:tav>
                                        <p:tav tm="100000">
                                          <p:val>
                                            <p:strVal val="#ppt_x"/>
                                          </p:val>
                                        </p:tav>
                                      </p:tavLst>
                                    </p:anim>
                                    <p:anim calcmode="lin" valueType="num">
                                      <p:cBhvr>
                                        <p:cTn id="64" dur="1000" fill="hold"/>
                                        <p:tgtEl>
                                          <p:spTgt spid="3"/>
                                        </p:tgtEl>
                                        <p:attrNameLst>
                                          <p:attrName>ppt_y</p:attrName>
                                        </p:attrNameLst>
                                      </p:cBhvr>
                                      <p:tavLst>
                                        <p:tav tm="0">
                                          <p:val>
                                            <p:strVal val="#ppt_y+.1"/>
                                          </p:val>
                                        </p:tav>
                                        <p:tav tm="100000">
                                          <p:val>
                                            <p:strVal val="#ppt_y"/>
                                          </p:val>
                                        </p:tav>
                                      </p:tavLst>
                                    </p:anim>
                                  </p:childTnLst>
                                </p:cTn>
                              </p:par>
                              <p:par>
                                <p:cTn id="65" presetID="42" presetClass="entr" presetSubtype="0" fill="hold" nodeType="withEffect">
                                  <p:stCondLst>
                                    <p:cond delay="0"/>
                                  </p:stCondLst>
                                  <p:childTnLst>
                                    <p:set>
                                      <p:cBhvr>
                                        <p:cTn id="66" dur="1" fill="hold">
                                          <p:stCondLst>
                                            <p:cond delay="0"/>
                                          </p:stCondLst>
                                        </p:cTn>
                                        <p:tgtEl>
                                          <p:spTgt spid="49"/>
                                        </p:tgtEl>
                                        <p:attrNameLst>
                                          <p:attrName>style.visibility</p:attrName>
                                        </p:attrNameLst>
                                      </p:cBhvr>
                                      <p:to>
                                        <p:strVal val="visible"/>
                                      </p:to>
                                    </p:set>
                                    <p:animEffect transition="in" filter="fade">
                                      <p:cBhvr>
                                        <p:cTn id="67" dur="1000"/>
                                        <p:tgtEl>
                                          <p:spTgt spid="49"/>
                                        </p:tgtEl>
                                      </p:cBhvr>
                                    </p:animEffect>
                                    <p:anim calcmode="lin" valueType="num">
                                      <p:cBhvr>
                                        <p:cTn id="68" dur="1000" fill="hold"/>
                                        <p:tgtEl>
                                          <p:spTgt spid="49"/>
                                        </p:tgtEl>
                                        <p:attrNameLst>
                                          <p:attrName>ppt_x</p:attrName>
                                        </p:attrNameLst>
                                      </p:cBhvr>
                                      <p:tavLst>
                                        <p:tav tm="0">
                                          <p:val>
                                            <p:strVal val="#ppt_x"/>
                                          </p:val>
                                        </p:tav>
                                        <p:tav tm="100000">
                                          <p:val>
                                            <p:strVal val="#ppt_x"/>
                                          </p:val>
                                        </p:tav>
                                      </p:tavLst>
                                    </p:anim>
                                    <p:anim calcmode="lin" valueType="num">
                                      <p:cBhvr>
                                        <p:cTn id="69" dur="1000" fill="hold"/>
                                        <p:tgtEl>
                                          <p:spTgt spid="4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70" fill="hold" display="0">
                  <p:stCondLst>
                    <p:cond delay="indefinite"/>
                  </p:stCondLst>
                  <p:endCondLst>
                    <p:cond evt="onStopAudio" delay="0">
                      <p:tgtEl>
                        <p:sldTgt/>
                      </p:tgtEl>
                    </p:cond>
                  </p:endCondLst>
                </p:cTn>
                <p:tgtEl>
                  <p:spTgt spid="31"/>
                </p:tgtEl>
              </p:cMediaNode>
            </p:audio>
            <p:audio>
              <p:cMediaNode vol="80000">
                <p:cTn id="71" fill="hold" display="0">
                  <p:stCondLst>
                    <p:cond delay="indefinite"/>
                  </p:stCondLst>
                  <p:endCondLst>
                    <p:cond evt="onStopAudio" delay="0">
                      <p:tgtEl>
                        <p:sldTgt/>
                      </p:tgtEl>
                    </p:cond>
                  </p:endCondLst>
                </p:cTn>
                <p:tgtEl>
                  <p:spTgt spid="39"/>
                </p:tgtEl>
              </p:cMediaNode>
            </p:audio>
            <p:seq concurrent="1" nextAc="seek">
              <p:cTn id="72" restart="whenNotActive" fill="hold" evtFilter="cancelBubble" nodeType="interactiveSeq">
                <p:stCondLst>
                  <p:cond evt="onClick" delay="0">
                    <p:tgtEl>
                      <p:spTgt spid="34"/>
                    </p:tgtEl>
                  </p:cond>
                </p:stCondLst>
                <p:endSync evt="end" delay="0">
                  <p:rtn val="all"/>
                </p:endSync>
                <p:childTnLst>
                  <p:par>
                    <p:cTn id="73" fill="hold">
                      <p:stCondLst>
                        <p:cond delay="0"/>
                      </p:stCondLst>
                      <p:childTnLst>
                        <p:par>
                          <p:cTn id="74" fill="hold">
                            <p:stCondLst>
                              <p:cond delay="0"/>
                            </p:stCondLst>
                            <p:childTnLst>
                              <p:par>
                                <p:cTn id="75" presetID="3" presetClass="emph" presetSubtype="2" fill="hold" grpId="1" nodeType="clickEffect">
                                  <p:stCondLst>
                                    <p:cond delay="0"/>
                                  </p:stCondLst>
                                  <p:childTnLst>
                                    <p:animClr clrSpc="rgb" dir="cw">
                                      <p:cBhvr override="childStyle">
                                        <p:cTn id="76" dur="750" fill="hold"/>
                                        <p:tgtEl>
                                          <p:spTgt spid="34"/>
                                        </p:tgtEl>
                                        <p:attrNameLst>
                                          <p:attrName>style.color</p:attrName>
                                        </p:attrNameLst>
                                      </p:cBhvr>
                                      <p:to>
                                        <a:srgbClr val="FF0000"/>
                                      </p:to>
                                    </p:animClr>
                                  </p:childTnLst>
                                </p:cTn>
                              </p:par>
                              <p:par>
                                <p:cTn id="77" presetID="1" presetClass="mediacall" presetSubtype="0" fill="hold" nodeType="withEffect">
                                  <p:stCondLst>
                                    <p:cond delay="0"/>
                                  </p:stCondLst>
                                  <p:childTnLst>
                                    <p:cmd type="call" cmd="playFrom(0.0)">
                                      <p:cBhvr>
                                        <p:cTn id="78" dur="965" fill="hold"/>
                                        <p:tgtEl>
                                          <p:spTgt spid="31"/>
                                        </p:tgtEl>
                                      </p:cBhvr>
                                    </p:cmd>
                                  </p:childTnLst>
                                </p:cTn>
                              </p:par>
                            </p:childTnLst>
                          </p:cTn>
                        </p:par>
                      </p:childTnLst>
                    </p:cTn>
                  </p:par>
                </p:childTnLst>
              </p:cTn>
              <p:nextCondLst>
                <p:cond evt="onClick" delay="0">
                  <p:tgtEl>
                    <p:spTgt spid="34"/>
                  </p:tgtEl>
                </p:cond>
              </p:nextCondLst>
            </p:seq>
            <p:seq concurrent="1" nextAc="seek">
              <p:cTn id="79" restart="whenNotActive" fill="hold" evtFilter="cancelBubble" nodeType="interactiveSeq">
                <p:stCondLst>
                  <p:cond evt="onClick" delay="0">
                    <p:tgtEl>
                      <p:spTgt spid="37"/>
                    </p:tgtEl>
                  </p:cond>
                </p:stCondLst>
                <p:endSync evt="end" delay="0">
                  <p:rtn val="all"/>
                </p:endSync>
                <p:childTnLst>
                  <p:par>
                    <p:cTn id="80" fill="hold">
                      <p:stCondLst>
                        <p:cond delay="0"/>
                      </p:stCondLst>
                      <p:childTnLst>
                        <p:par>
                          <p:cTn id="81" fill="hold">
                            <p:stCondLst>
                              <p:cond delay="0"/>
                            </p:stCondLst>
                            <p:childTnLst>
                              <p:par>
                                <p:cTn id="82" presetID="3" presetClass="emph" presetSubtype="2" fill="hold" grpId="1" nodeType="clickEffect">
                                  <p:stCondLst>
                                    <p:cond delay="0"/>
                                  </p:stCondLst>
                                  <p:childTnLst>
                                    <p:animClr clrSpc="rgb" dir="cw">
                                      <p:cBhvr override="childStyle">
                                        <p:cTn id="83" dur="750" fill="hold"/>
                                        <p:tgtEl>
                                          <p:spTgt spid="37"/>
                                        </p:tgtEl>
                                        <p:attrNameLst>
                                          <p:attrName>style.color</p:attrName>
                                        </p:attrNameLst>
                                      </p:cBhvr>
                                      <p:to>
                                        <a:srgbClr val="FF0000"/>
                                      </p:to>
                                    </p:animClr>
                                  </p:childTnLst>
                                </p:cTn>
                              </p:par>
                              <p:par>
                                <p:cTn id="84" presetID="1" presetClass="mediacall" presetSubtype="0" fill="hold" nodeType="withEffect">
                                  <p:stCondLst>
                                    <p:cond delay="0"/>
                                  </p:stCondLst>
                                  <p:childTnLst>
                                    <p:cmd type="call" cmd="playFrom(0.0)">
                                      <p:cBhvr>
                                        <p:cTn id="85" dur="965" fill="hold"/>
                                        <p:tgtEl>
                                          <p:spTgt spid="31"/>
                                        </p:tgtEl>
                                      </p:cBhvr>
                                    </p:cmd>
                                  </p:childTnLst>
                                </p:cTn>
                              </p:par>
                            </p:childTnLst>
                          </p:cTn>
                        </p:par>
                      </p:childTnLst>
                    </p:cTn>
                  </p:par>
                </p:childTnLst>
              </p:cTn>
              <p:nextCondLst>
                <p:cond evt="onClick" delay="0">
                  <p:tgtEl>
                    <p:spTgt spid="37"/>
                  </p:tgtEl>
                </p:cond>
              </p:nextCondLst>
            </p:seq>
            <p:seq concurrent="1" nextAc="seek">
              <p:cTn id="86" restart="whenNotActive" fill="hold" evtFilter="cancelBubble" nodeType="interactiveSeq">
                <p:stCondLst>
                  <p:cond evt="onClick" delay="0">
                    <p:tgtEl>
                      <p:spTgt spid="32"/>
                    </p:tgtEl>
                  </p:cond>
                </p:stCondLst>
                <p:endSync evt="end" delay="0">
                  <p:rtn val="all"/>
                </p:endSync>
                <p:childTnLst>
                  <p:par>
                    <p:cTn id="87" fill="hold">
                      <p:stCondLst>
                        <p:cond delay="0"/>
                      </p:stCondLst>
                      <p:childTnLst>
                        <p:par>
                          <p:cTn id="88" fill="hold">
                            <p:stCondLst>
                              <p:cond delay="0"/>
                            </p:stCondLst>
                            <p:childTnLst>
                              <p:par>
                                <p:cTn id="89" presetID="3" presetClass="emph" presetSubtype="2" fill="hold" grpId="1" nodeType="clickEffect">
                                  <p:stCondLst>
                                    <p:cond delay="0"/>
                                  </p:stCondLst>
                                  <p:childTnLst>
                                    <p:animClr clrSpc="rgb" dir="cw">
                                      <p:cBhvr override="childStyle">
                                        <p:cTn id="90" dur="750" fill="hold"/>
                                        <p:tgtEl>
                                          <p:spTgt spid="32"/>
                                        </p:tgtEl>
                                        <p:attrNameLst>
                                          <p:attrName>style.color</p:attrName>
                                        </p:attrNameLst>
                                      </p:cBhvr>
                                      <p:to>
                                        <a:srgbClr val="00B050"/>
                                      </p:to>
                                    </p:animClr>
                                  </p:childTnLst>
                                </p:cTn>
                              </p:par>
                              <p:par>
                                <p:cTn id="91" presetID="1" presetClass="mediacall" presetSubtype="0" fill="hold" nodeType="withEffect">
                                  <p:stCondLst>
                                    <p:cond delay="0"/>
                                  </p:stCondLst>
                                  <p:childTnLst>
                                    <p:cmd type="call" cmd="playFrom(0.0)">
                                      <p:cBhvr>
                                        <p:cTn id="92" dur="2322" fill="hold"/>
                                        <p:tgtEl>
                                          <p:spTgt spid="39"/>
                                        </p:tgtEl>
                                      </p:cBhvr>
                                    </p:cmd>
                                  </p:childTnLst>
                                </p:cTn>
                              </p:par>
                            </p:childTnLst>
                          </p:cTn>
                        </p:par>
                      </p:childTnLst>
                    </p:cTn>
                  </p:par>
                </p:childTnLst>
              </p:cTn>
              <p:nextCondLst>
                <p:cond evt="onClick" delay="0">
                  <p:tgtEl>
                    <p:spTgt spid="32"/>
                  </p:tgtEl>
                </p:cond>
              </p:nextCondLst>
            </p:seq>
            <p:seq concurrent="1" nextAc="seek">
              <p:cTn id="93" restart="whenNotActive" fill="hold" evtFilter="cancelBubble" nodeType="interactiveSeq">
                <p:stCondLst>
                  <p:cond evt="onClick" delay="0">
                    <p:tgtEl>
                      <p:spTgt spid="35"/>
                    </p:tgtEl>
                  </p:cond>
                </p:stCondLst>
                <p:endSync evt="end" delay="0">
                  <p:rtn val="all"/>
                </p:endSync>
                <p:childTnLst>
                  <p:par>
                    <p:cTn id="94" fill="hold">
                      <p:stCondLst>
                        <p:cond delay="0"/>
                      </p:stCondLst>
                      <p:childTnLst>
                        <p:par>
                          <p:cTn id="95" fill="hold">
                            <p:stCondLst>
                              <p:cond delay="0"/>
                            </p:stCondLst>
                            <p:childTnLst>
                              <p:par>
                                <p:cTn id="96" presetID="3" presetClass="emph" presetSubtype="2" fill="hold" grpId="1" nodeType="clickEffect">
                                  <p:stCondLst>
                                    <p:cond delay="0"/>
                                  </p:stCondLst>
                                  <p:childTnLst>
                                    <p:animClr clrSpc="rgb" dir="cw">
                                      <p:cBhvr override="childStyle">
                                        <p:cTn id="97" dur="750" fill="hold"/>
                                        <p:tgtEl>
                                          <p:spTgt spid="35"/>
                                        </p:tgtEl>
                                        <p:attrNameLst>
                                          <p:attrName>style.color</p:attrName>
                                        </p:attrNameLst>
                                      </p:cBhvr>
                                      <p:to>
                                        <a:srgbClr val="00B050"/>
                                      </p:to>
                                    </p:animClr>
                                  </p:childTnLst>
                                </p:cTn>
                              </p:par>
                              <p:par>
                                <p:cTn id="98" presetID="1" presetClass="mediacall" presetSubtype="0" fill="hold" nodeType="withEffect">
                                  <p:stCondLst>
                                    <p:cond delay="0"/>
                                  </p:stCondLst>
                                  <p:childTnLst>
                                    <p:cmd type="call" cmd="playFrom(0.0)">
                                      <p:cBhvr>
                                        <p:cTn id="99" dur="2322" fill="hold"/>
                                        <p:tgtEl>
                                          <p:spTgt spid="39"/>
                                        </p:tgtEl>
                                      </p:cBhvr>
                                    </p:cmd>
                                  </p:childTnLst>
                                </p:cTn>
                              </p:par>
                            </p:childTnLst>
                          </p:cTn>
                        </p:par>
                      </p:childTnLst>
                    </p:cTn>
                  </p:par>
                </p:childTnLst>
              </p:cTn>
              <p:nextCondLst>
                <p:cond evt="onClick" delay="0">
                  <p:tgtEl>
                    <p:spTgt spid="35"/>
                  </p:tgtEl>
                </p:cond>
              </p:nextCondLst>
            </p:seq>
            <p:seq concurrent="1" nextAc="seek">
              <p:cTn id="100" restart="whenNotActive" fill="hold" evtFilter="cancelBubble" nodeType="interactiveSeq">
                <p:stCondLst>
                  <p:cond evt="onClick" delay="0">
                    <p:tgtEl>
                      <p:spTgt spid="36"/>
                    </p:tgtEl>
                  </p:cond>
                </p:stCondLst>
                <p:endSync evt="end" delay="0">
                  <p:rtn val="all"/>
                </p:endSync>
                <p:childTnLst>
                  <p:par>
                    <p:cTn id="101" fill="hold">
                      <p:stCondLst>
                        <p:cond delay="0"/>
                      </p:stCondLst>
                      <p:childTnLst>
                        <p:par>
                          <p:cTn id="102" fill="hold">
                            <p:stCondLst>
                              <p:cond delay="0"/>
                            </p:stCondLst>
                            <p:childTnLst>
                              <p:par>
                                <p:cTn id="103" presetID="3" presetClass="emph" presetSubtype="2" fill="hold" grpId="1" nodeType="clickEffect">
                                  <p:stCondLst>
                                    <p:cond delay="0"/>
                                  </p:stCondLst>
                                  <p:childTnLst>
                                    <p:animClr clrSpc="rgb" dir="cw">
                                      <p:cBhvr override="childStyle">
                                        <p:cTn id="104" dur="750" fill="hold"/>
                                        <p:tgtEl>
                                          <p:spTgt spid="36"/>
                                        </p:tgtEl>
                                        <p:attrNameLst>
                                          <p:attrName>style.color</p:attrName>
                                        </p:attrNameLst>
                                      </p:cBhvr>
                                      <p:to>
                                        <a:srgbClr val="00B050"/>
                                      </p:to>
                                    </p:animClr>
                                  </p:childTnLst>
                                </p:cTn>
                              </p:par>
                              <p:par>
                                <p:cTn id="105" presetID="1" presetClass="mediacall" presetSubtype="0" fill="hold" nodeType="withEffect">
                                  <p:stCondLst>
                                    <p:cond delay="0"/>
                                  </p:stCondLst>
                                  <p:childTnLst>
                                    <p:cmd type="call" cmd="playFrom(0.0)">
                                      <p:cBhvr>
                                        <p:cTn id="106" dur="2322" fill="hold"/>
                                        <p:tgtEl>
                                          <p:spTgt spid="39"/>
                                        </p:tgtEl>
                                      </p:cBhvr>
                                    </p:cmd>
                                  </p:childTnLst>
                                </p:cTn>
                              </p:par>
                            </p:childTnLst>
                          </p:cTn>
                        </p:par>
                      </p:childTnLst>
                    </p:cTn>
                  </p:par>
                </p:childTnLst>
              </p:cTn>
              <p:nextCondLst>
                <p:cond evt="onClick" delay="0">
                  <p:tgtEl>
                    <p:spTgt spid="36"/>
                  </p:tgtEl>
                </p:cond>
              </p:nextCondLst>
            </p:seq>
            <p:seq concurrent="1" nextAc="seek">
              <p:cTn id="107" restart="whenNotActive" fill="hold" evtFilter="cancelBubble" nodeType="interactiveSeq">
                <p:stCondLst>
                  <p:cond evt="onClick" delay="0">
                    <p:tgtEl>
                      <p:spTgt spid="38"/>
                    </p:tgtEl>
                  </p:cond>
                </p:stCondLst>
                <p:endSync evt="end" delay="0">
                  <p:rtn val="all"/>
                </p:endSync>
                <p:childTnLst>
                  <p:par>
                    <p:cTn id="108" fill="hold">
                      <p:stCondLst>
                        <p:cond delay="0"/>
                      </p:stCondLst>
                      <p:childTnLst>
                        <p:par>
                          <p:cTn id="109" fill="hold">
                            <p:stCondLst>
                              <p:cond delay="0"/>
                            </p:stCondLst>
                            <p:childTnLst>
                              <p:par>
                                <p:cTn id="110" presetID="3" presetClass="emph" presetSubtype="2" fill="hold" grpId="1" nodeType="clickEffect">
                                  <p:stCondLst>
                                    <p:cond delay="0"/>
                                  </p:stCondLst>
                                  <p:childTnLst>
                                    <p:animClr clrSpc="rgb" dir="cw">
                                      <p:cBhvr override="childStyle">
                                        <p:cTn id="111" dur="750" fill="hold"/>
                                        <p:tgtEl>
                                          <p:spTgt spid="38"/>
                                        </p:tgtEl>
                                        <p:attrNameLst>
                                          <p:attrName>style.color</p:attrName>
                                        </p:attrNameLst>
                                      </p:cBhvr>
                                      <p:to>
                                        <a:srgbClr val="00B050"/>
                                      </p:to>
                                    </p:animClr>
                                  </p:childTnLst>
                                </p:cTn>
                              </p:par>
                              <p:par>
                                <p:cTn id="112" presetID="1" presetClass="mediacall" presetSubtype="0" fill="hold" nodeType="withEffect">
                                  <p:stCondLst>
                                    <p:cond delay="0"/>
                                  </p:stCondLst>
                                  <p:childTnLst>
                                    <p:cmd type="call" cmd="playFrom(0.0)">
                                      <p:cBhvr>
                                        <p:cTn id="113" dur="2322" fill="hold"/>
                                        <p:tgtEl>
                                          <p:spTgt spid="39"/>
                                        </p:tgtEl>
                                      </p:cBhvr>
                                    </p:cmd>
                                  </p:childTnLst>
                                </p:cTn>
                              </p:par>
                            </p:childTnLst>
                          </p:cTn>
                        </p:par>
                      </p:childTnLst>
                    </p:cTn>
                  </p:par>
                </p:childTnLst>
              </p:cTn>
              <p:nextCondLst>
                <p:cond evt="onClick" delay="0">
                  <p:tgtEl>
                    <p:spTgt spid="38"/>
                  </p:tgtEl>
                </p:cond>
              </p:nextCondLst>
            </p:seq>
          </p:childTnLst>
        </p:cTn>
      </p:par>
    </p:tnLst>
    <p:bldLst>
      <p:bldP spid="28" grpId="0" animBg="1"/>
      <p:bldP spid="32" grpId="0" animBg="1"/>
      <p:bldP spid="32" grpId="1" animBg="1"/>
      <p:bldP spid="34" grpId="0" animBg="1"/>
      <p:bldP spid="34" grpId="1" animBg="1"/>
      <p:bldP spid="35" grpId="0" animBg="1"/>
      <p:bldP spid="35" grpId="1" animBg="1"/>
      <p:bldP spid="36" grpId="0" animBg="1"/>
      <p:bldP spid="36" grpId="1" animBg="1"/>
      <p:bldP spid="37" grpId="0" animBg="1"/>
      <p:bldP spid="37" grpId="1" animBg="1"/>
      <p:bldP spid="38" grpId="0" animBg="1"/>
      <p:bldP spid="38" grpId="1" animBg="1"/>
    </p:bldLst>
  </p:timing>
</p:sld>
</file>

<file path=ppt/theme/theme1.xml><?xml version="1.0" encoding="utf-8"?>
<a:theme xmlns:a="http://schemas.openxmlformats.org/drawingml/2006/main" name="Office Theme">
  <a:themeElements>
    <a:clrScheme name="Twinkl Template">
      <a:dk1>
        <a:srgbClr val="1C1C1C"/>
      </a:dk1>
      <a:lt1>
        <a:sysClr val="window" lastClr="FFFFFF"/>
      </a:lt1>
      <a:dk2>
        <a:srgbClr val="4A4A4A"/>
      </a:dk2>
      <a:lt2>
        <a:srgbClr val="F4F2F2"/>
      </a:lt2>
      <a:accent1>
        <a:srgbClr val="E34192"/>
      </a:accent1>
      <a:accent2>
        <a:srgbClr val="EB8634"/>
      </a:accent2>
      <a:accent3>
        <a:srgbClr val="E6C734"/>
      </a:accent3>
      <a:accent4>
        <a:srgbClr val="79AD42"/>
      </a:accent4>
      <a:accent5>
        <a:srgbClr val="23A7F9"/>
      </a:accent5>
      <a:accent6>
        <a:srgbClr val="954EBE"/>
      </a:accent6>
      <a:hlink>
        <a:srgbClr val="23A7F9"/>
      </a:hlink>
      <a:folHlink>
        <a:srgbClr val="757070"/>
      </a:folHlink>
    </a:clrScheme>
    <a:fontScheme name="Custom 1">
      <a:majorFont>
        <a:latin typeface="Twinkl"/>
        <a:ea typeface=""/>
        <a:cs typeface=""/>
      </a:majorFont>
      <a:minorFont>
        <a:latin typeface="Twink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18A0DB"/>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lanIt Presentation Template - NEW.pptx" id="{69020B00-A5F5-4D3F-8B9A-289DB732430C}" vid="{C5949826-713A-4F70-82E5-49F7CDEE489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PlanIt Presentation Template</Template>
  <TotalTime>1548</TotalTime>
  <Words>1494</Words>
  <Application>Microsoft Office PowerPoint</Application>
  <PresentationFormat>On-screen Show (4:3)</PresentationFormat>
  <Paragraphs>131</Paragraphs>
  <Slides>14</Slides>
  <Notes>2</Notes>
  <HiddenSlides>0</HiddenSlides>
  <MMClips>2</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14</vt:i4>
      </vt:variant>
    </vt:vector>
  </HeadingPairs>
  <TitlesOfParts>
    <vt:vector size="19" baseType="lpstr">
      <vt:lpstr>Roboto</vt:lpstr>
      <vt:lpstr>Arial</vt:lpstr>
      <vt:lpstr>Calibri</vt:lpstr>
      <vt:lpstr>Twinkl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Guidance</dc:title>
  <dc:creator>Holly R</dc:creator>
  <cp:lastModifiedBy>Mr and Mrs Smout</cp:lastModifiedBy>
  <cp:revision>218</cp:revision>
  <dcterms:created xsi:type="dcterms:W3CDTF">2021-06-15T08:13:46Z</dcterms:created>
  <dcterms:modified xsi:type="dcterms:W3CDTF">2022-02-27T13:26:02Z</dcterms:modified>
</cp:coreProperties>
</file>