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 id="2147483967" r:id="rId2"/>
    <p:sldMasterId id="2147483979" r:id="rId3"/>
    <p:sldMasterId id="2147483987" r:id="rId4"/>
    <p:sldMasterId id="2147483989" r:id="rId5"/>
  </p:sldMasterIdLst>
  <p:notesMasterIdLst>
    <p:notesMasterId r:id="rId19"/>
  </p:notesMasterIdLst>
  <p:handoutMasterIdLst>
    <p:handoutMasterId r:id="rId20"/>
  </p:handoutMasterIdLst>
  <p:sldIdLst>
    <p:sldId id="324" r:id="rId6"/>
    <p:sldId id="267" r:id="rId7"/>
    <p:sldId id="626" r:id="rId8"/>
    <p:sldId id="269" r:id="rId9"/>
    <p:sldId id="627" r:id="rId10"/>
    <p:sldId id="628" r:id="rId11"/>
    <p:sldId id="629" r:id="rId12"/>
    <p:sldId id="630" r:id="rId13"/>
    <p:sldId id="631" r:id="rId14"/>
    <p:sldId id="632" r:id="rId15"/>
    <p:sldId id="358" r:id="rId16"/>
    <p:sldId id="372" r:id="rId17"/>
    <p:sldId id="363" r:id="rId18"/>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25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2CC"/>
    <a:srgbClr val="82CBDD"/>
    <a:srgbClr val="FFFFFF"/>
    <a:srgbClr val="E9C773"/>
    <a:srgbClr val="7F6114"/>
    <a:srgbClr val="8CB8CB"/>
    <a:srgbClr val="816214"/>
    <a:srgbClr val="51A14F"/>
    <a:srgbClr val="C8E2E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6349" autoAdjust="0"/>
  </p:normalViewPr>
  <p:slideViewPr>
    <p:cSldViewPr snapToGrid="0">
      <p:cViewPr>
        <p:scale>
          <a:sx n="99" d="100"/>
          <a:sy n="99" d="100"/>
        </p:scale>
        <p:origin x="248" y="32"/>
      </p:cViewPr>
      <p:guideLst>
        <p:guide pos="2880"/>
        <p:guide orient="horz" pos="2259"/>
      </p:guideLst>
    </p:cSldViewPr>
  </p:slideViewPr>
  <p:notesTextViewPr>
    <p:cViewPr>
      <p:scale>
        <a:sx n="3" d="2"/>
        <a:sy n="3" d="2"/>
      </p:scale>
      <p:origin x="0" y="0"/>
    </p:cViewPr>
  </p:notesTextViewPr>
  <p:notesViewPr>
    <p:cSldViewPr snapToGrid="0">
      <p:cViewPr>
        <p:scale>
          <a:sx n="125" d="100"/>
          <a:sy n="125" d="100"/>
        </p:scale>
        <p:origin x="2076" y="-12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2/26/2022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2/26/2022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is the same? What is different?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If _____ is the whole, then _____ is part of the whole.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has been divided into _____ equal/unequal parts.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2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What other number of equal parts can you divide it into?  (Some possible answers are shown.)</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You might find more than one way for each.</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646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is the same? What is different?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If _____ is the whole, then _____ is part of the whole.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has been divided into _____ equal/unequal parts.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118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is the same? What is different?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If _____ is the whole, then _____ is part of the whole.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has been divided into _____ equal/unequal parts.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957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is the same? What is different?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If _____ is the whole, then _____ is part of the whole.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has been divided into _____ equal/unequal parts.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763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If fifteen children is the whole, then one team of three children is part of the whole.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has been divided into five equal parts.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632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If fifteen children is the whole, then one team of five children is part of the whole.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has been divided into three equal parts.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654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is the same? What is different?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270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You might find more than one way for each.</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845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You might find more than one way for each.</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209575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FEFFB-A119-4B41-8600-686DC5120B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0F9FD3-F919-4275-9410-4F21A6D6E23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B20E3A-10F8-41BE-9615-692D76D268A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47A944-F8CF-43E9-A393-B26BD0C96E8C}"/>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26/02/2022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87E57BEB-163E-4CB8-8755-994AECD1C947}"/>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99748D9F-0703-4E72-BFB2-933B4D322783}"/>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059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176F-0096-4A1D-8107-DA1CBF4D954A}"/>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8FC73A-ED47-4395-BC9D-3875F9CAE5D8}"/>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F8804-CE7E-4823-B4A7-959ED0B41C2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9D51C4-912F-4319-AE8F-101B4CAADC93}"/>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5867A0-0261-4A9B-99DD-73198A01F82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CE18E22-BDB1-4526-8F21-EEE811BE7C71}"/>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26/02/2022</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335339BC-6F93-422D-BC21-7B28CFC65D2B}"/>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F3E4408B-E64D-4563-B5B7-25566DA8D352}"/>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6255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3427F-6388-4A90-96DC-A545B357D78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28C066-A7D8-44F9-8D38-C312D96AF4F8}"/>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26/02/2022</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7E24CFC4-4C4F-410B-830D-3F8304A42DFE}"/>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54DBACFF-DC6F-4612-B482-E69D2BC8C398}"/>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9434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9608A7-FDC2-46C3-895F-127F5CD0F6E4}"/>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26/02/2022</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9405F37F-B337-4443-8357-F516A14E6F62}"/>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91321D86-0313-4FA3-8D7A-63890E22230F}"/>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4250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D7C95-B27C-4797-BBA6-A45F100AFEBC}"/>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006095A-0BAA-40ED-A5D5-97C6159B2B2B}"/>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AB6594-B1E4-417B-86C0-E4B8BB656CA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6AE906-D1B9-4007-9B5B-2BEAB34A275C}"/>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26/02/2022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E26917C-508D-45F7-AE02-A9C35E0AFC0C}"/>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6D0D8260-A969-4E5A-89BA-4515B5969E1C}"/>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0037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738B7-1474-44EA-9B33-1FE73F22836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E14C7A-87A2-4198-8E18-38692E03A0A8}"/>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BE23DE-0D14-420B-8432-A1763E9FBD1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E0374C-CE78-47A9-BB47-CB854B382DB1}"/>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26/02/2022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9857B284-ACFC-4792-BF27-80460D536664}"/>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48C5B4BE-2BF8-4250-95B2-087267E23F82}"/>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547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B74D1-B07E-4C3E-B8CD-6A8B9AD8943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8F4D25-928F-47D7-9219-3E1E5D42A4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7C89AC-5F16-473B-9C7B-53665B56452D}"/>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26/02/2022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F566F1E-41C5-4B66-A597-C143991E087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DECB27A2-4807-4878-8B24-CD7D7C19EEC4}"/>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3500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0E3030-8950-4D49-BD39-9B3DC83BF9F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5A4148-64F2-4E62-9FF8-79FADA4CB34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7A84C-598F-4C57-9401-A67E05DFD991}"/>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26/02/2022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09530982-C60C-4320-B126-F5DABFC28FB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44218871-4151-49C7-88F7-2F564560DF7A}"/>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728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latin typeface="Myriad Pro" charset="0"/>
                <a:hlinkClick r:id="rId8"/>
              </a:rPr>
              <a:t>www.ncetm.org.uk/masterypd</a:t>
            </a:r>
            <a:br>
              <a:rPr lang="en-US" sz="1500" dirty="0">
                <a:solidFill>
                  <a:srgbClr val="00628C"/>
                </a:solidFill>
                <a:latin typeface="Myriad Pro" charset="0"/>
              </a:rPr>
            </a:br>
            <a:r>
              <a:rPr lang="en-US" sz="1500" dirty="0">
                <a:solidFill>
                  <a:srgbClr val="00628C"/>
                </a:solidFill>
                <a:latin typeface="Myriad Pro" charset="0"/>
              </a:rPr>
              <a:t>© Crown Copyright 2019</a:t>
            </a:r>
            <a:br>
              <a:rPr lang="en-US" sz="1500" dirty="0">
                <a:solidFill>
                  <a:srgbClr val="00628C"/>
                </a:solidFill>
                <a:latin typeface="Myriad Pro" charset="0"/>
              </a:rPr>
            </a:br>
            <a:r>
              <a:rPr lang="en-US" sz="1500" dirty="0">
                <a:solidFill>
                  <a:srgbClr val="FFFFFF">
                    <a:lumMod val="50000"/>
                  </a:srgbClr>
                </a:solidFill>
                <a:latin typeface="Myriad Pro" charset="0"/>
              </a:rPr>
              <a:t>2019 pilot</a:t>
            </a:r>
            <a:endParaRPr lang="en-US" sz="1500" dirty="0">
              <a:solidFill>
                <a:srgbClr val="00628C"/>
              </a:solidFill>
              <a:latin typeface="Myriad Pro" charset="0"/>
            </a:endParaRPr>
          </a:p>
        </p:txBody>
      </p:sp>
    </p:spTree>
    <p:extLst>
      <p:ext uri="{BB962C8B-B14F-4D97-AF65-F5344CB8AC3E}">
        <p14:creationId xmlns:p14="http://schemas.microsoft.com/office/powerpoint/2010/main" val="191146737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buFontTx/>
              <a:buNone/>
            </a:pPr>
            <a:r>
              <a:rPr lang="en-US" sz="1500" dirty="0">
                <a:solidFill>
                  <a:srgbClr val="00628C"/>
                </a:solidFill>
                <a:latin typeface="Myriad Pro" charset="0"/>
                <a:hlinkClick r:id="rId2"/>
              </a:rPr>
              <a:t>www.ncetm.org.uk/masterypd</a:t>
            </a:r>
            <a:r>
              <a:rPr lang="en-US" sz="1500" dirty="0">
                <a:solidFill>
                  <a:srgbClr val="00628C"/>
                </a:solidFill>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Font typeface="Arial" charset="0"/>
              <a:buNone/>
            </a:pPr>
            <a:r>
              <a:rPr lang="en-GB" sz="2400" dirty="0">
                <a:solidFill>
                  <a:srgbClr val="000000"/>
                </a:solidFill>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a:buFont typeface="Arial" charset="0"/>
              <a:buNone/>
            </a:pPr>
            <a:endParaRPr lang="en-GB" sz="2400" dirty="0">
              <a:solidFill>
                <a:srgbClr val="000000"/>
              </a:solidFill>
              <a:latin typeface="Myriad Pro" charset="0"/>
              <a:ea typeface="Myriad Pro" charset="0"/>
              <a:cs typeface="Myriad Pro" charset="0"/>
            </a:endParaRPr>
          </a:p>
          <a:p>
            <a:pPr>
              <a:buFont typeface="Arial" charset="0"/>
              <a:buNone/>
            </a:pPr>
            <a:r>
              <a:rPr lang="en-GB" sz="2400" dirty="0">
                <a:solidFill>
                  <a:srgbClr val="000000"/>
                </a:solidFill>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rgbClr val="FFFFFF">
                    <a:lumMod val="50000"/>
                  </a:srgbClr>
                </a:solidFill>
                <a:latin typeface="Myriad Pro" charset="0"/>
              </a:rPr>
              <a:t>2019 pilot</a:t>
            </a:r>
          </a:p>
        </p:txBody>
      </p:sp>
    </p:spTree>
    <p:extLst>
      <p:ext uri="{BB962C8B-B14F-4D97-AF65-F5344CB8AC3E}">
        <p14:creationId xmlns:p14="http://schemas.microsoft.com/office/powerpoint/2010/main" val="312825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5"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endParaRPr lang="en-US" dirty="0">
              <a:solidFill>
                <a:srgbClr val="00628C"/>
              </a:solidFill>
            </a:endParaRPr>
          </a:p>
        </p:txBody>
      </p:sp>
    </p:spTree>
    <p:extLst>
      <p:ext uri="{BB962C8B-B14F-4D97-AF65-F5344CB8AC3E}">
        <p14:creationId xmlns:p14="http://schemas.microsoft.com/office/powerpoint/2010/main" val="3300400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buFontTx/>
              <a:buNone/>
            </a:pPr>
            <a:r>
              <a:rPr lang="en-US" sz="1500" dirty="0">
                <a:solidFill>
                  <a:srgbClr val="00628C"/>
                </a:solidFill>
                <a:latin typeface="Myriad Pro" charset="0"/>
                <a:hlinkClick r:id="rId2"/>
              </a:rPr>
              <a:t>www.ncetm.org.uk/masterypd</a:t>
            </a:r>
            <a:r>
              <a:rPr lang="en-US" sz="1500" dirty="0">
                <a:solidFill>
                  <a:srgbClr val="00628C"/>
                </a:solidFill>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569060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buFontTx/>
              <a:buNone/>
            </a:pPr>
            <a:r>
              <a:rPr lang="en-US" sz="1500" dirty="0">
                <a:solidFill>
                  <a:srgbClr val="00628C"/>
                </a:solidFill>
                <a:latin typeface="Myriad Pro" charset="0"/>
                <a:hlinkClick r:id="rId2"/>
              </a:rPr>
              <a:t>www.ncetm.org.uk/masterypd</a:t>
            </a:r>
            <a:r>
              <a:rPr lang="en-US" sz="1500" dirty="0">
                <a:solidFill>
                  <a:srgbClr val="00628C"/>
                </a:solidFill>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3599754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40F36-338B-4A04-A3C9-C74DBC6591D6}" type="datetimeFigureOut">
              <a:rPr lang="en-GB" smtClean="0">
                <a:solidFill>
                  <a:srgbClr val="000000"/>
                </a:solidFill>
              </a:rPr>
              <a:pPr/>
              <a:t>26/02/2022</a:t>
            </a:fld>
            <a:endParaRPr lang="en-GB">
              <a:solidFill>
                <a:srgbClr val="000000"/>
              </a:solidFill>
            </a:endParaRPr>
          </a:p>
        </p:txBody>
      </p:sp>
      <p:sp>
        <p:nvSpPr>
          <p:cNvPr id="3" name="Footer Placeholder 2"/>
          <p:cNvSpPr>
            <a:spLocks noGrp="1"/>
          </p:cNvSpPr>
          <p:nvPr>
            <p:ph type="ftr" sz="quarter" idx="11"/>
          </p:nvPr>
        </p:nvSpPr>
        <p:spPr/>
        <p:txBody>
          <a:bodyPr/>
          <a:lstStyle/>
          <a:p>
            <a:endParaRPr lang="en-GB">
              <a:solidFill>
                <a:srgbClr val="000000"/>
              </a:solidFill>
            </a:endParaRPr>
          </a:p>
        </p:txBody>
      </p:sp>
      <p:sp>
        <p:nvSpPr>
          <p:cNvPr id="4" name="Slide Number Placeholder 3"/>
          <p:cNvSpPr>
            <a:spLocks noGrp="1"/>
          </p:cNvSpPr>
          <p:nvPr>
            <p:ph type="sldNum" sz="quarter" idx="12"/>
          </p:nvPr>
        </p:nvSpPr>
        <p:spPr/>
        <p:txBody>
          <a:bodyPr/>
          <a:lstStyle/>
          <a:p>
            <a:fld id="{0780AD68-1779-4486-98B5-27B3EB527443}"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889119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0989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759" y="-157162"/>
            <a:ext cx="9171517"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457195" y="473825"/>
            <a:ext cx="4168016" cy="230832"/>
          </a:xfrm>
          <a:prstGeom prst="rect">
            <a:avLst/>
          </a:prstGeom>
          <a:noFill/>
        </p:spPr>
        <p:txBody>
          <a:bodyPr wrap="square" rtlCol="0">
            <a:spAutoFit/>
          </a:bodyPr>
          <a:lstStyle/>
          <a:p>
            <a:pPr>
              <a:buNone/>
            </a:pPr>
            <a:r>
              <a:rPr lang="en-GB" sz="9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963863" y="583269"/>
            <a:ext cx="0" cy="877824"/>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457195" y="707821"/>
            <a:ext cx="4629150" cy="219291"/>
          </a:xfrm>
          <a:prstGeom prst="rect">
            <a:avLst/>
          </a:prstGeom>
          <a:noFill/>
        </p:spPr>
        <p:txBody>
          <a:bodyPr wrap="square">
            <a:spAutoFit/>
          </a:bodyPr>
          <a:lstStyle/>
          <a:p>
            <a:r>
              <a:rPr lang="en-GB" sz="825"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825"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524951" y="5435709"/>
            <a:ext cx="1470104" cy="230832"/>
          </a:xfrm>
          <a:prstGeom prst="rect">
            <a:avLst/>
          </a:prstGeom>
          <a:noFill/>
        </p:spPr>
        <p:txBody>
          <a:bodyPr wrap="square" rtlCol="0">
            <a:spAutoFit/>
          </a:bodyPr>
          <a:lstStyle/>
          <a:p>
            <a:pPr>
              <a:buNone/>
            </a:pPr>
            <a:r>
              <a:rPr lang="en-GB" sz="900" b="1" noProof="0" dirty="0">
                <a:solidFill>
                  <a:schemeClr val="bg1"/>
                </a:solidFill>
                <a:latin typeface="Arial" panose="020B0604020202020204" pitchFamily="34" charset="0"/>
                <a:cs typeface="Arial" panose="020B0604020202020204" pitchFamily="34" charset="0"/>
              </a:rPr>
              <a:t>Summer 2021</a:t>
            </a:r>
            <a:endParaRPr lang="en-GB" sz="9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3416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9144000" cy="594000"/>
          </a:xfrm>
          <a:prstGeom prst="rect">
            <a:avLst/>
          </a:prstGeom>
          <a:solidFill>
            <a:srgbClr val="347574"/>
          </a:solidFill>
          <a:ln>
            <a:noFill/>
          </a:ln>
        </p:spPr>
        <p:txBody>
          <a:bodyPr vert="horz" wrap="square" lIns="135000" tIns="34290" rIns="135000" bIns="3429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sz="1800"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13301" y="5842800"/>
            <a:ext cx="487328"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0" y="6356351"/>
            <a:ext cx="9143999" cy="365125"/>
          </a:xfrm>
        </p:spPr>
        <p:txBody>
          <a:bodyPr/>
          <a:lstStyle>
            <a:lvl1pPr>
              <a:defRPr sz="825">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677147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9144000" cy="594000"/>
          </a:xfrm>
          <a:prstGeom prst="rect">
            <a:avLst/>
          </a:prstGeom>
          <a:solidFill>
            <a:srgbClr val="347574"/>
          </a:solidFill>
          <a:ln>
            <a:noFill/>
          </a:ln>
        </p:spPr>
        <p:txBody>
          <a:bodyPr vert="horz" wrap="square" lIns="135000" tIns="34290" rIns="135000" bIns="3429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sz="1800"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13301" y="5842800"/>
            <a:ext cx="487328"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0" y="6356351"/>
            <a:ext cx="9143999" cy="365125"/>
          </a:xfrm>
        </p:spPr>
        <p:txBody>
          <a:bodyPr/>
          <a:lstStyle>
            <a:lvl1pPr>
              <a:defRPr sz="825">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683395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9144000" cy="594000"/>
          </a:xfrm>
          <a:prstGeom prst="rect">
            <a:avLst/>
          </a:prstGeom>
          <a:solidFill>
            <a:srgbClr val="347574"/>
          </a:solidFill>
          <a:ln>
            <a:noFill/>
          </a:ln>
        </p:spPr>
        <p:txBody>
          <a:bodyPr vert="horz" wrap="square" lIns="135000" tIns="34290" rIns="135000" bIns="3429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sz="1800"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13301" y="5842800"/>
            <a:ext cx="487328"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0" y="6356351"/>
            <a:ext cx="9143999" cy="365125"/>
          </a:xfrm>
        </p:spPr>
        <p:txBody>
          <a:bodyPr/>
          <a:lstStyle>
            <a:lvl1pPr>
              <a:defRPr sz="825">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445506" y="1097547"/>
          <a:ext cx="8355122" cy="1978162"/>
        </p:xfrm>
        <a:graphic>
          <a:graphicData uri="http://schemas.openxmlformats.org/drawingml/2006/table">
            <a:tbl>
              <a:tblPr firstRow="1" bandRow="1">
                <a:tableStyleId>{5C22544A-7EE6-4342-B048-85BDC9FD1C3A}</a:tableStyleId>
              </a:tblPr>
              <a:tblGrid>
                <a:gridCol w="835512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marL="68580" marR="68580"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marL="68580" marR="68580"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523702" y="1789114"/>
            <a:ext cx="7990458"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523702" y="1189038"/>
            <a:ext cx="7990458"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445506" y="3486801"/>
            <a:ext cx="8355121" cy="832279"/>
          </a:xfrm>
          <a:prstGeom prst="rect">
            <a:avLst/>
          </a:prstGeom>
          <a:noFill/>
        </p:spPr>
        <p:txBody>
          <a:bodyPr wrap="square">
            <a:spAutoFit/>
          </a:bodyPr>
          <a:lstStyle/>
          <a:p>
            <a:pPr marL="0" marR="0" lvl="0" indent="0" algn="l" defTabSz="685800" rtl="0" eaLnBrk="0" fontAlgn="base" latinLnBrk="0" hangingPunct="0">
              <a:lnSpc>
                <a:spcPct val="120000"/>
              </a:lnSpc>
              <a:spcBef>
                <a:spcPts val="338"/>
              </a:spcBef>
              <a:spcAft>
                <a:spcPts val="338"/>
              </a:spcAft>
              <a:buClr>
                <a:srgbClr val="585858"/>
              </a:buClr>
              <a:buSzTx/>
              <a:buFont typeface="Arial" panose="020B0604020202020204" pitchFamily="34" charset="0"/>
              <a:buNone/>
              <a:tabLst/>
              <a:defRPr/>
            </a:pPr>
            <a:r>
              <a:rPr kumimoji="0" lang="en-GB" sz="21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sz="21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445294" y="233363"/>
            <a:ext cx="8355806"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684456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9144000" cy="594000"/>
          </a:xfrm>
          <a:prstGeom prst="rect">
            <a:avLst/>
          </a:prstGeom>
          <a:solidFill>
            <a:srgbClr val="347574"/>
          </a:solidFill>
          <a:ln>
            <a:noFill/>
          </a:ln>
        </p:spPr>
        <p:txBody>
          <a:bodyPr vert="horz" wrap="square" lIns="135000" tIns="34290" rIns="135000" bIns="3429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sz="1800"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45507" y="246063"/>
            <a:ext cx="8355122" cy="426170"/>
          </a:xfrm>
          <a:prstGeom prst="rect">
            <a:avLst/>
          </a:prstGeom>
        </p:spPr>
        <p:txBody>
          <a:bodyPr>
            <a:normAutofit/>
          </a:bodyPr>
          <a:lstStyle>
            <a:lvl1pPr algn="l">
              <a:defRPr sz="18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13301" y="5842800"/>
            <a:ext cx="487328"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0" y="6356351"/>
            <a:ext cx="9143999" cy="365125"/>
          </a:xfrm>
        </p:spPr>
        <p:txBody>
          <a:bodyPr/>
          <a:lstStyle>
            <a:lvl1pPr>
              <a:defRPr sz="825">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445507" y="1039019"/>
            <a:ext cx="2546747"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2688384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5"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endParaRPr lang="en-US" dirty="0">
              <a:solidFill>
                <a:srgbClr val="00628C"/>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136" y="-157162"/>
            <a:ext cx="9171517"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963863" y="583269"/>
            <a:ext cx="0" cy="877824"/>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457195" y="1737535"/>
            <a:ext cx="4665732" cy="323165"/>
          </a:xfrm>
          <a:prstGeom prst="rect">
            <a:avLst/>
          </a:prstGeom>
          <a:noFill/>
        </p:spPr>
        <p:txBody>
          <a:bodyPr wrap="square" rtlCol="0">
            <a:spAutoFit/>
          </a:bodyPr>
          <a:lstStyle/>
          <a:p>
            <a:pPr>
              <a:buNone/>
            </a:pPr>
            <a:r>
              <a:rPr lang="en-GB" sz="1500" b="1" noProof="0" dirty="0">
                <a:solidFill>
                  <a:schemeClr val="bg1"/>
                </a:solidFill>
                <a:latin typeface="Arial" panose="020B0604020202020204" pitchFamily="34" charset="0"/>
                <a:cs typeface="Arial" panose="020B0604020202020204" pitchFamily="34" charset="0"/>
              </a:rPr>
              <a:t>ncetm.org.uk</a:t>
            </a:r>
            <a:endParaRPr lang="en-GB" sz="15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963863" y="583269"/>
            <a:ext cx="0" cy="877824"/>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524951" y="5435709"/>
            <a:ext cx="1470104" cy="230832"/>
          </a:xfrm>
          <a:prstGeom prst="rect">
            <a:avLst/>
          </a:prstGeom>
          <a:noFill/>
        </p:spPr>
        <p:txBody>
          <a:bodyPr wrap="square" rtlCol="0">
            <a:spAutoFit/>
          </a:bodyPr>
          <a:lstStyle/>
          <a:p>
            <a:pPr>
              <a:buNone/>
            </a:pPr>
            <a:r>
              <a:rPr lang="en-GB" sz="900" b="1" noProof="0" dirty="0">
                <a:solidFill>
                  <a:schemeClr val="bg1"/>
                </a:solidFill>
                <a:latin typeface="Arial" panose="020B0604020202020204" pitchFamily="34" charset="0"/>
                <a:cs typeface="Arial" panose="020B0604020202020204" pitchFamily="34" charset="0"/>
              </a:rPr>
              <a:t>Summer 2021</a:t>
            </a:r>
            <a:endParaRPr lang="en-GB" sz="9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457195" y="481364"/>
            <a:ext cx="4168016" cy="230832"/>
          </a:xfrm>
          <a:prstGeom prst="rect">
            <a:avLst/>
          </a:prstGeom>
          <a:noFill/>
        </p:spPr>
        <p:txBody>
          <a:bodyPr wrap="square" rtlCol="0">
            <a:spAutoFit/>
          </a:bodyPr>
          <a:lstStyle/>
          <a:p>
            <a:pPr>
              <a:buNone/>
            </a:pPr>
            <a:r>
              <a:rPr lang="en-GB" sz="9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457195" y="705835"/>
            <a:ext cx="4629150" cy="219291"/>
          </a:xfrm>
          <a:prstGeom prst="rect">
            <a:avLst/>
          </a:prstGeom>
          <a:noFill/>
        </p:spPr>
        <p:txBody>
          <a:bodyPr wrap="square">
            <a:spAutoFit/>
          </a:bodyPr>
          <a:lstStyle/>
          <a:p>
            <a:r>
              <a:rPr lang="en-GB" sz="825"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825"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26493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9144000" cy="6858000"/>
          </a:xfrm>
          <a:prstGeom prst="rect">
            <a:avLst/>
          </a:prstGeom>
        </p:spPr>
      </p:pic>
      <p:sp>
        <p:nvSpPr>
          <p:cNvPr id="2" name="Title 1"/>
          <p:cNvSpPr>
            <a:spLocks noGrp="1"/>
          </p:cNvSpPr>
          <p:nvPr>
            <p:ph type="title"/>
          </p:nvPr>
        </p:nvSpPr>
        <p:spPr>
          <a:xfrm>
            <a:off x="450776" y="430660"/>
            <a:ext cx="8229600" cy="982117"/>
          </a:xfrm>
          <a:prstGeom prst="rect">
            <a:avLst/>
          </a:prstGeom>
        </p:spPr>
        <p:txBody>
          <a:bodyPr anchor="t">
            <a:normAutofit/>
          </a:bodyPr>
          <a:lstStyle>
            <a:lvl1pPr>
              <a:defRPr sz="2025">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556792"/>
            <a:ext cx="8229600" cy="3888432"/>
          </a:xfrm>
        </p:spPr>
        <p:txBody>
          <a:bodyPr/>
          <a:lstStyle>
            <a:lvl1pPr>
              <a:defRPr>
                <a:solidFill>
                  <a:srgbClr val="585858"/>
                </a:solidFill>
              </a:defRPr>
            </a:lvl1pPr>
            <a:lvl2pPr marL="417899" indent="-160731">
              <a:buClr>
                <a:srgbClr val="000000"/>
              </a:buClr>
              <a:buFont typeface="Arial" panose="020B0604020202020204" pitchFamily="34" charset="0"/>
              <a:buChar char="•"/>
              <a:defRPr>
                <a:solidFill>
                  <a:srgbClr val="585858"/>
                </a:solidFill>
              </a:defRPr>
            </a:lvl2pPr>
            <a:lvl3pPr marL="642921" indent="-128585">
              <a:buClr>
                <a:srgbClr val="000000"/>
              </a:buClr>
              <a:buFont typeface="Arial" panose="020B0604020202020204" pitchFamily="34" charset="0"/>
              <a:buChar char="•"/>
              <a:defRPr>
                <a:solidFill>
                  <a:srgbClr val="585858"/>
                </a:solidFill>
              </a:defRPr>
            </a:lvl3pPr>
            <a:lvl4pPr marL="900090" indent="-128585">
              <a:buClr>
                <a:srgbClr val="000000"/>
              </a:buClr>
              <a:buFont typeface="Arial" panose="020B0604020202020204" pitchFamily="34" charset="0"/>
              <a:buChar char="•"/>
              <a:defRPr>
                <a:solidFill>
                  <a:srgbClr val="585858"/>
                </a:solidFill>
              </a:defRPr>
            </a:lvl4pPr>
            <a:lvl5pPr marL="1157259" indent="-128585">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628650" y="6356351"/>
            <a:ext cx="20574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825">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6457950" y="6356351"/>
            <a:ext cx="20574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638315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6012161" y="6500875"/>
            <a:ext cx="2811573" cy="265457"/>
          </a:xfrm>
          <a:prstGeom prst="rect">
            <a:avLst/>
          </a:prstGeom>
        </p:spPr>
        <p:txBody>
          <a:bodyPr wrap="square">
            <a:spAutoFit/>
          </a:bodyPr>
          <a:lstStyle/>
          <a:p>
            <a:pPr algn="r">
              <a:buFontTx/>
              <a:buNone/>
            </a:pPr>
            <a:r>
              <a:rPr lang="en-US" sz="1125" dirty="0">
                <a:solidFill>
                  <a:srgbClr val="00628C"/>
                </a:solidFill>
                <a:effectLst/>
                <a:latin typeface="Myriad Pro" charset="0"/>
              </a:rPr>
              <a:t>© Crown Copyright 2019 </a:t>
            </a:r>
          </a:p>
        </p:txBody>
      </p:sp>
      <p:sp>
        <p:nvSpPr>
          <p:cNvPr id="11" name="Rectangle 10"/>
          <p:cNvSpPr/>
          <p:nvPr userDrawn="1"/>
        </p:nvSpPr>
        <p:spPr>
          <a:xfrm>
            <a:off x="392276" y="6487842"/>
            <a:ext cx="2811573" cy="265457"/>
          </a:xfrm>
          <a:prstGeom prst="rect">
            <a:avLst/>
          </a:prstGeom>
        </p:spPr>
        <p:txBody>
          <a:bodyPr wrap="square">
            <a:spAutoFit/>
          </a:bodyPr>
          <a:lstStyle/>
          <a:p>
            <a:pPr algn="l">
              <a:buFontTx/>
              <a:buNone/>
            </a:pPr>
            <a:r>
              <a:rPr lang="en-US" sz="1125" dirty="0">
                <a:solidFill>
                  <a:srgbClr val="00628C"/>
                </a:solidFill>
                <a:effectLst/>
                <a:latin typeface="Myriad Pro" charset="0"/>
                <a:hlinkClick r:id="rId2"/>
              </a:rPr>
              <a:t>www.ncetm.org.uk/masterypd</a:t>
            </a:r>
            <a:r>
              <a:rPr lang="en-US" sz="1125"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1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
        <p:nvSpPr>
          <p:cNvPr id="6" name="Rectangle 5"/>
          <p:cNvSpPr/>
          <p:nvPr userDrawn="1"/>
        </p:nvSpPr>
        <p:spPr>
          <a:xfrm>
            <a:off x="3166213" y="6487841"/>
            <a:ext cx="2811573" cy="265457"/>
          </a:xfrm>
          <a:prstGeom prst="rect">
            <a:avLst/>
          </a:prstGeom>
        </p:spPr>
        <p:txBody>
          <a:bodyPr wrap="square">
            <a:spAutoFit/>
          </a:bodyPr>
          <a:lstStyle/>
          <a:p>
            <a:pPr algn="ctr">
              <a:buFontTx/>
              <a:buNone/>
            </a:pPr>
            <a:r>
              <a:rPr lang="en-US" sz="1125"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2125118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9144000" cy="594000"/>
          </a:xfrm>
          <a:prstGeom prst="rect">
            <a:avLst/>
          </a:prstGeom>
          <a:solidFill>
            <a:srgbClr val="347574"/>
          </a:solidFill>
          <a:ln>
            <a:noFill/>
          </a:ln>
        </p:spPr>
        <p:txBody>
          <a:bodyPr vert="horz" wrap="square" lIns="135000" tIns="34290" rIns="135000" bIns="3429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sz="1800"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45506" y="464400"/>
            <a:ext cx="8446974" cy="426170"/>
          </a:xfrm>
        </p:spPr>
        <p:txBody>
          <a:bodyPr/>
          <a:lstStyle>
            <a:lvl1pPr algn="l">
              <a:defRPr sz="15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301" y="5842800"/>
            <a:ext cx="487328"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391500" y="6237313"/>
            <a:ext cx="832128" cy="207749"/>
          </a:xfrm>
          <a:prstGeom prst="rect">
            <a:avLst/>
          </a:prstGeom>
          <a:noFill/>
        </p:spPr>
        <p:txBody>
          <a:bodyPr wrap="square" rtlCol="0">
            <a:spAutoFit/>
          </a:bodyPr>
          <a:lstStyle/>
          <a:p>
            <a:pPr>
              <a:buNone/>
            </a:pPr>
            <a:r>
              <a:rPr lang="en-GB" sz="750" b="1" dirty="0">
                <a:solidFill>
                  <a:srgbClr val="585858"/>
                </a:solidFill>
              </a:rPr>
              <a:t>ncetm.org.uk</a:t>
            </a:r>
          </a:p>
        </p:txBody>
      </p:sp>
    </p:spTree>
    <p:extLst>
      <p:ext uri="{BB962C8B-B14F-4D97-AF65-F5344CB8AC3E}">
        <p14:creationId xmlns:p14="http://schemas.microsoft.com/office/powerpoint/2010/main" val="2409261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40F36-338B-4A04-A3C9-C74DBC6591D6}" type="datetimeFigureOut">
              <a:rPr lang="en-GB" smtClean="0"/>
              <a:t>26/02/2022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80AD68-1779-4486-98B5-27B3EB527443}" type="slidenum">
              <a:rPr lang="en-GB" smtClean="0"/>
              <a:t>‹#›</a:t>
            </a:fld>
            <a:endParaRPr lang="en-GB"/>
          </a:p>
        </p:txBody>
      </p:sp>
    </p:spTree>
    <p:extLst>
      <p:ext uri="{BB962C8B-B14F-4D97-AF65-F5344CB8AC3E}">
        <p14:creationId xmlns:p14="http://schemas.microsoft.com/office/powerpoint/2010/main" val="153538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6F7F0-C0FD-4EAC-A8BC-47D79D424D7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7491F9D-F4B8-4E8B-B87E-C9E1AA7E318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8DFB82-B51A-419E-8586-C9541A042AC7}"/>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26/02/2022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BECD8749-86BD-437A-B767-C3B206F5C32A}"/>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37A8911-C76B-4D31-8DAA-9D0DA9E8738A}"/>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0726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4C970-E572-4916-A9C4-7888F2F874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BBF92B-998C-4044-9659-74044826C1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A22A4C-5DE0-47C0-908F-2D873EA56AA1}"/>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26/02/2022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693D380-21DB-46A6-B417-2660DB170145}"/>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F7CEEAB-7047-4F5E-B791-A117A1E8F084}"/>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432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6FF39-90BC-4306-B066-12A4DCFA3CFC}"/>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1FC7987-7063-4AAF-A415-E21B945EB703}"/>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790F6F-84A0-4C88-8106-9961D780FAB4}"/>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26/02/2022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AEBD56D-0C94-4A79-8636-FA56068CD627}"/>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199977E-F3D9-4888-8C97-B4AE137F4120}"/>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99871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theme" Target="../theme/theme5.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2CC"/>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 id="2147483966" r:id="rId6"/>
  </p:sldLayoutIdLst>
  <p:txStyles>
    <p:titleStyle>
      <a:lvl1pPr algn="l" rtl="0" eaLnBrk="1" fontAlgn="base" hangingPunct="1">
        <a:spcBef>
          <a:spcPct val="0"/>
        </a:spcBef>
        <a:spcAft>
          <a:spcPct val="0"/>
        </a:spcAft>
        <a:defRPr sz="2800" b="1" i="0">
          <a:solidFill>
            <a:srgbClr val="00628C"/>
          </a:solidFill>
          <a:latin typeface="XCCW Joined 1a" panose="03050602040000000000" pitchFamily="66" charset="0"/>
          <a:ea typeface="XCCW Joined 1a" panose="03050602040000000000" pitchFamily="66" charset="0"/>
          <a:cs typeface="XCCW Joined 1a" panose="03050602040000000000" pitchFamily="66"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59F7E7-DC99-4CAD-A839-97D0444939F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5E7EE3-237E-47BE-80FC-74A111E6C46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E0F03E-5F10-441F-A630-F975C6D5828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buClrTx/>
              <a:buFontTx/>
              <a:buNone/>
            </a:pPr>
            <a:fld id="{0FE5E8E2-3016-49FC-BD81-F144A49C2E49}" type="datetimeFigureOut">
              <a:rPr lang="en-GB" smtClean="0">
                <a:solidFill>
                  <a:prstClr val="black">
                    <a:tint val="75000"/>
                  </a:prstClr>
                </a:solidFill>
                <a:latin typeface="Calibri" panose="020F0502020204030204"/>
              </a:rPr>
              <a:pPr fontAlgn="auto">
                <a:spcBef>
                  <a:spcPts val="0"/>
                </a:spcBef>
                <a:spcAft>
                  <a:spcPts val="0"/>
                </a:spcAft>
                <a:buClrTx/>
                <a:buFontTx/>
                <a:buNone/>
              </a:pPr>
              <a:t>26/02/2022</a:t>
            </a:fld>
            <a:endParaRPr lang="en-GB">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16288C74-E599-4CDA-AA59-77D909DAC48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buClrTx/>
              <a:buFontTx/>
              <a:buNone/>
            </a:pPr>
            <a:endParaRPr lang="en-GB">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E257E84D-1ABA-4AA9-8189-F899C3167CB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buClrTx/>
              <a:buFontTx/>
              <a:buNone/>
            </a:pPr>
            <a:fld id="{74100922-FF59-4830-A5D2-8B8CED6F65AD}" type="slidenum">
              <a:rPr lang="en-GB" smtClean="0">
                <a:solidFill>
                  <a:prstClr val="black">
                    <a:tint val="75000"/>
                  </a:prstClr>
                </a:solidFill>
                <a:latin typeface="Calibri" panose="020F0502020204030204"/>
              </a:rPr>
              <a:pPr fontAlgn="auto">
                <a:spcBef>
                  <a:spcPts val="0"/>
                </a:spcBef>
                <a:spcAft>
                  <a:spcPts val="0"/>
                </a:spcAft>
                <a:buClrTx/>
                <a:buFontTx/>
                <a:buNone/>
              </a:pPr>
              <a:t>‹#›</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2546816833"/>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2CC"/>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solidFill>
                <a:srgbClr val="000000"/>
              </a:solidFill>
            </a:endParaRPr>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solidFill>
                <a:srgbClr val="000000"/>
              </a:solidFill>
            </a:endParaRPr>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solidFill>
                  <a:srgbClr val="000000"/>
                </a:solidFill>
              </a:rPr>
              <a:pPr/>
              <a:t>‹#›</a:t>
            </a:fld>
            <a:endParaRPr lang="en-GB" altLang="x-none">
              <a:solidFill>
                <a:srgbClr val="000000"/>
              </a:solidFill>
            </a:endParaRPr>
          </a:p>
        </p:txBody>
      </p:sp>
    </p:spTree>
    <p:extLst>
      <p:ext uri="{BB962C8B-B14F-4D97-AF65-F5344CB8AC3E}">
        <p14:creationId xmlns:p14="http://schemas.microsoft.com/office/powerpoint/2010/main" val="3475500387"/>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Lst>
  <p:txStyles>
    <p:titleStyle>
      <a:lvl1pPr algn="l" rtl="0" eaLnBrk="1" fontAlgn="base" hangingPunct="1">
        <a:spcBef>
          <a:spcPct val="0"/>
        </a:spcBef>
        <a:spcAft>
          <a:spcPct val="0"/>
        </a:spcAft>
        <a:defRPr sz="2800" b="1" i="0">
          <a:solidFill>
            <a:srgbClr val="00628C"/>
          </a:solidFill>
          <a:latin typeface="XCCW Joined 1a" panose="03050602040000000000" pitchFamily="66" charset="0"/>
          <a:ea typeface="XCCW Joined 1a" panose="03050602040000000000" pitchFamily="66" charset="0"/>
          <a:cs typeface="XCCW Joined 1a" panose="03050602040000000000" pitchFamily="66"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2CC"/>
        </a:solidFill>
        <a:effectLst/>
      </p:bgPr>
    </p:bg>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F33BA71E-3CF0-1E4E-BEEE-6280AD06DDC9}"/>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53351770"/>
      </p:ext>
    </p:extLst>
  </p:cSld>
  <p:clrMap bg1="lt1" tx1="dk1" bg2="lt2" tx2="dk2" accent1="accent1" accent2="accent2" accent3="accent3" accent4="accent4" accent5="accent5" accent6="accent6" hlink="hlink" folHlink="folHlink"/>
  <p:sldLayoutIdLst>
    <p:sldLayoutId id="21474839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2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457078" y="301625"/>
            <a:ext cx="8058272"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457078" y="1556795"/>
            <a:ext cx="8058272"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1"/>
            <a:ext cx="9144000" cy="365125"/>
          </a:xfrm>
          <a:prstGeom prst="rect">
            <a:avLst/>
          </a:prstGeom>
        </p:spPr>
        <p:txBody>
          <a:bodyPr vert="horz" lIns="91440" tIns="45720" rIns="91440" bIns="45720" rtlCol="0" anchor="ctr"/>
          <a:lstStyle>
            <a:lvl1pPr algn="ctr">
              <a:buNone/>
              <a:defRPr sz="9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1002067823"/>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Lst>
  <mc:AlternateContent xmlns:mc="http://schemas.openxmlformats.org/markup-compatibility/2006" xmlns:p14="http://schemas.microsoft.com/office/powerpoint/2010/main">
    <mc:Choice Requires="p14">
      <p:transition p14:dur="10"/>
    </mc:Choice>
    <mc:Fallback xmlns="">
      <p:transition/>
    </mc:Fallback>
  </mc:AlternateContent>
  <p:hf sldNum="0" hdr="0" dt="0"/>
  <p:txStyles>
    <p:titleStyle>
      <a:lvl1pPr algn="l" defTabSz="685800" rtl="0" eaLnBrk="1" latinLnBrk="0" hangingPunct="1">
        <a:lnSpc>
          <a:spcPct val="90000"/>
        </a:lnSpc>
        <a:spcBef>
          <a:spcPct val="0"/>
        </a:spcBef>
        <a:buNone/>
        <a:defRPr sz="2025"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kern="1200">
          <a:solidFill>
            <a:srgbClr val="585858"/>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rgbClr val="585858"/>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rgbClr val="585858"/>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0B3C21-D30D-4A0F-BE5F-94522D420E75}"/>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D9E0B491-5FE6-42E0-B756-55586EB644C8}"/>
              </a:ext>
            </a:extLst>
          </p:cNvPr>
          <p:cNvSpPr txBox="1"/>
          <p:nvPr/>
        </p:nvSpPr>
        <p:spPr bwMode="auto">
          <a:xfrm>
            <a:off x="303736" y="977029"/>
            <a:ext cx="8163989" cy="361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l" rtl="0" fontAlgn="base">
              <a:buNone/>
            </a:pPr>
            <a:r>
              <a:rPr lang="en-GB" sz="1800" b="1" u="sng" kern="1200" dirty="0">
                <a:solidFill>
                  <a:srgbClr val="000000"/>
                </a:solidFill>
                <a:effectLst/>
                <a:latin typeface="XCCW Joined 1a"/>
                <a:cs typeface="Calibri" panose="020F0502020204030204" pitchFamily="34" charset="0"/>
              </a:rPr>
              <a:t>L.I – Can I identify how many equal parts a whole has been divided into?</a:t>
            </a:r>
            <a:endParaRPr lang="en-GB" sz="1800" b="0" i="0" dirty="0">
              <a:solidFill>
                <a:srgbClr val="000000"/>
              </a:solidFill>
              <a:effectLst/>
              <a:latin typeface="XCCW Joined 1a" panose="03050602040000000000" pitchFamily="66" charset="0"/>
            </a:endParaRPr>
          </a:p>
          <a:p>
            <a:pPr algn="l" rtl="0" fontAlgn="base">
              <a:buNone/>
            </a:pPr>
            <a:endParaRPr lang="en-GB" sz="1800" b="1" u="sng" kern="1200" dirty="0">
              <a:solidFill>
                <a:srgbClr val="000000"/>
              </a:solidFill>
              <a:effectLst/>
              <a:latin typeface="XCCW Joined 1a"/>
              <a:cs typeface="Calibri" panose="020F0502020204030204" pitchFamily="34" charset="0"/>
            </a:endParaRPr>
          </a:p>
          <a:p>
            <a:pPr eaLnBrk="0" fontAlgn="base" hangingPunct="0">
              <a:spcAft>
                <a:spcPts val="1000"/>
              </a:spcAft>
              <a:buNone/>
            </a:pPr>
            <a:r>
              <a:rPr lang="en-GB" sz="1800" b="1" u="sng" kern="1200" dirty="0">
                <a:solidFill>
                  <a:srgbClr val="000000"/>
                </a:solidFill>
                <a:effectLst/>
                <a:latin typeface="XCCW Joined 1a"/>
                <a:cs typeface="Calibri" panose="020F0502020204030204" pitchFamily="34" charset="0"/>
              </a:rPr>
              <a:t>Steps to success</a:t>
            </a:r>
            <a:endParaRPr lang="en-GB" sz="1800" dirty="0">
              <a:solidFill>
                <a:srgbClr val="000000"/>
              </a:solidFill>
              <a:latin typeface="XCCW Joined 1a"/>
              <a:cs typeface="Calibri" panose="020F0502020204030204" pitchFamily="34" charset="0"/>
            </a:endParaRPr>
          </a:p>
          <a:p>
            <a:pPr marL="285750" indent="-285750" eaLnBrk="0" hangingPunct="0">
              <a:spcAft>
                <a:spcPts val="1000"/>
              </a:spcAft>
            </a:pPr>
            <a:r>
              <a:rPr lang="en-GB" sz="1800" dirty="0">
                <a:solidFill>
                  <a:srgbClr val="000000"/>
                </a:solidFill>
                <a:latin typeface="XCCW Joined 1a"/>
                <a:cs typeface="Calibri" panose="020F0502020204030204" pitchFamily="34" charset="0"/>
              </a:rPr>
              <a:t>I</a:t>
            </a:r>
            <a:r>
              <a:rPr lang="en-GB" sz="1800" kern="1200" dirty="0">
                <a:solidFill>
                  <a:srgbClr val="000000"/>
                </a:solidFill>
                <a:effectLst/>
                <a:latin typeface="XCCW Joined 1a"/>
                <a:cs typeface="Calibri" panose="020F0502020204030204" pitchFamily="34" charset="0"/>
              </a:rPr>
              <a:t>dentify the whole</a:t>
            </a:r>
          </a:p>
          <a:p>
            <a:pPr marL="285750" indent="-285750" eaLnBrk="0" hangingPunct="0">
              <a:spcAft>
                <a:spcPts val="1000"/>
              </a:spcAft>
            </a:pPr>
            <a:r>
              <a:rPr lang="en-GB" sz="1800">
                <a:solidFill>
                  <a:srgbClr val="000000"/>
                </a:solidFill>
                <a:latin typeface="XCCW Joined 1a"/>
                <a:cs typeface="Calibri" panose="020F0502020204030204" pitchFamily="34" charset="0"/>
              </a:rPr>
              <a:t>Identify one part</a:t>
            </a:r>
            <a:endParaRPr lang="en-GB" sz="1800" dirty="0">
              <a:solidFill>
                <a:srgbClr val="000000"/>
              </a:solidFill>
              <a:latin typeface="XCCW Joined 1a"/>
              <a:cs typeface="Calibri" panose="020F0502020204030204" pitchFamily="34" charset="0"/>
            </a:endParaRPr>
          </a:p>
          <a:p>
            <a:pPr marL="285750" indent="-285750" eaLnBrk="0" hangingPunct="0">
              <a:spcAft>
                <a:spcPts val="1000"/>
              </a:spcAft>
            </a:pPr>
            <a:r>
              <a:rPr lang="en-GB" sz="1800" dirty="0">
                <a:solidFill>
                  <a:srgbClr val="000000"/>
                </a:solidFill>
                <a:latin typeface="XCCW Joined 1a"/>
                <a:cs typeface="Calibri" panose="020F0502020204030204" pitchFamily="34" charset="0"/>
              </a:rPr>
              <a:t>Identify how many parts make the whole</a:t>
            </a:r>
            <a:endParaRPr lang="en-GB" sz="1800" kern="1200" dirty="0">
              <a:solidFill>
                <a:srgbClr val="000000"/>
              </a:solidFill>
              <a:effectLst/>
              <a:latin typeface="XCCW Joined 1a"/>
              <a:cs typeface="Calibri" panose="020F0502020204030204" pitchFamily="34" charset="0"/>
            </a:endParaRPr>
          </a:p>
          <a:p>
            <a:pPr>
              <a:spcAft>
                <a:spcPts val="1000"/>
              </a:spcAft>
              <a:buNone/>
            </a:pPr>
            <a:endParaRPr lang="en-GB" sz="1800" b="1" dirty="0">
              <a:latin typeface="XCCW Joined 1a"/>
              <a:ea typeface="Times New Roman" panose="02020603050405020304" pitchFamily="18" charset="0"/>
              <a:cs typeface="Calibri" panose="020F0502020204030204" pitchFamily="34" charset="0"/>
            </a:endParaRPr>
          </a:p>
          <a:p>
            <a:pPr>
              <a:spcAft>
                <a:spcPts val="1000"/>
              </a:spcAft>
              <a:buNone/>
            </a:pPr>
            <a:r>
              <a:rPr lang="en-GB" sz="1800" b="1" dirty="0">
                <a:latin typeface="XCCW Joined 1a"/>
                <a:ea typeface="Times New Roman" panose="02020603050405020304" pitchFamily="18" charset="0"/>
                <a:cs typeface="Calibri" panose="020F0502020204030204" pitchFamily="34" charset="0"/>
              </a:rPr>
              <a:t>Challenge: True or False</a:t>
            </a:r>
            <a:endParaRPr lang="en-GB" sz="1800" dirty="0">
              <a:latin typeface="XCCW Joined 1a"/>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11720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lnSpcReduction="20000"/>
          </a:bodyPr>
          <a:lstStyle/>
          <a:p>
            <a:pPr algn="l"/>
            <a:r>
              <a:rPr lang="en-US" dirty="0">
                <a:solidFill>
                  <a:srgbClr val="3875A1"/>
                </a:solidFill>
              </a:rPr>
              <a:t>Independent task</a:t>
            </a:r>
          </a:p>
          <a:p>
            <a:pPr algn="l"/>
            <a:r>
              <a:rPr lang="en-US" dirty="0">
                <a:solidFill>
                  <a:srgbClr val="3875A1"/>
                </a:solidFill>
              </a:rPr>
              <a:t>Answers</a:t>
            </a:r>
          </a:p>
        </p:txBody>
      </p:sp>
      <p:pic>
        <p:nvPicPr>
          <p:cNvPr id="5" name="Picture 4">
            <a:extLst>
              <a:ext uri="{FF2B5EF4-FFF2-40B4-BE49-F238E27FC236}">
                <a16:creationId xmlns:a16="http://schemas.microsoft.com/office/drawing/2014/main" id="{D9A0174C-EE81-4B31-B554-9CD9D8F69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708" y="2387533"/>
            <a:ext cx="5930585" cy="2082937"/>
          </a:xfrm>
          <a:prstGeom prst="rect">
            <a:avLst/>
          </a:prstGeom>
        </p:spPr>
      </p:pic>
      <p:sp>
        <p:nvSpPr>
          <p:cNvPr id="8" name="TextBox 7">
            <a:extLst>
              <a:ext uri="{FF2B5EF4-FFF2-40B4-BE49-F238E27FC236}">
                <a16:creationId xmlns:a16="http://schemas.microsoft.com/office/drawing/2014/main" id="{06759DCC-55F7-41E1-A162-561D94CE9C0D}"/>
              </a:ext>
            </a:extLst>
          </p:cNvPr>
          <p:cNvSpPr txBox="1"/>
          <p:nvPr/>
        </p:nvSpPr>
        <p:spPr>
          <a:xfrm>
            <a:off x="1143000" y="1642643"/>
            <a:ext cx="6858000" cy="369332"/>
          </a:xfrm>
          <a:prstGeom prst="rect">
            <a:avLst/>
          </a:prstGeom>
          <a:noFill/>
        </p:spPr>
        <p:txBody>
          <a:bodyPr wrap="square" rtlCol="0">
            <a:spAutoFit/>
          </a:bodyPr>
          <a:lstStyle/>
          <a:p>
            <a:pPr algn="ctr" defTabSz="685800" fontAlgn="auto">
              <a:spcBef>
                <a:spcPts val="0"/>
              </a:spcBef>
              <a:spcAft>
                <a:spcPts val="0"/>
              </a:spcAft>
              <a:buClrTx/>
              <a:buNone/>
            </a:pPr>
            <a:r>
              <a:rPr lang="en-GB" sz="1800" dirty="0">
                <a:solidFill>
                  <a:prstClr val="black"/>
                </a:solidFill>
                <a:latin typeface="Myriad Pro" panose="020B0503030403020204" pitchFamily="34" charset="0"/>
              </a:rPr>
              <a:t>Some ways to divide the shape into 2, 4, 5 and 8 equal parts.</a:t>
            </a:r>
          </a:p>
        </p:txBody>
      </p:sp>
      <p:sp>
        <p:nvSpPr>
          <p:cNvPr id="3" name="Rectangle 2">
            <a:extLst>
              <a:ext uri="{FF2B5EF4-FFF2-40B4-BE49-F238E27FC236}">
                <a16:creationId xmlns:a16="http://schemas.microsoft.com/office/drawing/2014/main" id="{A099DF58-0AB4-4B21-A804-8259A1D515A2}"/>
              </a:ext>
            </a:extLst>
          </p:cNvPr>
          <p:cNvSpPr/>
          <p:nvPr/>
        </p:nvSpPr>
        <p:spPr>
          <a:xfrm>
            <a:off x="3511908" y="3451568"/>
            <a:ext cx="2514600" cy="1394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buClrTx/>
              <a:buNone/>
            </a:pPr>
            <a:endParaRPr lang="en-GB" sz="1350">
              <a:solidFill>
                <a:prstClr val="white"/>
              </a:solidFill>
              <a:latin typeface="Calibri" panose="020F0502020204030204"/>
            </a:endParaRPr>
          </a:p>
        </p:txBody>
      </p:sp>
    </p:spTree>
    <p:extLst>
      <p:ext uri="{BB962C8B-B14F-4D97-AF65-F5344CB8AC3E}">
        <p14:creationId xmlns:p14="http://schemas.microsoft.com/office/powerpoint/2010/main" val="1581124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solidFill>
                <a:srgbClr val="3875A1"/>
              </a:solidFill>
            </a:endParaRPr>
          </a:p>
        </p:txBody>
      </p:sp>
      <p:pic>
        <p:nvPicPr>
          <p:cNvPr id="5" name="Picture 4">
            <a:extLst>
              <a:ext uri="{FF2B5EF4-FFF2-40B4-BE49-F238E27FC236}">
                <a16:creationId xmlns:a16="http://schemas.microsoft.com/office/drawing/2014/main" id="{D9A0174C-EE81-4B31-B554-9CD9D8F69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708" y="2387533"/>
            <a:ext cx="5930585" cy="2082937"/>
          </a:xfrm>
          <a:prstGeom prst="rect">
            <a:avLst/>
          </a:prstGeom>
        </p:spPr>
      </p:pic>
      <p:sp>
        <p:nvSpPr>
          <p:cNvPr id="8" name="TextBox 7">
            <a:extLst>
              <a:ext uri="{FF2B5EF4-FFF2-40B4-BE49-F238E27FC236}">
                <a16:creationId xmlns:a16="http://schemas.microsoft.com/office/drawing/2014/main" id="{06759DCC-55F7-41E1-A162-561D94CE9C0D}"/>
              </a:ext>
            </a:extLst>
          </p:cNvPr>
          <p:cNvSpPr txBox="1"/>
          <p:nvPr/>
        </p:nvSpPr>
        <p:spPr>
          <a:xfrm>
            <a:off x="1731830" y="1642643"/>
            <a:ext cx="5680341" cy="369332"/>
          </a:xfrm>
          <a:prstGeom prst="rect">
            <a:avLst/>
          </a:prstGeom>
          <a:noFill/>
        </p:spPr>
        <p:txBody>
          <a:bodyPr wrap="square" rtlCol="0">
            <a:spAutoFit/>
          </a:bodyPr>
          <a:lstStyle/>
          <a:p>
            <a:pPr algn="ctr" defTabSz="685800" fontAlgn="auto">
              <a:spcBef>
                <a:spcPts val="0"/>
              </a:spcBef>
              <a:spcAft>
                <a:spcPts val="0"/>
              </a:spcAft>
              <a:buClrTx/>
              <a:buNone/>
            </a:pPr>
            <a:r>
              <a:rPr lang="en-GB" sz="1800" dirty="0">
                <a:solidFill>
                  <a:prstClr val="black"/>
                </a:solidFill>
                <a:latin typeface="Myriad Pro" panose="020B0503030403020204" pitchFamily="34" charset="0"/>
              </a:rPr>
              <a:t>What other equal parts can you divide it into?</a:t>
            </a:r>
          </a:p>
        </p:txBody>
      </p:sp>
    </p:spTree>
    <p:extLst>
      <p:ext uri="{BB962C8B-B14F-4D97-AF65-F5344CB8AC3E}">
        <p14:creationId xmlns:p14="http://schemas.microsoft.com/office/powerpoint/2010/main" val="39984081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2FF296-B6F9-4632-B51C-C48ACEB56E76}"/>
              </a:ext>
            </a:extLst>
          </p:cNvPr>
          <p:cNvSpPr>
            <a:spLocks noGrp="1"/>
          </p:cNvSpPr>
          <p:nvPr>
            <p:ph idx="1"/>
          </p:nvPr>
        </p:nvSpPr>
        <p:spPr>
          <a:xfrm>
            <a:off x="257548" y="125294"/>
            <a:ext cx="3866229" cy="5620971"/>
          </a:xfrm>
        </p:spPr>
        <p:txBody>
          <a:bodyPr>
            <a:normAutofit fontScale="85000" lnSpcReduction="10000"/>
          </a:bodyPr>
          <a:lstStyle/>
          <a:p>
            <a:pPr marL="0" indent="0">
              <a:buNone/>
            </a:pPr>
            <a:r>
              <a:rPr lang="en-GB" dirty="0"/>
              <a:t>Write a reflection sentence.</a:t>
            </a:r>
          </a:p>
          <a:p>
            <a:pPr marL="0" indent="0">
              <a:buNone/>
            </a:pPr>
            <a:r>
              <a:rPr lang="en-GB" dirty="0">
                <a:solidFill>
                  <a:srgbClr val="7030A0"/>
                </a:solidFill>
              </a:rPr>
              <a:t>Reflection:</a:t>
            </a:r>
          </a:p>
          <a:p>
            <a:pPr marL="0" indent="0">
              <a:buNone/>
            </a:pPr>
            <a:r>
              <a:rPr lang="en-GB" dirty="0">
                <a:solidFill>
                  <a:srgbClr val="7030A0"/>
                </a:solidFill>
              </a:rPr>
              <a:t>I felt I was successful using…</a:t>
            </a:r>
          </a:p>
          <a:p>
            <a:pPr marL="0" indent="0">
              <a:buNone/>
            </a:pPr>
            <a:r>
              <a:rPr lang="en-GB" dirty="0">
                <a:solidFill>
                  <a:srgbClr val="7030A0"/>
                </a:solidFill>
              </a:rPr>
              <a:t>I found it difficult using…</a:t>
            </a:r>
          </a:p>
          <a:p>
            <a:pPr marL="0" indent="0">
              <a:buNone/>
            </a:pPr>
            <a:r>
              <a:rPr lang="en-GB" dirty="0">
                <a:solidFill>
                  <a:srgbClr val="7030A0"/>
                </a:solidFill>
              </a:rPr>
              <a:t>Today, it really helped me to use…</a:t>
            </a:r>
          </a:p>
          <a:p>
            <a:pPr marL="0" indent="0">
              <a:buNone/>
            </a:pPr>
            <a:r>
              <a:rPr lang="en-GB" dirty="0">
                <a:solidFill>
                  <a:srgbClr val="7030A0"/>
                </a:solidFill>
              </a:rPr>
              <a:t>I really understood ____ this lesson…</a:t>
            </a:r>
          </a:p>
          <a:p>
            <a:pPr marL="0" indent="0">
              <a:buNone/>
            </a:pPr>
            <a:r>
              <a:rPr lang="en-GB" dirty="0">
                <a:solidFill>
                  <a:srgbClr val="7030A0"/>
                </a:solidFill>
              </a:rPr>
              <a:t>I struggled to understand ___ this lesson…</a:t>
            </a:r>
          </a:p>
          <a:p>
            <a:pPr marL="0" indent="0">
              <a:buNone/>
            </a:pPr>
            <a:r>
              <a:rPr lang="en-GB" dirty="0"/>
              <a:t>Make sure there is a ‘zone of learning’ on the LI.</a:t>
            </a:r>
          </a:p>
          <a:p>
            <a:pPr marL="0" indent="0">
              <a:buNone/>
            </a:pPr>
            <a:r>
              <a:rPr lang="en-GB" dirty="0"/>
              <a:t>(</a:t>
            </a:r>
            <a:r>
              <a:rPr lang="en-GB" dirty="0">
                <a:solidFill>
                  <a:srgbClr val="7030A0"/>
                </a:solidFill>
              </a:rPr>
              <a:t>Growth</a:t>
            </a:r>
            <a:r>
              <a:rPr lang="en-GB" dirty="0"/>
              <a:t>/</a:t>
            </a:r>
            <a:r>
              <a:rPr lang="en-GB" dirty="0">
                <a:solidFill>
                  <a:srgbClr val="0070C0"/>
                </a:solidFill>
              </a:rPr>
              <a:t>Learning</a:t>
            </a:r>
            <a:r>
              <a:rPr lang="en-GB" dirty="0"/>
              <a:t>/</a:t>
            </a:r>
            <a:r>
              <a:rPr lang="en-GB" dirty="0">
                <a:solidFill>
                  <a:srgbClr val="FF0000"/>
                </a:solidFill>
              </a:rPr>
              <a:t>Panic</a:t>
            </a:r>
            <a:r>
              <a:rPr lang="en-GB" dirty="0"/>
              <a:t>/</a:t>
            </a:r>
          </a:p>
          <a:p>
            <a:pPr marL="0" indent="0">
              <a:buNone/>
            </a:pPr>
            <a:r>
              <a:rPr lang="en-GB" dirty="0">
                <a:solidFill>
                  <a:srgbClr val="00B050"/>
                </a:solidFill>
              </a:rPr>
              <a:t>Comfort</a:t>
            </a:r>
            <a:r>
              <a:rPr lang="en-GB" dirty="0"/>
              <a:t>)</a:t>
            </a:r>
          </a:p>
          <a:p>
            <a:pPr marL="0" indent="0">
              <a:buNone/>
            </a:pPr>
            <a:endParaRPr lang="en-GB" b="1" dirty="0">
              <a:solidFill>
                <a:srgbClr val="7030A0"/>
              </a:solidFill>
            </a:endParaRPr>
          </a:p>
        </p:txBody>
      </p:sp>
      <p:sp>
        <p:nvSpPr>
          <p:cNvPr id="2" name="Rectangle 1"/>
          <p:cNvSpPr/>
          <p:nvPr/>
        </p:nvSpPr>
        <p:spPr>
          <a:xfrm>
            <a:off x="169985" y="140678"/>
            <a:ext cx="4153005" cy="38598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buFontTx/>
              <a:buNone/>
            </a:pPr>
            <a:endParaRPr lang="en-GB" sz="1800">
              <a:solidFill>
                <a:prstClr val="white"/>
              </a:solidFill>
            </a:endParaRPr>
          </a:p>
        </p:txBody>
      </p:sp>
      <p:sp>
        <p:nvSpPr>
          <p:cNvPr id="12" name="Rectangle 11"/>
          <p:cNvSpPr/>
          <p:nvPr/>
        </p:nvSpPr>
        <p:spPr>
          <a:xfrm>
            <a:off x="169985" y="4061142"/>
            <a:ext cx="4000500" cy="21355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buFontTx/>
              <a:buNone/>
            </a:pPr>
            <a:endParaRPr lang="en-GB" sz="1800">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5845" y="78156"/>
            <a:ext cx="4674011" cy="6665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1828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EFC383-507E-4F6E-AC7E-ED39D2F31FD8}"/>
              </a:ext>
            </a:extLst>
          </p:cNvPr>
          <p:cNvSpPr txBox="1"/>
          <p:nvPr/>
        </p:nvSpPr>
        <p:spPr>
          <a:xfrm>
            <a:off x="241213" y="456166"/>
            <a:ext cx="8661575" cy="1224951"/>
          </a:xfrm>
          <a:prstGeom prst="rect">
            <a:avLst/>
          </a:prstGeom>
          <a:noFill/>
        </p:spPr>
        <p:txBody>
          <a:bodyPr wrap="square" rtlCol="0">
            <a:spAutoFit/>
          </a:bodyPr>
          <a:lstStyle/>
          <a:p>
            <a:pPr>
              <a:buNone/>
            </a:pPr>
            <a:r>
              <a:rPr lang="en-GB" sz="1600" dirty="0">
                <a:latin typeface="XCCW Joined 1a" panose="03050602040000000000" pitchFamily="66" charset="0"/>
              </a:rPr>
              <a:t>Write a reflection sentence. Here are some examples. </a:t>
            </a:r>
          </a:p>
          <a:p>
            <a:pPr>
              <a:buNone/>
            </a:pPr>
            <a:endParaRPr lang="en-GB" sz="1600" dirty="0">
              <a:latin typeface="XCCW Joined 1a" panose="03050602040000000000" pitchFamily="66" charset="0"/>
            </a:endParaRPr>
          </a:p>
          <a:p>
            <a:pPr>
              <a:buNone/>
            </a:pPr>
            <a:r>
              <a:rPr lang="en-GB" sz="1600" u="sng" dirty="0">
                <a:latin typeface="XCCW Joined 1a" panose="03050602040000000000" pitchFamily="66" charset="0"/>
              </a:rPr>
              <a:t>Reflection</a:t>
            </a:r>
          </a:p>
          <a:p>
            <a:pPr>
              <a:buNone/>
            </a:pPr>
            <a:endParaRPr lang="en-GB" sz="1600" dirty="0">
              <a:latin typeface="XCCW Joined 1a" panose="03050602040000000000" pitchFamily="66" charset="0"/>
            </a:endParaRPr>
          </a:p>
        </p:txBody>
      </p:sp>
      <p:sp>
        <p:nvSpPr>
          <p:cNvPr id="3" name="TextBox 2">
            <a:extLst>
              <a:ext uri="{FF2B5EF4-FFF2-40B4-BE49-F238E27FC236}">
                <a16:creationId xmlns:a16="http://schemas.microsoft.com/office/drawing/2014/main" id="{CE0A6ECA-A487-491D-A11F-5C45FDA6E206}"/>
              </a:ext>
            </a:extLst>
          </p:cNvPr>
          <p:cNvSpPr txBox="1"/>
          <p:nvPr/>
        </p:nvSpPr>
        <p:spPr>
          <a:xfrm>
            <a:off x="241212" y="1435584"/>
            <a:ext cx="8661575" cy="3850285"/>
          </a:xfrm>
          <a:prstGeom prst="rect">
            <a:avLst/>
          </a:prstGeom>
          <a:noFill/>
          <a:ln w="57150">
            <a:solidFill>
              <a:srgbClr val="00B050"/>
            </a:solidFill>
          </a:ln>
        </p:spPr>
        <p:txBody>
          <a:bodyPr wrap="square" rtlCol="0">
            <a:spAutoFit/>
          </a:bodyPr>
          <a:lstStyle/>
          <a:p>
            <a:pPr>
              <a:lnSpc>
                <a:spcPct val="150000"/>
              </a:lnSpc>
            </a:pPr>
            <a:r>
              <a:rPr lang="en-GB" sz="1800" dirty="0">
                <a:latin typeface="XCCW Joined 1a" panose="03050602040000000000" pitchFamily="66" charset="0"/>
              </a:rPr>
              <a:t>I felt I was successful using …..</a:t>
            </a:r>
          </a:p>
          <a:p>
            <a:pPr>
              <a:lnSpc>
                <a:spcPct val="150000"/>
              </a:lnSpc>
            </a:pPr>
            <a:r>
              <a:rPr lang="en-GB" sz="1800" dirty="0">
                <a:latin typeface="XCCW Joined 1a" panose="03050602040000000000" pitchFamily="66" charset="0"/>
              </a:rPr>
              <a:t>I found it difficult using ….</a:t>
            </a:r>
          </a:p>
          <a:p>
            <a:pPr>
              <a:lnSpc>
                <a:spcPct val="150000"/>
              </a:lnSpc>
            </a:pPr>
            <a:r>
              <a:rPr lang="en-GB" sz="1800" dirty="0">
                <a:latin typeface="XCCW Joined 1a" panose="03050602040000000000" pitchFamily="66" charset="0"/>
              </a:rPr>
              <a:t>An effective strategy I used today was ….</a:t>
            </a:r>
          </a:p>
          <a:p>
            <a:pPr>
              <a:lnSpc>
                <a:spcPct val="150000"/>
              </a:lnSpc>
            </a:pPr>
            <a:r>
              <a:rPr lang="en-GB" sz="1800" dirty="0">
                <a:latin typeface="XCCW Joined 1a" panose="03050602040000000000" pitchFamily="66" charset="0"/>
              </a:rPr>
              <a:t>Today, it really helped me to use ….</a:t>
            </a:r>
          </a:p>
          <a:p>
            <a:pPr>
              <a:lnSpc>
                <a:spcPct val="150000"/>
              </a:lnSpc>
            </a:pPr>
            <a:r>
              <a:rPr lang="en-GB" sz="1800" dirty="0">
                <a:latin typeface="XCCW Joined 1a" panose="03050602040000000000" pitchFamily="66" charset="0"/>
              </a:rPr>
              <a:t>Perhaps it would have been easier if I had used/asked ….</a:t>
            </a:r>
          </a:p>
          <a:p>
            <a:pPr>
              <a:lnSpc>
                <a:spcPct val="150000"/>
              </a:lnSpc>
            </a:pPr>
            <a:r>
              <a:rPr lang="en-GB" sz="1800" dirty="0">
                <a:latin typeface="XCCW Joined 1a" panose="03050602040000000000" pitchFamily="66" charset="0"/>
              </a:rPr>
              <a:t>I asked for help with question 2 because … </a:t>
            </a:r>
          </a:p>
          <a:p>
            <a:pPr>
              <a:lnSpc>
                <a:spcPct val="150000"/>
              </a:lnSpc>
            </a:pPr>
            <a:r>
              <a:rPr lang="en-GB" sz="1800" dirty="0">
                <a:latin typeface="XCCW Joined 1a" panose="03050602040000000000" pitchFamily="66" charset="0"/>
              </a:rPr>
              <a:t>A top tip for (adding fractions) is …..</a:t>
            </a:r>
          </a:p>
          <a:p>
            <a:endParaRPr lang="en-GB" dirty="0"/>
          </a:p>
        </p:txBody>
      </p:sp>
    </p:spTree>
    <p:extLst>
      <p:ext uri="{BB962C8B-B14F-4D97-AF65-F5344CB8AC3E}">
        <p14:creationId xmlns:p14="http://schemas.microsoft.com/office/powerpoint/2010/main" val="1966589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99F58A3A-2916-4151-9A8D-4E7962C9ACE9}"/>
              </a:ext>
            </a:extLst>
          </p:cNvPr>
          <p:cNvPicPr>
            <a:picLocks noChangeAspect="1"/>
          </p:cNvPicPr>
          <p:nvPr/>
        </p:nvPicPr>
        <p:blipFill rotWithShape="1">
          <a:blip r:embed="rId3">
            <a:extLst>
              <a:ext uri="{28A0092B-C50C-407E-A947-70E740481C1C}">
                <a14:useLocalDpi xmlns:a14="http://schemas.microsoft.com/office/drawing/2010/main" val="0"/>
              </a:ext>
            </a:extLst>
          </a:blip>
          <a:srcRect l="-578" r="-422"/>
          <a:stretch/>
        </p:blipFill>
        <p:spPr>
          <a:xfrm>
            <a:off x="1558185" y="2825095"/>
            <a:ext cx="6004387" cy="1207814"/>
          </a:xfrm>
          <a:prstGeom prst="rect">
            <a:avLst/>
          </a:prstGeom>
        </p:spPr>
      </p:pic>
      <p:sp>
        <p:nvSpPr>
          <p:cNvPr id="2" name="Text Placeholder 1"/>
          <p:cNvSpPr>
            <a:spLocks noGrp="1"/>
          </p:cNvSpPr>
          <p:nvPr>
            <p:ph type="body" sz="quarter" idx="11"/>
          </p:nvPr>
        </p:nvSpPr>
        <p:spPr/>
        <p:txBody>
          <a:bodyPr/>
          <a:lstStyle/>
          <a:p>
            <a:pPr algn="l"/>
            <a:r>
              <a:rPr lang="en-US" dirty="0">
                <a:solidFill>
                  <a:srgbClr val="3875A1"/>
                </a:solidFill>
              </a:rPr>
              <a:t>New Learning</a:t>
            </a:r>
          </a:p>
        </p:txBody>
      </p:sp>
      <p:pic>
        <p:nvPicPr>
          <p:cNvPr id="6" name="Picture 5">
            <a:extLst>
              <a:ext uri="{FF2B5EF4-FFF2-40B4-BE49-F238E27FC236}">
                <a16:creationId xmlns:a16="http://schemas.microsoft.com/office/drawing/2014/main" id="{38AFC83B-1020-4F2A-AD71-78534EFDC93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861479" y="2825095"/>
            <a:ext cx="1421043" cy="1207814"/>
          </a:xfrm>
          <a:prstGeom prst="rect">
            <a:avLst/>
          </a:prstGeom>
        </p:spPr>
      </p:pic>
      <p:pic>
        <p:nvPicPr>
          <p:cNvPr id="11" name="Picture 10">
            <a:extLst>
              <a:ext uri="{FF2B5EF4-FFF2-40B4-BE49-F238E27FC236}">
                <a16:creationId xmlns:a16="http://schemas.microsoft.com/office/drawing/2014/main" id="{3E7C49EA-B05A-4D38-963D-C93B9106B5BC}"/>
              </a:ext>
            </a:extLst>
          </p:cNvPr>
          <p:cNvPicPr>
            <a:picLocks noChangeAspect="1"/>
          </p:cNvPicPr>
          <p:nvPr/>
        </p:nvPicPr>
        <p:blipFill rotWithShape="1">
          <a:blip r:embed="rId5">
            <a:extLst>
              <a:ext uri="{28A0092B-C50C-407E-A947-70E740481C1C}">
                <a14:useLocalDpi xmlns:a14="http://schemas.microsoft.com/office/drawing/2010/main" val="0"/>
              </a:ext>
            </a:extLst>
          </a:blip>
          <a:srcRect b="-232"/>
          <a:stretch/>
        </p:blipFill>
        <p:spPr>
          <a:xfrm>
            <a:off x="3861478" y="2817318"/>
            <a:ext cx="1444292" cy="1225115"/>
          </a:xfrm>
          <a:prstGeom prst="rect">
            <a:avLst/>
          </a:prstGeom>
        </p:spPr>
      </p:pic>
      <p:pic>
        <p:nvPicPr>
          <p:cNvPr id="14" name="Picture 13">
            <a:extLst>
              <a:ext uri="{FF2B5EF4-FFF2-40B4-BE49-F238E27FC236}">
                <a16:creationId xmlns:a16="http://schemas.microsoft.com/office/drawing/2014/main" id="{8B10FB7C-79BF-4F10-AE3D-ABF4D20EA47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856259" y="2826159"/>
            <a:ext cx="1421044" cy="1207814"/>
          </a:xfrm>
          <a:prstGeom prst="rect">
            <a:avLst/>
          </a:prstGeom>
        </p:spPr>
      </p:pic>
      <p:pic>
        <p:nvPicPr>
          <p:cNvPr id="15" name="Picture 14">
            <a:extLst>
              <a:ext uri="{FF2B5EF4-FFF2-40B4-BE49-F238E27FC236}">
                <a16:creationId xmlns:a16="http://schemas.microsoft.com/office/drawing/2014/main" id="{ED42D6F9-CFB1-4214-B92D-7F75175BA778}"/>
              </a:ext>
            </a:extLst>
          </p:cNvPr>
          <p:cNvPicPr>
            <a:picLocks noChangeAspect="1"/>
          </p:cNvPicPr>
          <p:nvPr/>
        </p:nvPicPr>
        <p:blipFill rotWithShape="1">
          <a:blip r:embed="rId7">
            <a:extLst>
              <a:ext uri="{28A0092B-C50C-407E-A947-70E740481C1C}">
                <a14:useLocalDpi xmlns:a14="http://schemas.microsoft.com/office/drawing/2010/main" val="0"/>
              </a:ext>
            </a:extLst>
          </a:blip>
          <a:srcRect b="-232"/>
          <a:stretch/>
        </p:blipFill>
        <p:spPr>
          <a:xfrm>
            <a:off x="3821155" y="2820337"/>
            <a:ext cx="1521030" cy="1225115"/>
          </a:xfrm>
          <a:prstGeom prst="rect">
            <a:avLst/>
          </a:prstGeom>
        </p:spPr>
      </p:pic>
      <p:pic>
        <p:nvPicPr>
          <p:cNvPr id="20" name="Picture 19">
            <a:extLst>
              <a:ext uri="{FF2B5EF4-FFF2-40B4-BE49-F238E27FC236}">
                <a16:creationId xmlns:a16="http://schemas.microsoft.com/office/drawing/2014/main" id="{88086B07-8C99-4D48-9717-6E5BB6EBE01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846072" y="2826838"/>
            <a:ext cx="1444291" cy="1207814"/>
          </a:xfrm>
          <a:prstGeom prst="rect">
            <a:avLst/>
          </a:prstGeom>
        </p:spPr>
      </p:pic>
      <p:pic>
        <p:nvPicPr>
          <p:cNvPr id="21" name="Picture 20">
            <a:extLst>
              <a:ext uri="{FF2B5EF4-FFF2-40B4-BE49-F238E27FC236}">
                <a16:creationId xmlns:a16="http://schemas.microsoft.com/office/drawing/2014/main" id="{FA496C1A-C86B-4642-8486-35611EDB6791}"/>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784822" y="2823894"/>
            <a:ext cx="1528763" cy="1222279"/>
          </a:xfrm>
          <a:prstGeom prst="rect">
            <a:avLst/>
          </a:prstGeom>
        </p:spPr>
      </p:pic>
      <p:pic>
        <p:nvPicPr>
          <p:cNvPr id="28" name="Picture 27">
            <a:extLst>
              <a:ext uri="{FF2B5EF4-FFF2-40B4-BE49-F238E27FC236}">
                <a16:creationId xmlns:a16="http://schemas.microsoft.com/office/drawing/2014/main" id="{47AFDAC6-7A91-4A44-BBE0-A524AF9F3FEB}"/>
              </a:ext>
            </a:extLst>
          </p:cNvPr>
          <p:cNvPicPr>
            <a:picLocks noChangeAspect="1"/>
          </p:cNvPicPr>
          <p:nvPr/>
        </p:nvPicPr>
        <p:blipFill rotWithShape="1">
          <a:blip r:embed="rId10">
            <a:extLst>
              <a:ext uri="{28A0092B-C50C-407E-A947-70E740481C1C}">
                <a14:useLocalDpi xmlns:a14="http://schemas.microsoft.com/office/drawing/2010/main" val="0"/>
              </a:ext>
            </a:extLst>
          </a:blip>
          <a:srcRect r="-1802"/>
          <a:stretch/>
        </p:blipFill>
        <p:spPr>
          <a:xfrm>
            <a:off x="3862249" y="2830881"/>
            <a:ext cx="1421044" cy="1207814"/>
          </a:xfrm>
          <a:prstGeom prst="rect">
            <a:avLst/>
          </a:prstGeom>
        </p:spPr>
      </p:pic>
      <p:pic>
        <p:nvPicPr>
          <p:cNvPr id="29" name="Picture 28">
            <a:extLst>
              <a:ext uri="{FF2B5EF4-FFF2-40B4-BE49-F238E27FC236}">
                <a16:creationId xmlns:a16="http://schemas.microsoft.com/office/drawing/2014/main" id="{C883F905-A04B-42A7-81D1-5188CEC5C706}"/>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3818354" y="2821356"/>
            <a:ext cx="1442647" cy="1222279"/>
          </a:xfrm>
          <a:prstGeom prst="rect">
            <a:avLst/>
          </a:prstGeom>
        </p:spPr>
      </p:pic>
      <p:sp>
        <p:nvSpPr>
          <p:cNvPr id="3" name="TextBox 2">
            <a:extLst>
              <a:ext uri="{FF2B5EF4-FFF2-40B4-BE49-F238E27FC236}">
                <a16:creationId xmlns:a16="http://schemas.microsoft.com/office/drawing/2014/main" id="{52716DCA-118F-4806-891D-B4238AC4ABF1}"/>
              </a:ext>
            </a:extLst>
          </p:cNvPr>
          <p:cNvSpPr txBox="1"/>
          <p:nvPr/>
        </p:nvSpPr>
        <p:spPr>
          <a:xfrm>
            <a:off x="302654" y="933718"/>
            <a:ext cx="6194738" cy="954107"/>
          </a:xfrm>
          <a:prstGeom prst="rect">
            <a:avLst/>
          </a:prstGeom>
          <a:noFill/>
        </p:spPr>
        <p:txBody>
          <a:bodyPr wrap="square" rtlCol="0">
            <a:spAutoFit/>
          </a:bodyPr>
          <a:lstStyle/>
          <a:p>
            <a:r>
              <a:rPr lang="en-GB" dirty="0"/>
              <a:t>How many equal parts can the whole shape be divided into?</a:t>
            </a:r>
          </a:p>
        </p:txBody>
      </p:sp>
    </p:spTree>
    <p:extLst>
      <p:ext uri="{BB962C8B-B14F-4D97-AF65-F5344CB8AC3E}">
        <p14:creationId xmlns:p14="http://schemas.microsoft.com/office/powerpoint/2010/main" val="241470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0"/>
                                        </p:tgtEl>
                                      </p:cBhvr>
                                    </p:animEffect>
                                    <p:set>
                                      <p:cBhvr>
                                        <p:cTn id="46" dur="1" fill="hold">
                                          <p:stCondLst>
                                            <p:cond delay="499"/>
                                          </p:stCondLst>
                                        </p:cTn>
                                        <p:tgtEl>
                                          <p:spTgt spid="20"/>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6"/>
                                        </p:tgtEl>
                                      </p:cBhvr>
                                    </p:animEffect>
                                    <p:set>
                                      <p:cBhvr>
                                        <p:cTn id="66" dur="1" fill="hold">
                                          <p:stCondLst>
                                            <p:cond delay="499"/>
                                          </p:stCondLst>
                                        </p:cTn>
                                        <p:tgtEl>
                                          <p:spTgt spid="6"/>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4"/>
                                        </p:tgtEl>
                                      </p:cBhvr>
                                    </p:animEffect>
                                    <p:set>
                                      <p:cBhvr>
                                        <p:cTn id="69" dur="1" fill="hold">
                                          <p:stCondLst>
                                            <p:cond delay="499"/>
                                          </p:stCondLst>
                                        </p:cTn>
                                        <p:tgtEl>
                                          <p:spTgt spid="14"/>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5"/>
                                        </p:tgtEl>
                                      </p:cBhvr>
                                    </p:animEffect>
                                    <p:set>
                                      <p:cBhvr>
                                        <p:cTn id="72" dur="1" fill="hold">
                                          <p:stCondLst>
                                            <p:cond delay="499"/>
                                          </p:stCondLst>
                                        </p:cTn>
                                        <p:tgtEl>
                                          <p:spTgt spid="15"/>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0"/>
                                        </p:tgtEl>
                                      </p:cBhvr>
                                    </p:animEffect>
                                    <p:set>
                                      <p:cBhvr>
                                        <p:cTn id="75" dur="1" fill="hold">
                                          <p:stCondLst>
                                            <p:cond delay="499"/>
                                          </p:stCondLst>
                                        </p:cTn>
                                        <p:tgtEl>
                                          <p:spTgt spid="20"/>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28"/>
                                        </p:tgtEl>
                                      </p:cBhvr>
                                    </p:animEffect>
                                    <p:set>
                                      <p:cBhvr>
                                        <p:cTn id="81" dur="1" fill="hold">
                                          <p:stCondLst>
                                            <p:cond delay="499"/>
                                          </p:stCondLst>
                                        </p:cTn>
                                        <p:tgtEl>
                                          <p:spTgt spid="28"/>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29"/>
                                        </p:tgtEl>
                                      </p:cBhvr>
                                    </p:animEffect>
                                    <p:set>
                                      <p:cBhvr>
                                        <p:cTn id="84" dur="1" fill="hold">
                                          <p:stCondLst>
                                            <p:cond delay="499"/>
                                          </p:stCondLst>
                                        </p:cTn>
                                        <p:tgtEl>
                                          <p:spTgt spid="29"/>
                                        </p:tgtEl>
                                        <p:attrNameLst>
                                          <p:attrName>style.visibility</p:attrName>
                                        </p:attrNameLst>
                                      </p:cBhvr>
                                      <p:to>
                                        <p:strVal val="hidden"/>
                                      </p:to>
                                    </p:set>
                                  </p:childTnLst>
                                </p:cTn>
                              </p:par>
                            </p:childTnLst>
                          </p:cTn>
                        </p:par>
                        <p:par>
                          <p:cTn id="85" fill="hold">
                            <p:stCondLst>
                              <p:cond delay="500"/>
                            </p:stCondLst>
                            <p:childTnLst>
                              <p:par>
                                <p:cTn id="86" presetID="10" presetClass="entr" presetSubtype="0" fill="hold"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9BB9338-E96D-4C71-BE39-D5F53CE552C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383491" y="2651515"/>
            <a:ext cx="4498041" cy="1554971"/>
          </a:xfrm>
          <a:prstGeom prst="rect">
            <a:avLst/>
          </a:prstGeom>
        </p:spPr>
      </p:pic>
      <p:sp>
        <p:nvSpPr>
          <p:cNvPr id="2" name="Text Placeholder 1"/>
          <p:cNvSpPr>
            <a:spLocks noGrp="1"/>
          </p:cNvSpPr>
          <p:nvPr>
            <p:ph type="body" sz="quarter" idx="11"/>
          </p:nvPr>
        </p:nvSpPr>
        <p:spPr/>
        <p:txBody>
          <a:bodyPr/>
          <a:lstStyle/>
          <a:p>
            <a:pPr algn="l"/>
            <a:r>
              <a:rPr lang="en-US" dirty="0">
                <a:solidFill>
                  <a:srgbClr val="3875A1"/>
                </a:solidFill>
              </a:rPr>
              <a:t>New Learning</a:t>
            </a:r>
          </a:p>
        </p:txBody>
      </p:sp>
      <p:pic>
        <p:nvPicPr>
          <p:cNvPr id="4" name="Picture 3">
            <a:extLst>
              <a:ext uri="{FF2B5EF4-FFF2-40B4-BE49-F238E27FC236}">
                <a16:creationId xmlns:a16="http://schemas.microsoft.com/office/drawing/2014/main" id="{290AADB3-7246-4ED5-809D-11B82D09639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976689" y="2651515"/>
            <a:ext cx="1174750" cy="1554971"/>
          </a:xfrm>
          <a:prstGeom prst="rect">
            <a:avLst/>
          </a:prstGeom>
        </p:spPr>
      </p:pic>
      <p:pic>
        <p:nvPicPr>
          <p:cNvPr id="7" name="Picture 6">
            <a:extLst>
              <a:ext uri="{FF2B5EF4-FFF2-40B4-BE49-F238E27FC236}">
                <a16:creationId xmlns:a16="http://schemas.microsoft.com/office/drawing/2014/main" id="{2EAC5A27-C2D8-4071-96F7-38098CB3B40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865567" y="2039011"/>
            <a:ext cx="1428750" cy="2856807"/>
          </a:xfrm>
          <a:prstGeom prst="rect">
            <a:avLst/>
          </a:prstGeom>
        </p:spPr>
      </p:pic>
      <p:pic>
        <p:nvPicPr>
          <p:cNvPr id="16" name="Picture 15">
            <a:extLst>
              <a:ext uri="{FF2B5EF4-FFF2-40B4-BE49-F238E27FC236}">
                <a16:creationId xmlns:a16="http://schemas.microsoft.com/office/drawing/2014/main" id="{3182B7F9-52B4-4460-B81F-3D135EA0149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930181" y="2654454"/>
            <a:ext cx="1278407" cy="1554971"/>
          </a:xfrm>
          <a:prstGeom prst="rect">
            <a:avLst/>
          </a:prstGeom>
        </p:spPr>
      </p:pic>
      <p:pic>
        <p:nvPicPr>
          <p:cNvPr id="18" name="Picture 17">
            <a:extLst>
              <a:ext uri="{FF2B5EF4-FFF2-40B4-BE49-F238E27FC236}">
                <a16:creationId xmlns:a16="http://schemas.microsoft.com/office/drawing/2014/main" id="{16AEB472-1629-4070-974E-9177024B3601}"/>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798252" y="2038236"/>
            <a:ext cx="1428750" cy="2856807"/>
          </a:xfrm>
          <a:prstGeom prst="rect">
            <a:avLst/>
          </a:prstGeom>
        </p:spPr>
      </p:pic>
      <p:pic>
        <p:nvPicPr>
          <p:cNvPr id="24" name="Picture 23">
            <a:extLst>
              <a:ext uri="{FF2B5EF4-FFF2-40B4-BE49-F238E27FC236}">
                <a16:creationId xmlns:a16="http://schemas.microsoft.com/office/drawing/2014/main" id="{3E9DD7B3-FA4D-482C-B40C-E2CFEACE8779}"/>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969704" y="2649568"/>
            <a:ext cx="1192490" cy="1554971"/>
          </a:xfrm>
          <a:prstGeom prst="rect">
            <a:avLst/>
          </a:prstGeom>
        </p:spPr>
      </p:pic>
      <p:pic>
        <p:nvPicPr>
          <p:cNvPr id="25" name="Picture 24">
            <a:extLst>
              <a:ext uri="{FF2B5EF4-FFF2-40B4-BE49-F238E27FC236}">
                <a16:creationId xmlns:a16="http://schemas.microsoft.com/office/drawing/2014/main" id="{4E34B04A-5BD9-4F18-86FE-CBC4C65A87FE}"/>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821112" y="2043459"/>
            <a:ext cx="1428750" cy="2856807"/>
          </a:xfrm>
          <a:prstGeom prst="rect">
            <a:avLst/>
          </a:prstGeom>
        </p:spPr>
      </p:pic>
      <p:pic>
        <p:nvPicPr>
          <p:cNvPr id="5" name="Picture 4">
            <a:extLst>
              <a:ext uri="{FF2B5EF4-FFF2-40B4-BE49-F238E27FC236}">
                <a16:creationId xmlns:a16="http://schemas.microsoft.com/office/drawing/2014/main" id="{2752EF20-5F74-44D9-94FC-B01CC37E7DA6}"/>
              </a:ext>
            </a:extLst>
          </p:cNvPr>
          <p:cNvPicPr>
            <a:picLocks noChangeAspect="1"/>
          </p:cNvPicPr>
          <p:nvPr/>
        </p:nvPicPr>
        <p:blipFill>
          <a:blip r:embed="rId10"/>
          <a:stretch>
            <a:fillRect/>
          </a:stretch>
        </p:blipFill>
        <p:spPr>
          <a:xfrm>
            <a:off x="-199623" y="1132847"/>
            <a:ext cx="9144000" cy="677129"/>
          </a:xfrm>
          <a:prstGeom prst="rect">
            <a:avLst/>
          </a:prstGeom>
        </p:spPr>
      </p:pic>
    </p:spTree>
    <p:extLst>
      <p:ext uri="{BB962C8B-B14F-4D97-AF65-F5344CB8AC3E}">
        <p14:creationId xmlns:p14="http://schemas.microsoft.com/office/powerpoint/2010/main" val="1605038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8"/>
                                        </p:tgtEl>
                                      </p:cBhvr>
                                    </p:animEffect>
                                    <p:set>
                                      <p:cBhvr>
                                        <p:cTn id="55" dur="1" fill="hold">
                                          <p:stCondLst>
                                            <p:cond delay="499"/>
                                          </p:stCondLst>
                                        </p:cTn>
                                        <p:tgtEl>
                                          <p:spTgt spid="18"/>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4"/>
                                        </p:tgtEl>
                                      </p:cBhvr>
                                    </p:animEffect>
                                    <p:set>
                                      <p:cBhvr>
                                        <p:cTn id="58" dur="1" fill="hold">
                                          <p:stCondLst>
                                            <p:cond delay="499"/>
                                          </p:stCondLst>
                                        </p:cTn>
                                        <p:tgtEl>
                                          <p:spTgt spid="24"/>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5"/>
                                        </p:tgtEl>
                                      </p:cBhvr>
                                    </p:animEffect>
                                    <p:set>
                                      <p:cBhvr>
                                        <p:cTn id="61" dur="1" fill="hold">
                                          <p:stCondLst>
                                            <p:cond delay="499"/>
                                          </p:stCondLst>
                                        </p:cTn>
                                        <p:tgtEl>
                                          <p:spTgt spid="25"/>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solidFill>
                <a:srgbClr val="3875A1"/>
              </a:solidFill>
            </a:endParaRPr>
          </a:p>
        </p:txBody>
      </p:sp>
      <p:pic>
        <p:nvPicPr>
          <p:cNvPr id="5" name="Picture 4">
            <a:extLst>
              <a:ext uri="{FF2B5EF4-FFF2-40B4-BE49-F238E27FC236}">
                <a16:creationId xmlns:a16="http://schemas.microsoft.com/office/drawing/2014/main" id="{58081D9D-8912-439B-B561-1D45EC5EDAC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06708" y="3346234"/>
            <a:ext cx="5930585" cy="165536"/>
          </a:xfrm>
          <a:prstGeom prst="rect">
            <a:avLst/>
          </a:prstGeom>
        </p:spPr>
      </p:pic>
      <p:pic>
        <p:nvPicPr>
          <p:cNvPr id="12" name="Picture 11">
            <a:extLst>
              <a:ext uri="{FF2B5EF4-FFF2-40B4-BE49-F238E27FC236}">
                <a16:creationId xmlns:a16="http://schemas.microsoft.com/office/drawing/2014/main" id="{CE58D42F-AD37-4983-B945-8F9EA85DF8E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606708" y="3346234"/>
            <a:ext cx="5930585" cy="165536"/>
          </a:xfrm>
          <a:prstGeom prst="rect">
            <a:avLst/>
          </a:prstGeom>
        </p:spPr>
      </p:pic>
      <p:pic>
        <p:nvPicPr>
          <p:cNvPr id="14" name="Picture 13">
            <a:extLst>
              <a:ext uri="{FF2B5EF4-FFF2-40B4-BE49-F238E27FC236}">
                <a16:creationId xmlns:a16="http://schemas.microsoft.com/office/drawing/2014/main" id="{09CE57B0-F20B-4124-8A8A-5849881D8A6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606708" y="3346234"/>
            <a:ext cx="5930585" cy="165536"/>
          </a:xfrm>
          <a:prstGeom prst="rect">
            <a:avLst/>
          </a:prstGeom>
        </p:spPr>
      </p:pic>
      <p:pic>
        <p:nvPicPr>
          <p:cNvPr id="17" name="Picture 16">
            <a:extLst>
              <a:ext uri="{FF2B5EF4-FFF2-40B4-BE49-F238E27FC236}">
                <a16:creationId xmlns:a16="http://schemas.microsoft.com/office/drawing/2014/main" id="{9BFB3C58-F4BE-432E-9785-5BE30D90AD30}"/>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606708" y="2605672"/>
            <a:ext cx="5930585" cy="1655897"/>
          </a:xfrm>
          <a:prstGeom prst="rect">
            <a:avLst/>
          </a:prstGeom>
        </p:spPr>
      </p:pic>
      <p:sp>
        <p:nvSpPr>
          <p:cNvPr id="8" name="TextBox 7">
            <a:extLst>
              <a:ext uri="{FF2B5EF4-FFF2-40B4-BE49-F238E27FC236}">
                <a16:creationId xmlns:a16="http://schemas.microsoft.com/office/drawing/2014/main" id="{95C5FC49-834D-4592-BD66-7E467037F2A4}"/>
              </a:ext>
            </a:extLst>
          </p:cNvPr>
          <p:cNvSpPr txBox="1"/>
          <p:nvPr/>
        </p:nvSpPr>
        <p:spPr>
          <a:xfrm>
            <a:off x="54736" y="727399"/>
            <a:ext cx="4578438" cy="1384995"/>
          </a:xfrm>
          <a:prstGeom prst="rect">
            <a:avLst/>
          </a:prstGeom>
          <a:noFill/>
        </p:spPr>
        <p:txBody>
          <a:bodyPr wrap="square">
            <a:spAutoFit/>
          </a:bodyPr>
          <a:lstStyle/>
          <a:p>
            <a:r>
              <a:rPr lang="en-GB" dirty="0"/>
              <a:t>How many equal parts can the whole shape be divided into?</a:t>
            </a:r>
          </a:p>
        </p:txBody>
      </p:sp>
    </p:spTree>
    <p:extLst>
      <p:ext uri="{BB962C8B-B14F-4D97-AF65-F5344CB8AC3E}">
        <p14:creationId xmlns:p14="http://schemas.microsoft.com/office/powerpoint/2010/main" val="3308606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l"/>
            <a:r>
              <a:rPr lang="en-US" dirty="0">
                <a:solidFill>
                  <a:srgbClr val="3875A1"/>
                </a:solidFill>
              </a:rPr>
              <a:t>Talk Task</a:t>
            </a:r>
          </a:p>
        </p:txBody>
      </p:sp>
      <p:pic>
        <p:nvPicPr>
          <p:cNvPr id="4" name="Picture 3">
            <a:extLst>
              <a:ext uri="{FF2B5EF4-FFF2-40B4-BE49-F238E27FC236}">
                <a16:creationId xmlns:a16="http://schemas.microsoft.com/office/drawing/2014/main" id="{DDE26BCF-498B-4462-9359-23593AACFFF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14854" y="2756386"/>
            <a:ext cx="1314293" cy="1345231"/>
          </a:xfrm>
          <a:prstGeom prst="rect">
            <a:avLst/>
          </a:prstGeom>
        </p:spPr>
      </p:pic>
      <p:pic>
        <p:nvPicPr>
          <p:cNvPr id="9" name="Picture 8">
            <a:extLst>
              <a:ext uri="{FF2B5EF4-FFF2-40B4-BE49-F238E27FC236}">
                <a16:creationId xmlns:a16="http://schemas.microsoft.com/office/drawing/2014/main" id="{C6D229E6-AF24-4A86-83AA-11BF7E2C2E1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914854" y="2756386"/>
            <a:ext cx="1314293" cy="1345231"/>
          </a:xfrm>
          <a:prstGeom prst="rect">
            <a:avLst/>
          </a:prstGeom>
        </p:spPr>
      </p:pic>
      <p:pic>
        <p:nvPicPr>
          <p:cNvPr id="11" name="Picture 10">
            <a:extLst>
              <a:ext uri="{FF2B5EF4-FFF2-40B4-BE49-F238E27FC236}">
                <a16:creationId xmlns:a16="http://schemas.microsoft.com/office/drawing/2014/main" id="{52E1575E-A335-41D1-8232-F82F6C6EABE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914854" y="2756386"/>
            <a:ext cx="1314293" cy="1345231"/>
          </a:xfrm>
          <a:prstGeom prst="rect">
            <a:avLst/>
          </a:prstGeom>
        </p:spPr>
      </p:pic>
      <p:pic>
        <p:nvPicPr>
          <p:cNvPr id="15" name="Picture 14">
            <a:extLst>
              <a:ext uri="{FF2B5EF4-FFF2-40B4-BE49-F238E27FC236}">
                <a16:creationId xmlns:a16="http://schemas.microsoft.com/office/drawing/2014/main" id="{FDCC4AC6-99B1-4F5A-96F1-2CE3A12C4600}"/>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914854" y="2756386"/>
            <a:ext cx="1314293" cy="1345231"/>
          </a:xfrm>
          <a:prstGeom prst="rect">
            <a:avLst/>
          </a:prstGeom>
        </p:spPr>
      </p:pic>
      <p:pic>
        <p:nvPicPr>
          <p:cNvPr id="18" name="Picture 17">
            <a:extLst>
              <a:ext uri="{FF2B5EF4-FFF2-40B4-BE49-F238E27FC236}">
                <a16:creationId xmlns:a16="http://schemas.microsoft.com/office/drawing/2014/main" id="{62D2DE89-AF75-4789-835F-56F73522B07D}"/>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624950" y="2756386"/>
            <a:ext cx="5894104" cy="1345231"/>
          </a:xfrm>
          <a:prstGeom prst="rect">
            <a:avLst/>
          </a:prstGeom>
        </p:spPr>
      </p:pic>
    </p:spTree>
    <p:extLst>
      <p:ext uri="{BB962C8B-B14F-4D97-AF65-F5344CB8AC3E}">
        <p14:creationId xmlns:p14="http://schemas.microsoft.com/office/powerpoint/2010/main" val="1730156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4"/>
                                        </p:tgtEl>
                                      </p:cBhvr>
                                    </p:animEffect>
                                    <p:set>
                                      <p:cBhvr>
                                        <p:cTn id="43" dur="1" fill="hold">
                                          <p:stCondLst>
                                            <p:cond delay="499"/>
                                          </p:stCondLst>
                                        </p:cTn>
                                        <p:tgtEl>
                                          <p:spTgt spid="4"/>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solidFill>
                  <a:srgbClr val="3875A1"/>
                </a:solidFill>
              </a:rPr>
              <a:t>Develop learning</a:t>
            </a:r>
          </a:p>
        </p:txBody>
      </p:sp>
      <p:pic>
        <p:nvPicPr>
          <p:cNvPr id="5" name="Picture 4">
            <a:extLst>
              <a:ext uri="{FF2B5EF4-FFF2-40B4-BE49-F238E27FC236}">
                <a16:creationId xmlns:a16="http://schemas.microsoft.com/office/drawing/2014/main" id="{1A244B7A-4457-4ACA-9395-8EB52374513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442805" y="2289893"/>
            <a:ext cx="2258391" cy="2278214"/>
          </a:xfrm>
          <a:prstGeom prst="rect">
            <a:avLst/>
          </a:prstGeom>
        </p:spPr>
      </p:pic>
      <p:sp>
        <p:nvSpPr>
          <p:cNvPr id="3" name="TextBox 2">
            <a:extLst>
              <a:ext uri="{FF2B5EF4-FFF2-40B4-BE49-F238E27FC236}">
                <a16:creationId xmlns:a16="http://schemas.microsoft.com/office/drawing/2014/main" id="{09B1870B-5B03-49EE-B735-C4081FC460A2}"/>
              </a:ext>
            </a:extLst>
          </p:cNvPr>
          <p:cNvSpPr txBox="1"/>
          <p:nvPr/>
        </p:nvSpPr>
        <p:spPr>
          <a:xfrm>
            <a:off x="270456" y="843566"/>
            <a:ext cx="6143223" cy="954107"/>
          </a:xfrm>
          <a:prstGeom prst="rect">
            <a:avLst/>
          </a:prstGeom>
          <a:noFill/>
        </p:spPr>
        <p:txBody>
          <a:bodyPr wrap="square" rtlCol="0">
            <a:spAutoFit/>
          </a:bodyPr>
          <a:lstStyle/>
          <a:p>
            <a:r>
              <a:rPr lang="en-GB" dirty="0"/>
              <a:t>15 people can be shared equally into smaller groups.</a:t>
            </a:r>
          </a:p>
        </p:txBody>
      </p:sp>
    </p:spTree>
    <p:extLst>
      <p:ext uri="{BB962C8B-B14F-4D97-AF65-F5344CB8AC3E}">
        <p14:creationId xmlns:p14="http://schemas.microsoft.com/office/powerpoint/2010/main" val="8888457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solidFill>
                <a:srgbClr val="3875A1"/>
              </a:solidFill>
            </a:endParaRPr>
          </a:p>
        </p:txBody>
      </p:sp>
      <p:pic>
        <p:nvPicPr>
          <p:cNvPr id="5" name="Picture 4">
            <a:extLst>
              <a:ext uri="{FF2B5EF4-FFF2-40B4-BE49-F238E27FC236}">
                <a16:creationId xmlns:a16="http://schemas.microsoft.com/office/drawing/2014/main" id="{1A244B7A-4457-4ACA-9395-8EB52374513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437531" y="2289893"/>
            <a:ext cx="2268941" cy="2278214"/>
          </a:xfrm>
          <a:prstGeom prst="rect">
            <a:avLst/>
          </a:prstGeom>
        </p:spPr>
      </p:pic>
      <p:sp>
        <p:nvSpPr>
          <p:cNvPr id="6" name="TextBox 5">
            <a:extLst>
              <a:ext uri="{FF2B5EF4-FFF2-40B4-BE49-F238E27FC236}">
                <a16:creationId xmlns:a16="http://schemas.microsoft.com/office/drawing/2014/main" id="{2B7CC2AE-758B-4F01-BA41-3D2810A569D2}"/>
              </a:ext>
            </a:extLst>
          </p:cNvPr>
          <p:cNvSpPr txBox="1"/>
          <p:nvPr/>
        </p:nvSpPr>
        <p:spPr>
          <a:xfrm>
            <a:off x="321972" y="820493"/>
            <a:ext cx="4572000" cy="954107"/>
          </a:xfrm>
          <a:prstGeom prst="rect">
            <a:avLst/>
          </a:prstGeom>
          <a:noFill/>
        </p:spPr>
        <p:txBody>
          <a:bodyPr wrap="square">
            <a:spAutoFit/>
          </a:bodyPr>
          <a:lstStyle/>
          <a:p>
            <a:r>
              <a:rPr lang="en-GB" dirty="0"/>
              <a:t>15 people can be shared equally into smaller groups.</a:t>
            </a:r>
          </a:p>
        </p:txBody>
      </p:sp>
    </p:spTree>
    <p:extLst>
      <p:ext uri="{BB962C8B-B14F-4D97-AF65-F5344CB8AC3E}">
        <p14:creationId xmlns:p14="http://schemas.microsoft.com/office/powerpoint/2010/main" val="4258361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l"/>
            <a:r>
              <a:rPr lang="en-US" dirty="0">
                <a:solidFill>
                  <a:srgbClr val="3875A1"/>
                </a:solidFill>
              </a:rPr>
              <a:t>Develop learning</a:t>
            </a:r>
          </a:p>
        </p:txBody>
      </p:sp>
      <p:pic>
        <p:nvPicPr>
          <p:cNvPr id="4" name="Picture 3">
            <a:extLst>
              <a:ext uri="{FF2B5EF4-FFF2-40B4-BE49-F238E27FC236}">
                <a16:creationId xmlns:a16="http://schemas.microsoft.com/office/drawing/2014/main" id="{60720F0F-5D60-4E82-8E50-08DB0C537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708" y="2289893"/>
            <a:ext cx="5930585" cy="2278214"/>
          </a:xfrm>
          <a:prstGeom prst="rect">
            <a:avLst/>
          </a:prstGeom>
        </p:spPr>
      </p:pic>
      <p:cxnSp>
        <p:nvCxnSpPr>
          <p:cNvPr id="7" name="Straight Connector 6">
            <a:extLst>
              <a:ext uri="{FF2B5EF4-FFF2-40B4-BE49-F238E27FC236}">
                <a16:creationId xmlns:a16="http://schemas.microsoft.com/office/drawing/2014/main" id="{56970BEE-422E-454A-B91C-6E67994E8F17}"/>
              </a:ext>
            </a:extLst>
          </p:cNvPr>
          <p:cNvCxnSpPr/>
          <p:nvPr/>
        </p:nvCxnSpPr>
        <p:spPr>
          <a:xfrm>
            <a:off x="4572000" y="1814732"/>
            <a:ext cx="0" cy="32285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4D90042-A29D-41F3-B605-8FDFDDB380F5}"/>
              </a:ext>
            </a:extLst>
          </p:cNvPr>
          <p:cNvSpPr txBox="1"/>
          <p:nvPr/>
        </p:nvSpPr>
        <p:spPr>
          <a:xfrm>
            <a:off x="109471" y="646311"/>
            <a:ext cx="5293217" cy="1384995"/>
          </a:xfrm>
          <a:prstGeom prst="rect">
            <a:avLst/>
          </a:prstGeom>
          <a:noFill/>
        </p:spPr>
        <p:txBody>
          <a:bodyPr wrap="square" rtlCol="0">
            <a:spAutoFit/>
          </a:bodyPr>
          <a:lstStyle/>
          <a:p>
            <a:r>
              <a:rPr lang="en-GB" dirty="0"/>
              <a:t>What is the same and what is different between the two groups?</a:t>
            </a:r>
          </a:p>
        </p:txBody>
      </p:sp>
    </p:spTree>
    <p:extLst>
      <p:ext uri="{BB962C8B-B14F-4D97-AF65-F5344CB8AC3E}">
        <p14:creationId xmlns:p14="http://schemas.microsoft.com/office/powerpoint/2010/main" val="2137447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l"/>
            <a:r>
              <a:rPr lang="en-US" dirty="0">
                <a:solidFill>
                  <a:srgbClr val="3875A1"/>
                </a:solidFill>
              </a:rPr>
              <a:t>Independent task</a:t>
            </a:r>
          </a:p>
        </p:txBody>
      </p:sp>
      <p:pic>
        <p:nvPicPr>
          <p:cNvPr id="5" name="Picture 4">
            <a:extLst>
              <a:ext uri="{FF2B5EF4-FFF2-40B4-BE49-F238E27FC236}">
                <a16:creationId xmlns:a16="http://schemas.microsoft.com/office/drawing/2014/main" id="{D9A0174C-EE81-4B31-B554-9CD9D8F69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708" y="2720222"/>
            <a:ext cx="5930585" cy="1417556"/>
          </a:xfrm>
          <a:prstGeom prst="rect">
            <a:avLst/>
          </a:prstGeom>
        </p:spPr>
      </p:pic>
      <p:sp>
        <p:nvSpPr>
          <p:cNvPr id="8" name="TextBox 7">
            <a:extLst>
              <a:ext uri="{FF2B5EF4-FFF2-40B4-BE49-F238E27FC236}">
                <a16:creationId xmlns:a16="http://schemas.microsoft.com/office/drawing/2014/main" id="{06759DCC-55F7-41E1-A162-561D94CE9C0D}"/>
              </a:ext>
            </a:extLst>
          </p:cNvPr>
          <p:cNvSpPr txBox="1"/>
          <p:nvPr/>
        </p:nvSpPr>
        <p:spPr>
          <a:xfrm>
            <a:off x="2113515" y="1642643"/>
            <a:ext cx="4916987" cy="369332"/>
          </a:xfrm>
          <a:prstGeom prst="rect">
            <a:avLst/>
          </a:prstGeom>
          <a:noFill/>
        </p:spPr>
        <p:txBody>
          <a:bodyPr wrap="none" rtlCol="0">
            <a:spAutoFit/>
          </a:bodyPr>
          <a:lstStyle/>
          <a:p>
            <a:pPr algn="ctr" defTabSz="685800" fontAlgn="auto">
              <a:spcBef>
                <a:spcPts val="0"/>
              </a:spcBef>
              <a:spcAft>
                <a:spcPts val="0"/>
              </a:spcAft>
              <a:buClrTx/>
              <a:buNone/>
            </a:pPr>
            <a:r>
              <a:rPr lang="en-GB" sz="1800" dirty="0">
                <a:solidFill>
                  <a:prstClr val="black"/>
                </a:solidFill>
                <a:latin typeface="Myriad Pro" panose="020B0503030403020204" pitchFamily="34" charset="0"/>
              </a:rPr>
              <a:t>Divide this shape into 2, 4, 5 and 8 equal parts.</a:t>
            </a:r>
          </a:p>
        </p:txBody>
      </p:sp>
    </p:spTree>
    <p:extLst>
      <p:ext uri="{BB962C8B-B14F-4D97-AF65-F5344CB8AC3E}">
        <p14:creationId xmlns:p14="http://schemas.microsoft.com/office/powerpoint/2010/main" val="203206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EF33C67A-F54B-477A-A519-5F799D7DBA14}" vid="{F44717A8-41BF-4583-ACC8-94B48B139E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EF33C67A-F54B-477A-A519-5F799D7DBA14}" vid="{F44717A8-41BF-4583-ACC8-94B48B139E5A}"/>
    </a:ext>
  </a:extLst>
</a:theme>
</file>

<file path=ppt/theme/theme4.xml><?xml version="1.0" encoding="utf-8"?>
<a:theme xmlns:a="http://schemas.openxmlformats.org/drawingml/2006/main" name="Let's learn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558</Words>
  <Application>Microsoft Office PowerPoint</Application>
  <PresentationFormat>On-screen Show (4:3)</PresentationFormat>
  <Paragraphs>75</Paragraphs>
  <Slides>13</Slides>
  <Notes>10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13</vt:i4>
      </vt:variant>
    </vt:vector>
  </HeadingPairs>
  <TitlesOfParts>
    <vt:vector size="24" baseType="lpstr">
      <vt:lpstr>Arial</vt:lpstr>
      <vt:lpstr>Calibri</vt:lpstr>
      <vt:lpstr>Calibri Light</vt:lpstr>
      <vt:lpstr>Myriad Pro</vt:lpstr>
      <vt:lpstr>Myriad Pro Semibold</vt:lpstr>
      <vt:lpstr>XCCW Joined 1a</vt:lpstr>
      <vt:lpstr>nctem1</vt:lpstr>
      <vt:lpstr>Office Theme</vt:lpstr>
      <vt:lpstr>1_nctem1</vt:lpstr>
      <vt:lpstr>Let's learn slides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cp:revision>
  <dcterms:created xsi:type="dcterms:W3CDTF">2019-06-19T10:42:03Z</dcterms:created>
  <dcterms:modified xsi:type="dcterms:W3CDTF">2022-02-26T11:09:58Z</dcterms:modified>
</cp:coreProperties>
</file>