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 id="2147483967" r:id="rId2"/>
    <p:sldMasterId id="2147483979" r:id="rId3"/>
    <p:sldMasterId id="2147483987" r:id="rId4"/>
    <p:sldMasterId id="2147483989" r:id="rId5"/>
  </p:sldMasterIdLst>
  <p:notesMasterIdLst>
    <p:notesMasterId r:id="rId21"/>
  </p:notesMasterIdLst>
  <p:handoutMasterIdLst>
    <p:handoutMasterId r:id="rId22"/>
  </p:handoutMasterIdLst>
  <p:sldIdLst>
    <p:sldId id="324" r:id="rId6"/>
    <p:sldId id="379" r:id="rId7"/>
    <p:sldId id="380" r:id="rId8"/>
    <p:sldId id="381" r:id="rId9"/>
    <p:sldId id="382" r:id="rId10"/>
    <p:sldId id="383" r:id="rId11"/>
    <p:sldId id="384" r:id="rId12"/>
    <p:sldId id="373" r:id="rId13"/>
    <p:sldId id="374" r:id="rId14"/>
    <p:sldId id="375" r:id="rId15"/>
    <p:sldId id="376" r:id="rId16"/>
    <p:sldId id="377" r:id="rId17"/>
    <p:sldId id="378" r:id="rId18"/>
    <p:sldId id="372" r:id="rId19"/>
    <p:sldId id="363" r:id="rId20"/>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25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2CC"/>
    <a:srgbClr val="82CBDD"/>
    <a:srgbClr val="FFFFFF"/>
    <a:srgbClr val="E9C773"/>
    <a:srgbClr val="7F6114"/>
    <a:srgbClr val="8CB8CB"/>
    <a:srgbClr val="816214"/>
    <a:srgbClr val="51A14F"/>
    <a:srgbClr val="C8E2E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3CB033-F523-4BEA-9F0F-4CF241F66818}" v="10" dt="2022-03-05T13:57:51.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6349" autoAdjust="0"/>
  </p:normalViewPr>
  <p:slideViewPr>
    <p:cSldViewPr snapToGrid="0">
      <p:cViewPr varScale="1">
        <p:scale>
          <a:sx n="77" d="100"/>
          <a:sy n="77" d="100"/>
        </p:scale>
        <p:origin x="888" y="56"/>
      </p:cViewPr>
      <p:guideLst>
        <p:guide pos="2880"/>
        <p:guide orient="horz" pos="2259"/>
      </p:guideLst>
    </p:cSldViewPr>
  </p:slideViewPr>
  <p:notesTextViewPr>
    <p:cViewPr>
      <p:scale>
        <a:sx n="3" d="2"/>
        <a:sy n="3" d="2"/>
      </p:scale>
      <p:origin x="0" y="0"/>
    </p:cViewPr>
  </p:notesTextViewPr>
  <p:notesViewPr>
    <p:cSldViewPr snapToGrid="0">
      <p:cViewPr>
        <p:scale>
          <a:sx n="125" d="100"/>
          <a:sy n="125" d="100"/>
        </p:scale>
        <p:origin x="2076" y="-12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3/5/2022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3/5/2022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a:t>
            </a:fld>
            <a:endParaRPr lang="en-US" dirty="0"/>
          </a:p>
        </p:txBody>
      </p:sp>
    </p:spTree>
    <p:extLst>
      <p:ext uri="{BB962C8B-B14F-4D97-AF65-F5344CB8AC3E}">
        <p14:creationId xmlns:p14="http://schemas.microsoft.com/office/powerpoint/2010/main" val="587814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1294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21031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9808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a:t>
            </a:fld>
            <a:endParaRPr lang="en-US" dirty="0"/>
          </a:p>
        </p:txBody>
      </p:sp>
    </p:spTree>
    <p:extLst>
      <p:ext uri="{BB962C8B-B14F-4D97-AF65-F5344CB8AC3E}">
        <p14:creationId xmlns:p14="http://schemas.microsoft.com/office/powerpoint/2010/main" val="423871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a:t>
            </a:fld>
            <a:endParaRPr lang="en-US" dirty="0"/>
          </a:p>
        </p:txBody>
      </p:sp>
    </p:spTree>
    <p:extLst>
      <p:ext uri="{BB962C8B-B14F-4D97-AF65-F5344CB8AC3E}">
        <p14:creationId xmlns:p14="http://schemas.microsoft.com/office/powerpoint/2010/main" val="202656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a:t>
            </a:fld>
            <a:endParaRPr lang="en-US" dirty="0"/>
          </a:p>
        </p:txBody>
      </p:sp>
    </p:spTree>
    <p:extLst>
      <p:ext uri="{BB962C8B-B14F-4D97-AF65-F5344CB8AC3E}">
        <p14:creationId xmlns:p14="http://schemas.microsoft.com/office/powerpoint/2010/main" val="253967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i="1" kern="1200" dirty="0">
                <a:solidFill>
                  <a:schemeClr val="tx1"/>
                </a:solidFill>
                <a:effectLst/>
                <a:latin typeface="+mn-lt"/>
                <a:ea typeface="+mn-ea"/>
                <a:cs typeface="+mn-cs"/>
              </a:rPr>
              <a:t>If one-half is a part, then the whole is twice as much. Take two parts and put them together to make one whole. </a:t>
            </a: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If one-third is a part, then the whole is three times as much. Take three parts and put them together to make one whole.</a:t>
            </a:r>
          </a:p>
          <a:p>
            <a:pPr marL="0" indent="0">
              <a:buFont typeface="Arial" panose="020B0604020202020204" pitchFamily="34" charset="0"/>
              <a:buNone/>
            </a:pPr>
            <a:r>
              <a:rPr lang="en-GB" sz="1200" i="1" kern="1200" dirty="0">
                <a:solidFill>
                  <a:schemeClr val="tx1"/>
                </a:solidFill>
                <a:effectLst/>
                <a:latin typeface="+mn-lt"/>
                <a:ea typeface="+mn-ea"/>
                <a:cs typeface="+mn-cs"/>
              </a:rPr>
              <a:t>And so on…</a:t>
            </a:r>
          </a:p>
        </p:txBody>
      </p:sp>
      <p:sp>
        <p:nvSpPr>
          <p:cNvPr id="4" name="Slide Number Placeholder 3"/>
          <p:cNvSpPr>
            <a:spLocks noGrp="1"/>
          </p:cNvSpPr>
          <p:nvPr>
            <p:ph type="sldNum" sz="quarter" idx="10"/>
          </p:nvPr>
        </p:nvSpPr>
        <p:spPr/>
        <p:txBody>
          <a:bodyPr/>
          <a:lstStyle/>
          <a:p>
            <a:fld id="{38B2033A-FB0F-7949-A9F0-CBC790DC54B4}" type="slidenum">
              <a:rPr lang="en-US" smtClean="0"/>
              <a:t>6</a:t>
            </a:fld>
            <a:endParaRPr lang="en-US" dirty="0"/>
          </a:p>
        </p:txBody>
      </p:sp>
    </p:spTree>
    <p:extLst>
      <p:ext uri="{BB962C8B-B14F-4D97-AF65-F5344CB8AC3E}">
        <p14:creationId xmlns:p14="http://schemas.microsoft.com/office/powerpoint/2010/main" val="1322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If one- _____ is a part, then the whole is _____ times as much.</a:t>
            </a:r>
          </a:p>
          <a:p>
            <a:r>
              <a:rPr lang="en-GB" sz="1200" i="1" kern="1200" dirty="0">
                <a:solidFill>
                  <a:schemeClr val="tx1"/>
                </a:solidFill>
                <a:effectLst/>
                <a:latin typeface="+mn-lt"/>
                <a:ea typeface="+mn-ea"/>
                <a:cs typeface="+mn-cs"/>
              </a:rPr>
              <a:t>Take _____ parts and put them together to make one whole. </a:t>
            </a:r>
          </a:p>
        </p:txBody>
      </p:sp>
      <p:sp>
        <p:nvSpPr>
          <p:cNvPr id="4" name="Slide Number Placeholder 3"/>
          <p:cNvSpPr>
            <a:spLocks noGrp="1"/>
          </p:cNvSpPr>
          <p:nvPr>
            <p:ph type="sldNum" sz="quarter" idx="10"/>
          </p:nvPr>
        </p:nvSpPr>
        <p:spPr/>
        <p:txBody>
          <a:bodyPr/>
          <a:lstStyle/>
          <a:p>
            <a:fld id="{38B2033A-FB0F-7949-A9F0-CBC790DC54B4}" type="slidenum">
              <a:rPr lang="en-US" smtClean="0"/>
              <a:t>7</a:t>
            </a:fld>
            <a:endParaRPr lang="en-US" dirty="0"/>
          </a:p>
        </p:txBody>
      </p:sp>
    </p:spTree>
    <p:extLst>
      <p:ext uri="{BB962C8B-B14F-4D97-AF65-F5344CB8AC3E}">
        <p14:creationId xmlns:p14="http://schemas.microsoft.com/office/powerpoint/2010/main" val="171199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u="none" kern="1200" dirty="0">
                <a:solidFill>
                  <a:schemeClr val="tx1"/>
                </a:solidFill>
                <a:effectLst/>
                <a:latin typeface="+mn-lt"/>
                <a:ea typeface="+mn-ea"/>
                <a:cs typeface="+mn-cs"/>
              </a:rPr>
              <a:t>Estimate the position of the following numbers on this number line. </a:t>
            </a:r>
          </a:p>
        </p:txBody>
      </p:sp>
      <p:sp>
        <p:nvSpPr>
          <p:cNvPr id="4" name="Slide Number Placeholder 3"/>
          <p:cNvSpPr>
            <a:spLocks noGrp="1"/>
          </p:cNvSpPr>
          <p:nvPr>
            <p:ph type="sldNum" sz="quarter" idx="10"/>
          </p:nvPr>
        </p:nvSpPr>
        <p:spPr/>
        <p:txBody>
          <a:bodyPr/>
          <a:lstStyle/>
          <a:p>
            <a:fld id="{38B2033A-FB0F-7949-A9F0-CBC790DC54B4}" type="slidenum">
              <a:rPr lang="en-US" smtClean="0"/>
              <a:t>8</a:t>
            </a:fld>
            <a:endParaRPr lang="en-US" dirty="0"/>
          </a:p>
        </p:txBody>
      </p:sp>
    </p:spTree>
    <p:extLst>
      <p:ext uri="{BB962C8B-B14F-4D97-AF65-F5344CB8AC3E}">
        <p14:creationId xmlns:p14="http://schemas.microsoft.com/office/powerpoint/2010/main" val="3799751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Estimate the position of these numbers on this number line. </a:t>
            </a:r>
            <a:endParaRPr lang="en-GB" sz="120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9</a:t>
            </a:fld>
            <a:endParaRPr lang="en-US" dirty="0"/>
          </a:p>
        </p:txBody>
      </p:sp>
    </p:spTree>
    <p:extLst>
      <p:ext uri="{BB962C8B-B14F-4D97-AF65-F5344CB8AC3E}">
        <p14:creationId xmlns:p14="http://schemas.microsoft.com/office/powerpoint/2010/main" val="2286094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10</a:t>
            </a:fld>
            <a:endParaRPr lang="en-US" dirty="0"/>
          </a:p>
        </p:txBody>
      </p:sp>
    </p:spTree>
    <p:extLst>
      <p:ext uri="{BB962C8B-B14F-4D97-AF65-F5344CB8AC3E}">
        <p14:creationId xmlns:p14="http://schemas.microsoft.com/office/powerpoint/2010/main" val="395569070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6FF39-90BC-4306-B066-12A4DCFA3CFC}"/>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1FC7987-7063-4AAF-A415-E21B945EB703}"/>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790F6F-84A0-4C88-8106-9961D780FAB4}"/>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AEBD56D-0C94-4A79-8636-FA56068CD627}"/>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199977E-F3D9-4888-8C97-B4AE137F4120}"/>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9871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FEFFB-A119-4B41-8600-686DC5120B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0F9FD3-F919-4275-9410-4F21A6D6E23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B20E3A-10F8-41BE-9615-692D76D268A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47A944-F8CF-43E9-A393-B26BD0C96E8C}"/>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87E57BEB-163E-4CB8-8755-994AECD1C947}"/>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99748D9F-0703-4E72-BFB2-933B4D322783}"/>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0599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176F-0096-4A1D-8107-DA1CBF4D954A}"/>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8FC73A-ED47-4395-BC9D-3875F9CAE5D8}"/>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F8804-CE7E-4823-B4A7-959ED0B41C2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9D51C4-912F-4319-AE8F-101B4CAADC93}"/>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5867A0-0261-4A9B-99DD-73198A01F82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CE18E22-BDB1-4526-8F21-EEE811BE7C71}"/>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335339BC-6F93-422D-BC21-7B28CFC65D2B}"/>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F3E4408B-E64D-4563-B5B7-25566DA8D352}"/>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6255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3427F-6388-4A90-96DC-A545B357D78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28C066-A7D8-44F9-8D38-C312D96AF4F8}"/>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7E24CFC4-4C4F-410B-830D-3F8304A42DFE}"/>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54DBACFF-DC6F-4612-B482-E69D2BC8C398}"/>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9434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9608A7-FDC2-46C3-895F-127F5CD0F6E4}"/>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9405F37F-B337-4443-8357-F516A14E6F62}"/>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91321D86-0313-4FA3-8D7A-63890E22230F}"/>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4250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D7C95-B27C-4797-BBA6-A45F100AFEBC}"/>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006095A-0BAA-40ED-A5D5-97C6159B2B2B}"/>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AB6594-B1E4-417B-86C0-E4B8BB656CA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6AE906-D1B9-4007-9B5B-2BEAB34A275C}"/>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E26917C-508D-45F7-AE02-A9C35E0AFC0C}"/>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6D0D8260-A969-4E5A-89BA-4515B5969E1C}"/>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0037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738B7-1474-44EA-9B33-1FE73F22836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E14C7A-87A2-4198-8E18-38692E03A0A8}"/>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BE23DE-0D14-420B-8432-A1763E9FBD1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E0374C-CE78-47A9-BB47-CB854B382DB1}"/>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9857B284-ACFC-4792-BF27-80460D536664}"/>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48C5B4BE-2BF8-4250-95B2-087267E23F82}"/>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547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B74D1-B07E-4C3E-B8CD-6A8B9AD894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8F4D25-928F-47D7-9219-3E1E5D42A4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7C89AC-5F16-473B-9C7B-53665B56452D}"/>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F566F1E-41C5-4B66-A597-C143991E087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DECB27A2-4807-4878-8B24-CD7D7C19EEC4}"/>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3500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0E3030-8950-4D49-BD39-9B3DC83BF9F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5A4148-64F2-4E62-9FF8-79FADA4CB34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7A84C-598F-4C57-9401-A67E05DFD991}"/>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09530982-C60C-4320-B126-F5DABFC28FB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44218871-4151-49C7-88F7-2F564560DF7A}"/>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728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latin typeface="Myriad Pro" charset="0"/>
                <a:hlinkClick r:id="rId8"/>
              </a:rPr>
              <a:t>www.ncetm.org.uk/masterypd</a:t>
            </a:r>
            <a:br>
              <a:rPr lang="en-US" sz="1500" dirty="0">
                <a:solidFill>
                  <a:srgbClr val="00628C"/>
                </a:solidFill>
                <a:latin typeface="Myriad Pro" charset="0"/>
              </a:rPr>
            </a:br>
            <a:r>
              <a:rPr lang="en-US" sz="1500" dirty="0">
                <a:solidFill>
                  <a:srgbClr val="00628C"/>
                </a:solidFill>
                <a:latin typeface="Myriad Pro" charset="0"/>
              </a:rPr>
              <a:t>© Crown Copyright 2019</a:t>
            </a:r>
            <a:br>
              <a:rPr lang="en-US" sz="1500" dirty="0">
                <a:solidFill>
                  <a:srgbClr val="00628C"/>
                </a:solidFill>
                <a:latin typeface="Myriad Pro" charset="0"/>
              </a:rPr>
            </a:br>
            <a:r>
              <a:rPr lang="en-US" sz="1500" dirty="0">
                <a:solidFill>
                  <a:srgbClr val="FFFFFF">
                    <a:lumMod val="50000"/>
                  </a:srgbClr>
                </a:solidFill>
                <a:latin typeface="Myriad Pro" charset="0"/>
              </a:rPr>
              <a:t>2019 pilot</a:t>
            </a:r>
            <a:endParaRPr lang="en-US" sz="1500" dirty="0">
              <a:solidFill>
                <a:srgbClr val="00628C"/>
              </a:solidFill>
              <a:latin typeface="Myriad Pro" charset="0"/>
            </a:endParaRPr>
          </a:p>
        </p:txBody>
      </p:sp>
    </p:spTree>
    <p:extLst>
      <p:ext uri="{BB962C8B-B14F-4D97-AF65-F5344CB8AC3E}">
        <p14:creationId xmlns:p14="http://schemas.microsoft.com/office/powerpoint/2010/main" val="191146737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buFontTx/>
              <a:buNone/>
            </a:pPr>
            <a:r>
              <a:rPr lang="en-US" sz="1500" dirty="0">
                <a:solidFill>
                  <a:srgbClr val="00628C"/>
                </a:solidFill>
                <a:latin typeface="Myriad Pro" charset="0"/>
                <a:hlinkClick r:id="rId2"/>
              </a:rPr>
              <a:t>www.ncetm.org.uk/masterypd</a:t>
            </a:r>
            <a:r>
              <a:rPr lang="en-US" sz="1500" dirty="0">
                <a:solidFill>
                  <a:srgbClr val="00628C"/>
                </a:solidFill>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Font typeface="Arial" charset="0"/>
              <a:buNone/>
            </a:pPr>
            <a:r>
              <a:rPr lang="en-GB" sz="2400" dirty="0">
                <a:solidFill>
                  <a:srgbClr val="000000"/>
                </a:solidFill>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a:buFont typeface="Arial" charset="0"/>
              <a:buNone/>
            </a:pPr>
            <a:endParaRPr lang="en-GB" sz="2400" dirty="0">
              <a:solidFill>
                <a:srgbClr val="000000"/>
              </a:solidFill>
              <a:latin typeface="Myriad Pro" charset="0"/>
              <a:ea typeface="Myriad Pro" charset="0"/>
              <a:cs typeface="Myriad Pro" charset="0"/>
            </a:endParaRPr>
          </a:p>
          <a:p>
            <a:pPr>
              <a:buFont typeface="Arial" charset="0"/>
              <a:buNone/>
            </a:pPr>
            <a:r>
              <a:rPr lang="en-GB" sz="2400" dirty="0">
                <a:solidFill>
                  <a:srgbClr val="000000"/>
                </a:solidFill>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rgbClr val="FFFFFF">
                    <a:lumMod val="50000"/>
                  </a:srgbClr>
                </a:solidFill>
                <a:latin typeface="Myriad Pro" charset="0"/>
              </a:rPr>
              <a:t>2019 pilot</a:t>
            </a:r>
          </a:p>
        </p:txBody>
      </p:sp>
    </p:spTree>
    <p:extLst>
      <p:ext uri="{BB962C8B-B14F-4D97-AF65-F5344CB8AC3E}">
        <p14:creationId xmlns:p14="http://schemas.microsoft.com/office/powerpoint/2010/main" val="3128259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5"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endParaRPr lang="en-US" dirty="0">
              <a:solidFill>
                <a:srgbClr val="00628C"/>
              </a:solidFill>
            </a:endParaRPr>
          </a:p>
        </p:txBody>
      </p:sp>
    </p:spTree>
    <p:extLst>
      <p:ext uri="{BB962C8B-B14F-4D97-AF65-F5344CB8AC3E}">
        <p14:creationId xmlns:p14="http://schemas.microsoft.com/office/powerpoint/2010/main" val="3300400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buFontTx/>
              <a:buNone/>
            </a:pPr>
            <a:r>
              <a:rPr lang="en-US" sz="1500" dirty="0">
                <a:solidFill>
                  <a:srgbClr val="00628C"/>
                </a:solidFill>
                <a:latin typeface="Myriad Pro" charset="0"/>
                <a:hlinkClick r:id="rId2"/>
              </a:rPr>
              <a:t>www.ncetm.org.uk/masterypd</a:t>
            </a:r>
            <a:r>
              <a:rPr lang="en-US" sz="1500" dirty="0">
                <a:solidFill>
                  <a:srgbClr val="00628C"/>
                </a:solidFill>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569060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buFontTx/>
              <a:buNone/>
            </a:pPr>
            <a:r>
              <a:rPr lang="en-US" sz="1500" dirty="0">
                <a:solidFill>
                  <a:srgbClr val="00628C"/>
                </a:solidFill>
                <a:latin typeface="Myriad Pro" charset="0"/>
                <a:hlinkClick r:id="rId2"/>
              </a:rPr>
              <a:t>www.ncetm.org.uk/masterypd</a:t>
            </a:r>
            <a:r>
              <a:rPr lang="en-US" sz="1500" dirty="0">
                <a:solidFill>
                  <a:srgbClr val="00628C"/>
                </a:solidFill>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3599754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40F36-338B-4A04-A3C9-C74DBC6591D6}" type="datetimeFigureOut">
              <a:rPr lang="en-GB" smtClean="0">
                <a:solidFill>
                  <a:srgbClr val="000000"/>
                </a:solidFill>
              </a:rPr>
              <a:pPr/>
              <a:t>05/03/2022</a:t>
            </a:fld>
            <a:endParaRPr lang="en-GB">
              <a:solidFill>
                <a:srgbClr val="000000"/>
              </a:solidFill>
            </a:endParaRPr>
          </a:p>
        </p:txBody>
      </p:sp>
      <p:sp>
        <p:nvSpPr>
          <p:cNvPr id="3" name="Footer Placeholder 2"/>
          <p:cNvSpPr>
            <a:spLocks noGrp="1"/>
          </p:cNvSpPr>
          <p:nvPr>
            <p:ph type="ftr" sz="quarter" idx="11"/>
          </p:nvPr>
        </p:nvSpPr>
        <p:spPr/>
        <p:txBody>
          <a:bodyPr/>
          <a:lstStyle/>
          <a:p>
            <a:endParaRPr lang="en-GB">
              <a:solidFill>
                <a:srgbClr val="000000"/>
              </a:solidFill>
            </a:endParaRPr>
          </a:p>
        </p:txBody>
      </p:sp>
      <p:sp>
        <p:nvSpPr>
          <p:cNvPr id="4" name="Slide Number Placeholder 3"/>
          <p:cNvSpPr>
            <a:spLocks noGrp="1"/>
          </p:cNvSpPr>
          <p:nvPr>
            <p:ph type="sldNum" sz="quarter" idx="12"/>
          </p:nvPr>
        </p:nvSpPr>
        <p:spPr/>
        <p:txBody>
          <a:bodyPr/>
          <a:lstStyle/>
          <a:p>
            <a:fld id="{0780AD68-1779-4486-98B5-27B3EB527443}"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889119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0989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759" y="-157162"/>
            <a:ext cx="9171517"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457195" y="473825"/>
            <a:ext cx="4168016" cy="230832"/>
          </a:xfrm>
          <a:prstGeom prst="rect">
            <a:avLst/>
          </a:prstGeom>
          <a:noFill/>
        </p:spPr>
        <p:txBody>
          <a:bodyPr wrap="square" rtlCol="0">
            <a:spAutoFit/>
          </a:bodyPr>
          <a:lstStyle/>
          <a:p>
            <a:pPr>
              <a:buNone/>
            </a:pPr>
            <a:r>
              <a:rPr lang="en-GB" sz="9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963863" y="583269"/>
            <a:ext cx="0" cy="877824"/>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457195" y="707821"/>
            <a:ext cx="4629150" cy="219291"/>
          </a:xfrm>
          <a:prstGeom prst="rect">
            <a:avLst/>
          </a:prstGeom>
          <a:noFill/>
        </p:spPr>
        <p:txBody>
          <a:bodyPr wrap="square">
            <a:spAutoFit/>
          </a:bodyPr>
          <a:lstStyle/>
          <a:p>
            <a:r>
              <a:rPr lang="en-GB" sz="825"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825"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524951" y="5435709"/>
            <a:ext cx="1470104" cy="230832"/>
          </a:xfrm>
          <a:prstGeom prst="rect">
            <a:avLst/>
          </a:prstGeom>
          <a:noFill/>
        </p:spPr>
        <p:txBody>
          <a:bodyPr wrap="square" rtlCol="0">
            <a:spAutoFit/>
          </a:bodyPr>
          <a:lstStyle/>
          <a:p>
            <a:pPr>
              <a:buNone/>
            </a:pPr>
            <a:r>
              <a:rPr lang="en-GB" sz="900" b="1" noProof="0" dirty="0">
                <a:solidFill>
                  <a:schemeClr val="bg1"/>
                </a:solidFill>
                <a:latin typeface="Arial" panose="020B0604020202020204" pitchFamily="34" charset="0"/>
                <a:cs typeface="Arial" panose="020B0604020202020204" pitchFamily="34" charset="0"/>
              </a:rPr>
              <a:t>Summer 2021</a:t>
            </a:r>
            <a:endParaRPr lang="en-GB" sz="9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3416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9144000" cy="594000"/>
          </a:xfrm>
          <a:prstGeom prst="rect">
            <a:avLst/>
          </a:prstGeom>
          <a:solidFill>
            <a:srgbClr val="347574"/>
          </a:solidFill>
          <a:ln>
            <a:noFill/>
          </a:ln>
        </p:spPr>
        <p:txBody>
          <a:bodyPr vert="horz" wrap="square" lIns="135000" tIns="34290" rIns="135000" bIns="3429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sz="1800"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13301" y="5842800"/>
            <a:ext cx="487328"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0" y="6356351"/>
            <a:ext cx="9143999" cy="365125"/>
          </a:xfrm>
        </p:spPr>
        <p:txBody>
          <a:bodyPr/>
          <a:lstStyle>
            <a:lvl1pPr>
              <a:defRPr sz="825">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677147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9144000" cy="594000"/>
          </a:xfrm>
          <a:prstGeom prst="rect">
            <a:avLst/>
          </a:prstGeom>
          <a:solidFill>
            <a:srgbClr val="347574"/>
          </a:solidFill>
          <a:ln>
            <a:noFill/>
          </a:ln>
        </p:spPr>
        <p:txBody>
          <a:bodyPr vert="horz" wrap="square" lIns="135000" tIns="34290" rIns="135000" bIns="3429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sz="1800"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13301" y="5842800"/>
            <a:ext cx="487328"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0" y="6356351"/>
            <a:ext cx="9143999" cy="365125"/>
          </a:xfrm>
        </p:spPr>
        <p:txBody>
          <a:bodyPr/>
          <a:lstStyle>
            <a:lvl1pPr>
              <a:defRPr sz="825">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683395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9144000" cy="594000"/>
          </a:xfrm>
          <a:prstGeom prst="rect">
            <a:avLst/>
          </a:prstGeom>
          <a:solidFill>
            <a:srgbClr val="347574"/>
          </a:solidFill>
          <a:ln>
            <a:noFill/>
          </a:ln>
        </p:spPr>
        <p:txBody>
          <a:bodyPr vert="horz" wrap="square" lIns="135000" tIns="34290" rIns="135000" bIns="3429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sz="1800"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13301" y="5842800"/>
            <a:ext cx="487328"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0" y="6356351"/>
            <a:ext cx="9143999" cy="365125"/>
          </a:xfrm>
        </p:spPr>
        <p:txBody>
          <a:bodyPr/>
          <a:lstStyle>
            <a:lvl1pPr>
              <a:defRPr sz="825">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445506" y="1097547"/>
          <a:ext cx="8355122" cy="1978162"/>
        </p:xfrm>
        <a:graphic>
          <a:graphicData uri="http://schemas.openxmlformats.org/drawingml/2006/table">
            <a:tbl>
              <a:tblPr firstRow="1" bandRow="1">
                <a:tableStyleId>{5C22544A-7EE6-4342-B048-85BDC9FD1C3A}</a:tableStyleId>
              </a:tblPr>
              <a:tblGrid>
                <a:gridCol w="835512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marL="68580" marR="68580"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marL="68580" marR="68580"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523702" y="1789114"/>
            <a:ext cx="7990458"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523702" y="1189038"/>
            <a:ext cx="7990458"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445506" y="3486801"/>
            <a:ext cx="8355121" cy="832279"/>
          </a:xfrm>
          <a:prstGeom prst="rect">
            <a:avLst/>
          </a:prstGeom>
          <a:noFill/>
        </p:spPr>
        <p:txBody>
          <a:bodyPr wrap="square">
            <a:spAutoFit/>
          </a:bodyPr>
          <a:lstStyle/>
          <a:p>
            <a:pPr marL="0" marR="0" lvl="0" indent="0" algn="l" defTabSz="685800" rtl="0" eaLnBrk="0" fontAlgn="base" latinLnBrk="0" hangingPunct="0">
              <a:lnSpc>
                <a:spcPct val="120000"/>
              </a:lnSpc>
              <a:spcBef>
                <a:spcPts val="338"/>
              </a:spcBef>
              <a:spcAft>
                <a:spcPts val="338"/>
              </a:spcAft>
              <a:buClr>
                <a:srgbClr val="585858"/>
              </a:buClr>
              <a:buSzTx/>
              <a:buFont typeface="Arial" panose="020B0604020202020204" pitchFamily="34" charset="0"/>
              <a:buNone/>
              <a:tabLst/>
              <a:defRPr/>
            </a:pPr>
            <a:r>
              <a:rPr kumimoji="0" lang="en-GB" sz="21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sz="21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445294" y="233363"/>
            <a:ext cx="8355806"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684456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5"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endParaRPr lang="en-US" dirty="0">
              <a:solidFill>
                <a:srgbClr val="00628C"/>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9144000" cy="594000"/>
          </a:xfrm>
          <a:prstGeom prst="rect">
            <a:avLst/>
          </a:prstGeom>
          <a:solidFill>
            <a:srgbClr val="347574"/>
          </a:solidFill>
          <a:ln>
            <a:noFill/>
          </a:ln>
        </p:spPr>
        <p:txBody>
          <a:bodyPr vert="horz" wrap="square" lIns="135000" tIns="34290" rIns="135000" bIns="3429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sz="1800"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45507" y="246063"/>
            <a:ext cx="8355122" cy="426170"/>
          </a:xfrm>
          <a:prstGeom prst="rect">
            <a:avLst/>
          </a:prstGeom>
        </p:spPr>
        <p:txBody>
          <a:bodyPr>
            <a:normAutofit/>
          </a:bodyPr>
          <a:lstStyle>
            <a:lvl1pPr algn="l">
              <a:defRPr sz="18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13301" y="5842800"/>
            <a:ext cx="487328"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0" y="6356351"/>
            <a:ext cx="9143999" cy="365125"/>
          </a:xfrm>
        </p:spPr>
        <p:txBody>
          <a:bodyPr/>
          <a:lstStyle>
            <a:lvl1pPr>
              <a:defRPr sz="825">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445507" y="1039019"/>
            <a:ext cx="2546747"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2688384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136" y="-157162"/>
            <a:ext cx="9171517"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963863" y="583269"/>
            <a:ext cx="0" cy="877824"/>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457195" y="1737535"/>
            <a:ext cx="4665732" cy="323165"/>
          </a:xfrm>
          <a:prstGeom prst="rect">
            <a:avLst/>
          </a:prstGeom>
          <a:noFill/>
        </p:spPr>
        <p:txBody>
          <a:bodyPr wrap="square" rtlCol="0">
            <a:spAutoFit/>
          </a:bodyPr>
          <a:lstStyle/>
          <a:p>
            <a:pPr>
              <a:buNone/>
            </a:pPr>
            <a:r>
              <a:rPr lang="en-GB" sz="1500" b="1" noProof="0" dirty="0">
                <a:solidFill>
                  <a:schemeClr val="bg1"/>
                </a:solidFill>
                <a:latin typeface="Arial" panose="020B0604020202020204" pitchFamily="34" charset="0"/>
                <a:cs typeface="Arial" panose="020B0604020202020204" pitchFamily="34" charset="0"/>
              </a:rPr>
              <a:t>ncetm.org.uk</a:t>
            </a:r>
            <a:endParaRPr lang="en-GB" sz="15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963863" y="583269"/>
            <a:ext cx="0" cy="877824"/>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524951" y="5435709"/>
            <a:ext cx="1470104" cy="230832"/>
          </a:xfrm>
          <a:prstGeom prst="rect">
            <a:avLst/>
          </a:prstGeom>
          <a:noFill/>
        </p:spPr>
        <p:txBody>
          <a:bodyPr wrap="square" rtlCol="0">
            <a:spAutoFit/>
          </a:bodyPr>
          <a:lstStyle/>
          <a:p>
            <a:pPr>
              <a:buNone/>
            </a:pPr>
            <a:r>
              <a:rPr lang="en-GB" sz="900" b="1" noProof="0" dirty="0">
                <a:solidFill>
                  <a:schemeClr val="bg1"/>
                </a:solidFill>
                <a:latin typeface="Arial" panose="020B0604020202020204" pitchFamily="34" charset="0"/>
                <a:cs typeface="Arial" panose="020B0604020202020204" pitchFamily="34" charset="0"/>
              </a:rPr>
              <a:t>Summer 2021</a:t>
            </a:r>
            <a:endParaRPr lang="en-GB" sz="9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457195" y="481364"/>
            <a:ext cx="4168016" cy="230832"/>
          </a:xfrm>
          <a:prstGeom prst="rect">
            <a:avLst/>
          </a:prstGeom>
          <a:noFill/>
        </p:spPr>
        <p:txBody>
          <a:bodyPr wrap="square" rtlCol="0">
            <a:spAutoFit/>
          </a:bodyPr>
          <a:lstStyle/>
          <a:p>
            <a:pPr>
              <a:buNone/>
            </a:pPr>
            <a:r>
              <a:rPr lang="en-GB" sz="9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457195" y="705835"/>
            <a:ext cx="4629150" cy="219291"/>
          </a:xfrm>
          <a:prstGeom prst="rect">
            <a:avLst/>
          </a:prstGeom>
          <a:noFill/>
        </p:spPr>
        <p:txBody>
          <a:bodyPr wrap="square">
            <a:spAutoFit/>
          </a:bodyPr>
          <a:lstStyle/>
          <a:p>
            <a:r>
              <a:rPr lang="en-GB" sz="825"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825"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6493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9144000" cy="6858000"/>
          </a:xfrm>
          <a:prstGeom prst="rect">
            <a:avLst/>
          </a:prstGeom>
        </p:spPr>
      </p:pic>
      <p:sp>
        <p:nvSpPr>
          <p:cNvPr id="2" name="Title 1"/>
          <p:cNvSpPr>
            <a:spLocks noGrp="1"/>
          </p:cNvSpPr>
          <p:nvPr>
            <p:ph type="title"/>
          </p:nvPr>
        </p:nvSpPr>
        <p:spPr>
          <a:xfrm>
            <a:off x="450776" y="430660"/>
            <a:ext cx="8229600" cy="982117"/>
          </a:xfrm>
          <a:prstGeom prst="rect">
            <a:avLst/>
          </a:prstGeom>
        </p:spPr>
        <p:txBody>
          <a:bodyPr anchor="t">
            <a:normAutofit/>
          </a:bodyPr>
          <a:lstStyle>
            <a:lvl1pPr>
              <a:defRPr sz="2025">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556792"/>
            <a:ext cx="8229600" cy="3888432"/>
          </a:xfrm>
        </p:spPr>
        <p:txBody>
          <a:bodyPr/>
          <a:lstStyle>
            <a:lvl1pPr>
              <a:defRPr>
                <a:solidFill>
                  <a:srgbClr val="585858"/>
                </a:solidFill>
              </a:defRPr>
            </a:lvl1pPr>
            <a:lvl2pPr marL="417899" indent="-160731">
              <a:buClr>
                <a:srgbClr val="000000"/>
              </a:buClr>
              <a:buFont typeface="Arial" panose="020B0604020202020204" pitchFamily="34" charset="0"/>
              <a:buChar char="•"/>
              <a:defRPr>
                <a:solidFill>
                  <a:srgbClr val="585858"/>
                </a:solidFill>
              </a:defRPr>
            </a:lvl2pPr>
            <a:lvl3pPr marL="642921" indent="-128585">
              <a:buClr>
                <a:srgbClr val="000000"/>
              </a:buClr>
              <a:buFont typeface="Arial" panose="020B0604020202020204" pitchFamily="34" charset="0"/>
              <a:buChar char="•"/>
              <a:defRPr>
                <a:solidFill>
                  <a:srgbClr val="585858"/>
                </a:solidFill>
              </a:defRPr>
            </a:lvl3pPr>
            <a:lvl4pPr marL="900090" indent="-128585">
              <a:buClr>
                <a:srgbClr val="000000"/>
              </a:buClr>
              <a:buFont typeface="Arial" panose="020B0604020202020204" pitchFamily="34" charset="0"/>
              <a:buChar char="•"/>
              <a:defRPr>
                <a:solidFill>
                  <a:srgbClr val="585858"/>
                </a:solidFill>
              </a:defRPr>
            </a:lvl4pPr>
            <a:lvl5pPr marL="1157259" indent="-128585">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628650" y="6356351"/>
            <a:ext cx="20574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825">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6457950" y="6356351"/>
            <a:ext cx="20574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638315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9144000" cy="594000"/>
          </a:xfrm>
          <a:prstGeom prst="rect">
            <a:avLst/>
          </a:prstGeom>
          <a:solidFill>
            <a:srgbClr val="347574"/>
          </a:solidFill>
          <a:ln>
            <a:noFill/>
          </a:ln>
        </p:spPr>
        <p:txBody>
          <a:bodyPr vert="horz" wrap="square" lIns="135000" tIns="34290" rIns="135000" bIns="3429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sz="1800"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45506" y="464400"/>
            <a:ext cx="8446974" cy="426170"/>
          </a:xfrm>
        </p:spPr>
        <p:txBody>
          <a:bodyPr/>
          <a:lstStyle>
            <a:lvl1pPr algn="l">
              <a:defRPr sz="15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13301" y="5842800"/>
            <a:ext cx="487328"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391500" y="6237313"/>
            <a:ext cx="832128" cy="207749"/>
          </a:xfrm>
          <a:prstGeom prst="rect">
            <a:avLst/>
          </a:prstGeom>
          <a:noFill/>
        </p:spPr>
        <p:txBody>
          <a:bodyPr wrap="square" rtlCol="0">
            <a:spAutoFit/>
          </a:bodyPr>
          <a:lstStyle/>
          <a:p>
            <a:pPr>
              <a:buNone/>
            </a:pPr>
            <a:r>
              <a:rPr lang="en-GB" sz="750" b="1" dirty="0">
                <a:solidFill>
                  <a:srgbClr val="585858"/>
                </a:solidFill>
              </a:rPr>
              <a:t>ncetm.org.uk</a:t>
            </a:r>
          </a:p>
        </p:txBody>
      </p:sp>
    </p:spTree>
    <p:extLst>
      <p:ext uri="{BB962C8B-B14F-4D97-AF65-F5344CB8AC3E}">
        <p14:creationId xmlns:p14="http://schemas.microsoft.com/office/powerpoint/2010/main" val="2409261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40F36-338B-4A04-A3C9-C74DBC6591D6}" type="datetimeFigureOut">
              <a:rPr lang="en-GB" smtClean="0"/>
              <a:t>05/03/2022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80AD68-1779-4486-98B5-27B3EB527443}" type="slidenum">
              <a:rPr lang="en-GB" smtClean="0"/>
              <a:t>‹#›</a:t>
            </a:fld>
            <a:endParaRPr lang="en-GB"/>
          </a:p>
        </p:txBody>
      </p:sp>
    </p:spTree>
    <p:extLst>
      <p:ext uri="{BB962C8B-B14F-4D97-AF65-F5344CB8AC3E}">
        <p14:creationId xmlns:p14="http://schemas.microsoft.com/office/powerpoint/2010/main" val="153538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9144000" cy="594000"/>
          </a:xfrm>
          <a:prstGeom prst="rect">
            <a:avLst/>
          </a:prstGeom>
          <a:solidFill>
            <a:srgbClr val="347574"/>
          </a:solidFill>
          <a:ln>
            <a:noFill/>
          </a:ln>
        </p:spPr>
        <p:txBody>
          <a:bodyPr vert="horz" wrap="square" lIns="135000" tIns="34290" rIns="135000" bIns="3429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sz="1800"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45506" y="464400"/>
            <a:ext cx="8446974" cy="426170"/>
          </a:xfrm>
        </p:spPr>
        <p:txBody>
          <a:bodyPr/>
          <a:lstStyle>
            <a:lvl1pPr algn="l">
              <a:defRPr sz="15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13301" y="5842800"/>
            <a:ext cx="487328"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391500" y="6237313"/>
            <a:ext cx="832128" cy="207749"/>
          </a:xfrm>
          <a:prstGeom prst="rect">
            <a:avLst/>
          </a:prstGeom>
          <a:noFill/>
        </p:spPr>
        <p:txBody>
          <a:bodyPr wrap="square" rtlCol="0">
            <a:spAutoFit/>
          </a:bodyPr>
          <a:lstStyle/>
          <a:p>
            <a:pPr>
              <a:buNone/>
            </a:pPr>
            <a:r>
              <a:rPr lang="en-GB" sz="750" b="1" dirty="0">
                <a:solidFill>
                  <a:srgbClr val="585858"/>
                </a:solidFill>
              </a:rPr>
              <a:t>ncetm.org.uk</a:t>
            </a:r>
          </a:p>
        </p:txBody>
      </p:sp>
    </p:spTree>
    <p:extLst>
      <p:ext uri="{BB962C8B-B14F-4D97-AF65-F5344CB8AC3E}">
        <p14:creationId xmlns:p14="http://schemas.microsoft.com/office/powerpoint/2010/main" val="2823274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6F7F0-C0FD-4EAC-A8BC-47D79D424D7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7491F9D-F4B8-4E8B-B87E-C9E1AA7E318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8DFB82-B51A-419E-8586-C9541A042AC7}"/>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BECD8749-86BD-437A-B767-C3B206F5C32A}"/>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37A8911-C76B-4D31-8DAA-9D0DA9E8738A}"/>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0726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4C970-E572-4916-A9C4-7888F2F874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BBF92B-998C-4044-9659-74044826C1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A22A4C-5DE0-47C0-908F-2D873EA56AA1}"/>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693D380-21DB-46A6-B417-2660DB170145}"/>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F7CEEAB-7047-4F5E-B791-A117A1E8F084}"/>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4328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2CC"/>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 id="2147483966" r:id="rId6"/>
    <p:sldLayoutId id="2147483999" r:id="rId7"/>
  </p:sldLayoutIdLst>
  <p:txStyles>
    <p:titleStyle>
      <a:lvl1pPr algn="l" rtl="0" eaLnBrk="1" fontAlgn="base" hangingPunct="1">
        <a:spcBef>
          <a:spcPct val="0"/>
        </a:spcBef>
        <a:spcAft>
          <a:spcPct val="0"/>
        </a:spcAft>
        <a:defRPr sz="2800" b="1" i="0">
          <a:solidFill>
            <a:srgbClr val="00628C"/>
          </a:solidFill>
          <a:latin typeface="XCCW Joined 1a" panose="03050602040000000000" pitchFamily="66" charset="0"/>
          <a:ea typeface="XCCW Joined 1a" panose="03050602040000000000" pitchFamily="66" charset="0"/>
          <a:cs typeface="XCCW Joined 1a" panose="03050602040000000000" pitchFamily="66"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59F7E7-DC99-4CAD-A839-97D0444939F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5E7EE3-237E-47BE-80FC-74A111E6C46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E0F03E-5F10-441F-A630-F975C6D5828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buClrTx/>
              <a:buFontTx/>
              <a:buNone/>
            </a:pPr>
            <a:fld id="{0FE5E8E2-3016-49FC-BD81-F144A49C2E49}" type="datetimeFigureOut">
              <a:rPr lang="en-GB" smtClean="0">
                <a:solidFill>
                  <a:prstClr val="black">
                    <a:tint val="75000"/>
                  </a:prstClr>
                </a:solidFill>
                <a:latin typeface="Calibri" panose="020F0502020204030204"/>
              </a:rPr>
              <a:pPr fontAlgn="auto">
                <a:spcBef>
                  <a:spcPts val="0"/>
                </a:spcBef>
                <a:spcAft>
                  <a:spcPts val="0"/>
                </a:spcAft>
                <a:buClrTx/>
                <a:buFontTx/>
                <a:buNone/>
              </a:pPr>
              <a:t>05/03/2022</a:t>
            </a:fld>
            <a:endParaRPr lang="en-GB">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16288C74-E599-4CDA-AA59-77D909DAC48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buClrTx/>
              <a:buFontTx/>
              <a:buNone/>
            </a:pPr>
            <a:endParaRPr lang="en-GB">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E257E84D-1ABA-4AA9-8189-F899C3167CB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buClrTx/>
              <a:buFontTx/>
              <a:buNone/>
            </a:pPr>
            <a:fld id="{74100922-FF59-4830-A5D2-8B8CED6F65AD}" type="slidenum">
              <a:rPr lang="en-GB" smtClean="0">
                <a:solidFill>
                  <a:prstClr val="black">
                    <a:tint val="75000"/>
                  </a:prstClr>
                </a:solidFill>
                <a:latin typeface="Calibri" panose="020F0502020204030204"/>
              </a:rPr>
              <a:pPr fontAlgn="auto">
                <a:spcBef>
                  <a:spcPts val="0"/>
                </a:spcBef>
                <a:spcAft>
                  <a:spcPts val="0"/>
                </a:spcAft>
                <a:buClrTx/>
                <a:buFontTx/>
                <a:buNone/>
              </a:pPr>
              <a:t>‹#›</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2546816833"/>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2CC"/>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solidFill>
                <a:srgbClr val="000000"/>
              </a:solidFill>
            </a:endParaRPr>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solidFill>
                <a:srgbClr val="000000"/>
              </a:solidFill>
            </a:endParaRPr>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solidFill>
                  <a:srgbClr val="000000"/>
                </a:solidFill>
              </a:rPr>
              <a:pPr/>
              <a:t>‹#›</a:t>
            </a:fld>
            <a:endParaRPr lang="en-GB" altLang="x-none">
              <a:solidFill>
                <a:srgbClr val="000000"/>
              </a:solidFill>
            </a:endParaRPr>
          </a:p>
        </p:txBody>
      </p:sp>
    </p:spTree>
    <p:extLst>
      <p:ext uri="{BB962C8B-B14F-4D97-AF65-F5344CB8AC3E}">
        <p14:creationId xmlns:p14="http://schemas.microsoft.com/office/powerpoint/2010/main" val="3475500387"/>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Lst>
  <p:txStyles>
    <p:titleStyle>
      <a:lvl1pPr algn="l" rtl="0" eaLnBrk="1" fontAlgn="base" hangingPunct="1">
        <a:spcBef>
          <a:spcPct val="0"/>
        </a:spcBef>
        <a:spcAft>
          <a:spcPct val="0"/>
        </a:spcAft>
        <a:defRPr sz="2800" b="1" i="0">
          <a:solidFill>
            <a:srgbClr val="00628C"/>
          </a:solidFill>
          <a:latin typeface="XCCW Joined 1a" panose="03050602040000000000" pitchFamily="66" charset="0"/>
          <a:ea typeface="XCCW Joined 1a" panose="03050602040000000000" pitchFamily="66" charset="0"/>
          <a:cs typeface="XCCW Joined 1a" panose="03050602040000000000" pitchFamily="66"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2CC"/>
        </a:solidFill>
        <a:effectLst/>
      </p:bgPr>
    </p:bg>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F33BA71E-3CF0-1E4E-BEEE-6280AD06DDC9}"/>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53351770"/>
      </p:ext>
    </p:extLst>
  </p:cSld>
  <p:clrMap bg1="lt1" tx1="dk1" bg2="lt2" tx2="dk2" accent1="accent1" accent2="accent2" accent3="accent3" accent4="accent4" accent5="accent5" accent6="accent6" hlink="hlink" folHlink="folHlink"/>
  <p:sldLayoutIdLst>
    <p:sldLayoutId id="21474839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2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457078" y="301625"/>
            <a:ext cx="8058272"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457078" y="1556795"/>
            <a:ext cx="8058272"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1"/>
            <a:ext cx="9144000" cy="365125"/>
          </a:xfrm>
          <a:prstGeom prst="rect">
            <a:avLst/>
          </a:prstGeom>
        </p:spPr>
        <p:txBody>
          <a:bodyPr vert="horz" lIns="91440" tIns="45720" rIns="91440" bIns="45720" rtlCol="0" anchor="ctr"/>
          <a:lstStyle>
            <a:lvl1pPr algn="ctr">
              <a:buNone/>
              <a:defRPr sz="9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1002067823"/>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8" r:id="rId8"/>
  </p:sldLayoutIdLst>
  <mc:AlternateContent xmlns:mc="http://schemas.openxmlformats.org/markup-compatibility/2006" xmlns:p14="http://schemas.microsoft.com/office/powerpoint/2010/main">
    <mc:Choice Requires="p14">
      <p:transition p14:dur="10"/>
    </mc:Choice>
    <mc:Fallback xmlns="">
      <p:transition/>
    </mc:Fallback>
  </mc:AlternateContent>
  <p:hf sldNum="0" hdr="0" dt="0"/>
  <p:txStyles>
    <p:titleStyle>
      <a:lvl1pPr algn="l" defTabSz="685800" rtl="0" eaLnBrk="1" latinLnBrk="0" hangingPunct="1">
        <a:lnSpc>
          <a:spcPct val="90000"/>
        </a:lnSpc>
        <a:spcBef>
          <a:spcPct val="0"/>
        </a:spcBef>
        <a:buNone/>
        <a:defRPr sz="2025"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kern="1200">
          <a:solidFill>
            <a:srgbClr val="585858"/>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rgbClr val="585858"/>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rgbClr val="585858"/>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png"/><Relationship Id="rId7" Type="http://schemas.openxmlformats.org/officeDocument/2006/relationships/image" Target="../media/image46.w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1.png"/><Relationship Id="rId7" Type="http://schemas.openxmlformats.org/officeDocument/2006/relationships/image" Target="../media/image41.w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png"/><Relationship Id="rId7" Type="http://schemas.openxmlformats.org/officeDocument/2006/relationships/image" Target="../media/image35.w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wmf"/><Relationship Id="rId4" Type="http://schemas.openxmlformats.org/officeDocument/2006/relationships/image" Target="../media/image32.wmf"/><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png"/><Relationship Id="rId7" Type="http://schemas.openxmlformats.org/officeDocument/2006/relationships/image" Target="../media/image46.w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 Id="rId9" Type="http://schemas.openxmlformats.org/officeDocument/2006/relationships/image" Target="../media/image49.png"/></Relationships>
</file>

<file path=ppt/slides/_rels/slide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png"/><Relationship Id="rId7" Type="http://schemas.openxmlformats.org/officeDocument/2006/relationships/image" Target="../media/image35.w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wmf"/><Relationship Id="rId4" Type="http://schemas.openxmlformats.org/officeDocument/2006/relationships/image" Target="../media/image32.wmf"/><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1.png"/><Relationship Id="rId7" Type="http://schemas.openxmlformats.org/officeDocument/2006/relationships/image" Target="../media/image41.w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0B3C21-D30D-4A0F-BE5F-94522D420E75}"/>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D9E0B491-5FE6-42E0-B756-55586EB644C8}"/>
              </a:ext>
            </a:extLst>
          </p:cNvPr>
          <p:cNvSpPr txBox="1"/>
          <p:nvPr/>
        </p:nvSpPr>
        <p:spPr bwMode="auto">
          <a:xfrm>
            <a:off x="303736" y="977029"/>
            <a:ext cx="8163989" cy="374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l" rtl="0" fontAlgn="base">
              <a:buNone/>
            </a:pPr>
            <a:r>
              <a:rPr lang="en-GB" sz="1800" b="1" u="sng" kern="1200" dirty="0">
                <a:solidFill>
                  <a:srgbClr val="000000"/>
                </a:solidFill>
                <a:effectLst/>
                <a:latin typeface="XCCW Joined 1a"/>
                <a:cs typeface="Calibri" panose="020F0502020204030204" pitchFamily="34" charset="0"/>
              </a:rPr>
              <a:t>L.I Y3– Can I say how many part make the whole?</a:t>
            </a:r>
          </a:p>
          <a:p>
            <a:pPr eaLnBrk="0" fontAlgn="base" hangingPunct="0">
              <a:spcAft>
                <a:spcPts val="1000"/>
              </a:spcAft>
              <a:buNone/>
            </a:pPr>
            <a:r>
              <a:rPr lang="en-GB" sz="1800" b="1" u="sng" kern="1200" dirty="0">
                <a:solidFill>
                  <a:srgbClr val="000000"/>
                </a:solidFill>
                <a:effectLst/>
                <a:latin typeface="XCCW Joined 1a"/>
                <a:cs typeface="Calibri" panose="020F0502020204030204" pitchFamily="34" charset="0"/>
              </a:rPr>
              <a:t>LI Y4 – Can I place mixed numbers on a </a:t>
            </a:r>
            <a:r>
              <a:rPr lang="en-GB" sz="1800" b="1" u="sng" kern="1200" dirty="0" err="1">
                <a:solidFill>
                  <a:srgbClr val="000000"/>
                </a:solidFill>
                <a:effectLst/>
                <a:latin typeface="XCCW Joined 1a"/>
                <a:cs typeface="Calibri" panose="020F0502020204030204" pitchFamily="34" charset="0"/>
              </a:rPr>
              <a:t>numberline</a:t>
            </a:r>
            <a:r>
              <a:rPr lang="en-GB" sz="1800" b="1" u="sng" kern="1200" dirty="0">
                <a:solidFill>
                  <a:srgbClr val="000000"/>
                </a:solidFill>
                <a:effectLst/>
                <a:latin typeface="XCCW Joined 1a"/>
                <a:cs typeface="Calibri" panose="020F0502020204030204" pitchFamily="34" charset="0"/>
              </a:rPr>
              <a:t>?</a:t>
            </a:r>
          </a:p>
          <a:p>
            <a:pPr eaLnBrk="0" fontAlgn="base" hangingPunct="0">
              <a:spcAft>
                <a:spcPts val="1000"/>
              </a:spcAft>
              <a:buNone/>
            </a:pPr>
            <a:r>
              <a:rPr lang="en-GB" sz="1800" b="1" u="sng" kern="1200" dirty="0">
                <a:solidFill>
                  <a:srgbClr val="000000"/>
                </a:solidFill>
                <a:effectLst/>
                <a:latin typeface="XCCW Joined 1a"/>
                <a:cs typeface="Calibri" panose="020F0502020204030204" pitchFamily="34" charset="0"/>
              </a:rPr>
              <a:t>Steps to success</a:t>
            </a:r>
            <a:endParaRPr lang="en-GB" sz="1800" dirty="0">
              <a:solidFill>
                <a:srgbClr val="000000"/>
              </a:solidFill>
              <a:latin typeface="XCCW Joined 1a"/>
              <a:cs typeface="Calibri" panose="020F0502020204030204" pitchFamily="34" charset="0"/>
            </a:endParaRPr>
          </a:p>
          <a:p>
            <a:pPr marL="285750" indent="-285750" eaLnBrk="0" hangingPunct="0">
              <a:spcAft>
                <a:spcPts val="1000"/>
              </a:spcAft>
            </a:pPr>
            <a:r>
              <a:rPr lang="en-GB" sz="1800" dirty="0">
                <a:solidFill>
                  <a:srgbClr val="000000"/>
                </a:solidFill>
                <a:latin typeface="XCCW Joined 1a"/>
                <a:cs typeface="Calibri" panose="020F0502020204030204" pitchFamily="34" charset="0"/>
              </a:rPr>
              <a:t>How many equal parts make up the whole? </a:t>
            </a:r>
          </a:p>
          <a:p>
            <a:pPr marL="285750" indent="-285750" eaLnBrk="0" hangingPunct="0">
              <a:spcAft>
                <a:spcPts val="1000"/>
              </a:spcAft>
            </a:pPr>
            <a:r>
              <a:rPr lang="en-GB" sz="1800" dirty="0">
                <a:latin typeface="XCCW Joined 1a"/>
                <a:ea typeface="Times New Roman" panose="02020603050405020304" pitchFamily="18" charset="0"/>
                <a:cs typeface="Calibri" panose="020F0502020204030204" pitchFamily="34" charset="0"/>
              </a:rPr>
              <a:t>Write parts as a fraction</a:t>
            </a:r>
          </a:p>
          <a:p>
            <a:pPr marL="285750" indent="-285750" eaLnBrk="0" hangingPunct="0">
              <a:spcAft>
                <a:spcPts val="1000"/>
              </a:spcAft>
            </a:pPr>
            <a:r>
              <a:rPr lang="en-GB" sz="1800" dirty="0">
                <a:latin typeface="XCCW Joined 1a"/>
                <a:ea typeface="Times New Roman" panose="02020603050405020304" pitchFamily="18" charset="0"/>
                <a:cs typeface="Calibri" panose="020F0502020204030204" pitchFamily="34" charset="0"/>
              </a:rPr>
              <a:t>Estimate by working out how many intervals a line is divided into to.</a:t>
            </a:r>
          </a:p>
          <a:p>
            <a:pPr>
              <a:spcAft>
                <a:spcPts val="1000"/>
              </a:spcAft>
              <a:buNone/>
            </a:pPr>
            <a:endParaRPr lang="en-GB" sz="1800" b="1" dirty="0">
              <a:latin typeface="XCCW Joined 1a"/>
              <a:ea typeface="Times New Roman" panose="02020603050405020304" pitchFamily="18" charset="0"/>
              <a:cs typeface="Calibri" panose="020F0502020204030204" pitchFamily="34" charset="0"/>
            </a:endParaRPr>
          </a:p>
          <a:p>
            <a:pPr>
              <a:spcAft>
                <a:spcPts val="1000"/>
              </a:spcAft>
              <a:buNone/>
            </a:pPr>
            <a:r>
              <a:rPr lang="en-GB" sz="1800" b="1" dirty="0">
                <a:latin typeface="XCCW Joined 1a"/>
                <a:ea typeface="Times New Roman" panose="02020603050405020304" pitchFamily="18" charset="0"/>
                <a:cs typeface="Calibri" panose="020F0502020204030204" pitchFamily="34" charset="0"/>
              </a:rPr>
              <a:t>Challenge: True or False</a:t>
            </a:r>
            <a:endParaRPr lang="en-GB" sz="1800" dirty="0">
              <a:latin typeface="XCCW Joined 1a"/>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11720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856392"/>
            <a:ext cx="9144000" cy="472500"/>
          </a:xfrm>
          <a:prstGeom prst="rect">
            <a:avLst/>
          </a:prstGeom>
          <a:solidFill>
            <a:srgbClr val="82CBDD"/>
          </a:solidFill>
        </p:spPr>
        <p:txBody>
          <a:bodyPr vert="horz" lIns="135000" tIns="34290" rIns="135000" bIns="3429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dirty="0">
                <a:solidFill>
                  <a:srgbClr val="3875A1"/>
                </a:solidFill>
              </a:rPr>
              <a:t>Develop learning</a:t>
            </a:r>
          </a:p>
        </p:txBody>
      </p:sp>
      <p:sp>
        <p:nvSpPr>
          <p:cNvPr id="2" name="Text Placeholder 1"/>
          <p:cNvSpPr>
            <a:spLocks noGrp="1"/>
          </p:cNvSpPr>
          <p:nvPr>
            <p:ph type="body" sz="quarter" idx="11"/>
          </p:nvPr>
        </p:nvSpPr>
        <p:spPr>
          <a:xfrm>
            <a:off x="1424303" y="242742"/>
            <a:ext cx="7688425" cy="472500"/>
          </a:xfrm>
          <a:solidFill>
            <a:srgbClr val="82CBDD">
              <a:alpha val="0"/>
            </a:srgbClr>
          </a:solidFill>
        </p:spPr>
        <p:txBody>
          <a:bodyPr/>
          <a:lstStyle/>
          <a:p>
            <a:endParaRPr lang="en-US" dirty="0">
              <a:solidFill>
                <a:srgbClr val="3875A1"/>
              </a:solidFill>
            </a:endParaRPr>
          </a:p>
        </p:txBody>
      </p:sp>
      <p:pic>
        <p:nvPicPr>
          <p:cNvPr id="4" name="Picture 3">
            <a:extLst>
              <a:ext uri="{FF2B5EF4-FFF2-40B4-BE49-F238E27FC236}">
                <a16:creationId xmlns:a16="http://schemas.microsoft.com/office/drawing/2014/main" id="{5EEA8892-1A68-4F1A-9AD7-9CBE5909C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708" y="3394693"/>
            <a:ext cx="5930585" cy="1157187"/>
          </a:xfrm>
          <a:prstGeom prst="rect">
            <a:avLst/>
          </a:prstGeom>
        </p:spPr>
      </p:pic>
      <p:sp>
        <p:nvSpPr>
          <p:cNvPr id="8" name="TextBox 7">
            <a:extLst>
              <a:ext uri="{FF2B5EF4-FFF2-40B4-BE49-F238E27FC236}">
                <a16:creationId xmlns:a16="http://schemas.microsoft.com/office/drawing/2014/main" id="{EFF073D2-113D-42D4-9F5F-FE48B194247E}"/>
              </a:ext>
            </a:extLst>
          </p:cNvPr>
          <p:cNvSpPr txBox="1"/>
          <p:nvPr/>
        </p:nvSpPr>
        <p:spPr>
          <a:xfrm>
            <a:off x="1350989" y="1554294"/>
            <a:ext cx="6442023" cy="369332"/>
          </a:xfrm>
          <a:prstGeom prst="rect">
            <a:avLst/>
          </a:prstGeom>
          <a:noFill/>
        </p:spPr>
        <p:txBody>
          <a:bodyPr wrap="square" rtlCol="0">
            <a:spAutoFit/>
          </a:bodyPr>
          <a:lstStyle/>
          <a:p>
            <a:pPr algn="ctr"/>
            <a:r>
              <a:rPr lang="en-GB" sz="1800" dirty="0">
                <a:latin typeface="Myriad Pro" panose="020B0503030403020204" pitchFamily="34" charset="0"/>
              </a:rPr>
              <a:t>Which of these numbers is represented by ‘a’?</a:t>
            </a:r>
          </a:p>
        </p:txBody>
      </p:sp>
      <p:pic>
        <p:nvPicPr>
          <p:cNvPr id="5" name="Image 4"/>
          <p:cNvPicPr>
            <a:picLocks noChangeAspect="1"/>
          </p:cNvPicPr>
          <p:nvPr/>
        </p:nvPicPr>
        <p:blipFill>
          <a:blip r:embed="rId4" cstate="print"/>
          <a:stretch>
            <a:fillRect/>
          </a:stretch>
        </p:blipFill>
        <p:spPr>
          <a:xfrm>
            <a:off x="2876550" y="2187179"/>
            <a:ext cx="152400" cy="419100"/>
          </a:xfrm>
          <a:prstGeom prst="rect">
            <a:avLst/>
          </a:prstGeom>
        </p:spPr>
      </p:pic>
      <p:pic>
        <p:nvPicPr>
          <p:cNvPr id="11" name="Image 10"/>
          <p:cNvPicPr>
            <a:picLocks noChangeAspect="1"/>
          </p:cNvPicPr>
          <p:nvPr/>
        </p:nvPicPr>
        <p:blipFill>
          <a:blip r:embed="rId5" cstate="print"/>
          <a:stretch>
            <a:fillRect/>
          </a:stretch>
        </p:blipFill>
        <p:spPr>
          <a:xfrm>
            <a:off x="3534966" y="2162175"/>
            <a:ext cx="276225" cy="419100"/>
          </a:xfrm>
          <a:prstGeom prst="rect">
            <a:avLst/>
          </a:prstGeom>
        </p:spPr>
      </p:pic>
      <p:pic>
        <p:nvPicPr>
          <p:cNvPr id="13" name="Image 12"/>
          <p:cNvPicPr>
            <a:picLocks noChangeAspect="1"/>
          </p:cNvPicPr>
          <p:nvPr/>
        </p:nvPicPr>
        <p:blipFill>
          <a:blip r:embed="rId6" cstate="print"/>
          <a:stretch>
            <a:fillRect/>
          </a:stretch>
        </p:blipFill>
        <p:spPr>
          <a:xfrm>
            <a:off x="4287441" y="2157413"/>
            <a:ext cx="361950" cy="419100"/>
          </a:xfrm>
          <a:prstGeom prst="rect">
            <a:avLst/>
          </a:prstGeom>
        </p:spPr>
      </p:pic>
      <p:pic>
        <p:nvPicPr>
          <p:cNvPr id="16" name="Image 15"/>
          <p:cNvPicPr>
            <a:picLocks noChangeAspect="1"/>
          </p:cNvPicPr>
          <p:nvPr/>
        </p:nvPicPr>
        <p:blipFill>
          <a:blip r:embed="rId7" cstate="print"/>
          <a:stretch>
            <a:fillRect/>
          </a:stretch>
        </p:blipFill>
        <p:spPr>
          <a:xfrm>
            <a:off x="5125641" y="2162175"/>
            <a:ext cx="285750" cy="419100"/>
          </a:xfrm>
          <a:prstGeom prst="rect">
            <a:avLst/>
          </a:prstGeom>
        </p:spPr>
      </p:pic>
      <p:pic>
        <p:nvPicPr>
          <p:cNvPr id="18" name="Image 17"/>
          <p:cNvPicPr>
            <a:picLocks noChangeAspect="1"/>
          </p:cNvPicPr>
          <p:nvPr/>
        </p:nvPicPr>
        <p:blipFill>
          <a:blip r:embed="rId8" cstate="print"/>
          <a:stretch>
            <a:fillRect/>
          </a:stretch>
        </p:blipFill>
        <p:spPr>
          <a:xfrm>
            <a:off x="5878116" y="2191941"/>
            <a:ext cx="295275" cy="419100"/>
          </a:xfrm>
          <a:prstGeom prst="rect">
            <a:avLst/>
          </a:prstGeom>
        </p:spPr>
      </p:pic>
      <p:sp>
        <p:nvSpPr>
          <p:cNvPr id="20" name="Rectangle 19">
            <a:extLst>
              <a:ext uri="{FF2B5EF4-FFF2-40B4-BE49-F238E27FC236}">
                <a16:creationId xmlns:a16="http://schemas.microsoft.com/office/drawing/2014/main" id="{872B8FF2-082A-45AB-A9EC-146C6096D21F}"/>
              </a:ext>
            </a:extLst>
          </p:cNvPr>
          <p:cNvSpPr/>
          <p:nvPr/>
        </p:nvSpPr>
        <p:spPr>
          <a:xfrm>
            <a:off x="6258553" y="2264828"/>
            <a:ext cx="333683" cy="600164"/>
          </a:xfrm>
          <a:prstGeom prst="rect">
            <a:avLst/>
          </a:prstGeom>
          <a:noFill/>
        </p:spPr>
        <p:txBody>
          <a:bodyPr wrap="square">
            <a:spAutoFit/>
          </a:bodyPr>
          <a:lstStyle/>
          <a:p>
            <a:pPr>
              <a:buNone/>
            </a:pPr>
            <a:r>
              <a:rPr lang="en-GB" sz="33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3300" dirty="0"/>
          </a:p>
        </p:txBody>
      </p:sp>
    </p:spTree>
    <p:extLst>
      <p:ext uri="{BB962C8B-B14F-4D97-AF65-F5344CB8AC3E}">
        <p14:creationId xmlns:p14="http://schemas.microsoft.com/office/powerpoint/2010/main" val="2676195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AD35D3-4728-4E8B-8848-BC68493EE5DD}"/>
              </a:ext>
            </a:extLst>
          </p:cNvPr>
          <p:cNvSpPr>
            <a:spLocks noGrp="1"/>
          </p:cNvSpPr>
          <p:nvPr>
            <p:ph type="title"/>
          </p:nvPr>
        </p:nvSpPr>
        <p:spPr/>
        <p:txBody>
          <a:bodyPr/>
          <a:lstStyle/>
          <a:p>
            <a:r>
              <a:rPr lang="en-GB" dirty="0"/>
              <a:t>Y4 Independent learning</a:t>
            </a:r>
          </a:p>
        </p:txBody>
      </p:sp>
      <p:pic>
        <p:nvPicPr>
          <p:cNvPr id="7" name="Picture 6">
            <a:extLst>
              <a:ext uri="{FF2B5EF4-FFF2-40B4-BE49-F238E27FC236}">
                <a16:creationId xmlns:a16="http://schemas.microsoft.com/office/drawing/2014/main" id="{8F713B96-AF4E-4492-8D90-75437BF55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708" y="2985670"/>
            <a:ext cx="5930585" cy="650918"/>
          </a:xfrm>
          <a:prstGeom prst="rect">
            <a:avLst/>
          </a:prstGeom>
        </p:spPr>
      </p:pic>
      <p:pic>
        <p:nvPicPr>
          <p:cNvPr id="8" name="Image 7"/>
          <p:cNvPicPr>
            <a:picLocks noChangeAspect="1"/>
          </p:cNvPicPr>
          <p:nvPr/>
        </p:nvPicPr>
        <p:blipFill>
          <a:blip r:embed="rId4" cstate="print"/>
          <a:stretch>
            <a:fillRect/>
          </a:stretch>
        </p:blipFill>
        <p:spPr>
          <a:xfrm>
            <a:off x="3468291" y="1860625"/>
            <a:ext cx="361950" cy="419100"/>
          </a:xfrm>
          <a:prstGeom prst="rect">
            <a:avLst/>
          </a:prstGeom>
        </p:spPr>
      </p:pic>
      <p:pic>
        <p:nvPicPr>
          <p:cNvPr id="9" name="Image 8"/>
          <p:cNvPicPr>
            <a:picLocks noChangeAspect="1"/>
          </p:cNvPicPr>
          <p:nvPr/>
        </p:nvPicPr>
        <p:blipFill>
          <a:blip r:embed="rId5" cstate="print"/>
          <a:stretch>
            <a:fillRect/>
          </a:stretch>
        </p:blipFill>
        <p:spPr>
          <a:xfrm>
            <a:off x="4154091" y="1861816"/>
            <a:ext cx="142875" cy="419100"/>
          </a:xfrm>
          <a:prstGeom prst="rect">
            <a:avLst/>
          </a:prstGeom>
        </p:spPr>
      </p:pic>
      <p:pic>
        <p:nvPicPr>
          <p:cNvPr id="10" name="Image 9"/>
          <p:cNvPicPr>
            <a:picLocks noChangeAspect="1"/>
          </p:cNvPicPr>
          <p:nvPr/>
        </p:nvPicPr>
        <p:blipFill>
          <a:blip r:embed="rId6" cstate="print"/>
          <a:stretch>
            <a:fillRect/>
          </a:stretch>
        </p:blipFill>
        <p:spPr>
          <a:xfrm>
            <a:off x="4735116" y="1884437"/>
            <a:ext cx="276225" cy="419100"/>
          </a:xfrm>
          <a:prstGeom prst="rect">
            <a:avLst/>
          </a:prstGeom>
        </p:spPr>
      </p:pic>
      <p:pic>
        <p:nvPicPr>
          <p:cNvPr id="11" name="Image 10"/>
          <p:cNvPicPr>
            <a:picLocks noChangeAspect="1"/>
          </p:cNvPicPr>
          <p:nvPr/>
        </p:nvPicPr>
        <p:blipFill>
          <a:blip r:embed="rId7" cstate="print"/>
          <a:stretch>
            <a:fillRect/>
          </a:stretch>
        </p:blipFill>
        <p:spPr>
          <a:xfrm>
            <a:off x="5426869" y="1859435"/>
            <a:ext cx="228600" cy="419100"/>
          </a:xfrm>
          <a:prstGeom prst="rect">
            <a:avLst/>
          </a:prstGeom>
        </p:spPr>
      </p:pic>
      <p:pic>
        <p:nvPicPr>
          <p:cNvPr id="12" name="Picture 11">
            <a:extLst>
              <a:ext uri="{FF2B5EF4-FFF2-40B4-BE49-F238E27FC236}">
                <a16:creationId xmlns:a16="http://schemas.microsoft.com/office/drawing/2014/main" id="{B70A9939-0557-40C1-9A27-8D2D1751F429}"/>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453207" y="2746087"/>
            <a:ext cx="259672" cy="319628"/>
          </a:xfrm>
          <a:prstGeom prst="rect">
            <a:avLst/>
          </a:prstGeom>
        </p:spPr>
      </p:pic>
      <p:pic>
        <p:nvPicPr>
          <p:cNvPr id="14" name="Picture 13">
            <a:extLst>
              <a:ext uri="{FF2B5EF4-FFF2-40B4-BE49-F238E27FC236}">
                <a16:creationId xmlns:a16="http://schemas.microsoft.com/office/drawing/2014/main" id="{54D848BA-EF03-4FA9-8CA4-AC99E8FB149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988470" y="2746087"/>
            <a:ext cx="259672" cy="319628"/>
          </a:xfrm>
          <a:prstGeom prst="rect">
            <a:avLst/>
          </a:prstGeom>
        </p:spPr>
      </p:pic>
      <p:pic>
        <p:nvPicPr>
          <p:cNvPr id="16" name="Picture 15">
            <a:extLst>
              <a:ext uri="{FF2B5EF4-FFF2-40B4-BE49-F238E27FC236}">
                <a16:creationId xmlns:a16="http://schemas.microsoft.com/office/drawing/2014/main" id="{AB72322D-7AF3-427F-BD1D-4CE1DAC412D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040242" y="2746087"/>
            <a:ext cx="262927" cy="319628"/>
          </a:xfrm>
          <a:prstGeom prst="rect">
            <a:avLst/>
          </a:prstGeom>
        </p:spPr>
      </p:pic>
      <p:pic>
        <p:nvPicPr>
          <p:cNvPr id="18" name="Picture 17">
            <a:extLst>
              <a:ext uri="{FF2B5EF4-FFF2-40B4-BE49-F238E27FC236}">
                <a16:creationId xmlns:a16="http://schemas.microsoft.com/office/drawing/2014/main" id="{BBDE893C-AC48-499E-AC98-E086E2BB6C65}"/>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633731" y="2746087"/>
            <a:ext cx="259672" cy="319628"/>
          </a:xfrm>
          <a:prstGeom prst="rect">
            <a:avLst/>
          </a:prstGeom>
        </p:spPr>
      </p:pic>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1BB8FD1C-D5D2-4966-BEC4-E3011E4016DF}"/>
                  </a:ext>
                </a:extLst>
              </p:cNvPr>
              <p:cNvSpPr txBox="1">
                <a:spLocks/>
              </p:cNvSpPr>
              <p:nvPr/>
            </p:nvSpPr>
            <p:spPr>
              <a:xfrm>
                <a:off x="460632" y="3535193"/>
                <a:ext cx="6739219" cy="127475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192876" indent="-192876" defTabSz="685800">
                  <a:lnSpc>
                    <a:spcPct val="120000"/>
                  </a:lnSpc>
                  <a:spcBef>
                    <a:spcPts val="450"/>
                  </a:spcBef>
                  <a:spcAft>
                    <a:spcPts val="450"/>
                  </a:spcAft>
                  <a:buClr>
                    <a:srgbClr val="585858"/>
                  </a:buClr>
                  <a:buFont typeface="Arial" panose="020B0604020202020204" pitchFamily="34" charset="0"/>
                  <a:buChar char="•"/>
                  <a:defRPr/>
                </a:pPr>
                <a:r>
                  <a:rPr lang="en-US" sz="1500" dirty="0">
                    <a:latin typeface="Arial"/>
                  </a:rPr>
                  <a:t>What is different this time?</a:t>
                </a:r>
              </a:p>
              <a:p>
                <a:pPr marL="192876" indent="-192876" defTabSz="685800">
                  <a:lnSpc>
                    <a:spcPct val="120000"/>
                  </a:lnSpc>
                  <a:spcBef>
                    <a:spcPts val="450"/>
                  </a:spcBef>
                  <a:spcAft>
                    <a:spcPts val="450"/>
                  </a:spcAft>
                  <a:buClr>
                    <a:srgbClr val="585858"/>
                  </a:buClr>
                  <a:buFont typeface="Arial" panose="020B0604020202020204" pitchFamily="34" charset="0"/>
                  <a:buChar char="•"/>
                  <a:defRPr/>
                </a:pPr>
                <a:r>
                  <a:rPr lang="en-US" sz="1500" dirty="0">
                    <a:latin typeface="Arial"/>
                  </a:rPr>
                  <a:t>C</a:t>
                </a:r>
                <a:r>
                  <a:rPr lang="en-GB" sz="1500" dirty="0">
                    <a:latin typeface="Arial"/>
                  </a:rPr>
                  <a:t>an you estimate the position of the </a:t>
                </a:r>
                <a:r>
                  <a:rPr lang="en-GB" sz="1500">
                    <a:latin typeface="Arial"/>
                  </a:rPr>
                  <a:t>numbers above on </a:t>
                </a:r>
                <a:r>
                  <a:rPr lang="en-GB" sz="1500" dirty="0">
                    <a:latin typeface="Arial"/>
                  </a:rPr>
                  <a:t>this number line?</a:t>
                </a:r>
              </a:p>
              <a:p>
                <a:pPr marL="192876" indent="-192876" defTabSz="685800">
                  <a:lnSpc>
                    <a:spcPct val="120000"/>
                  </a:lnSpc>
                  <a:spcBef>
                    <a:spcPts val="450"/>
                  </a:spcBef>
                  <a:spcAft>
                    <a:spcPts val="450"/>
                  </a:spcAft>
                  <a:buClr>
                    <a:srgbClr val="585858"/>
                  </a:buClr>
                  <a:buFont typeface="Arial" panose="020B0604020202020204" pitchFamily="34" charset="0"/>
                  <a:buChar char="•"/>
                  <a:defRPr/>
                </a:pPr>
                <a:r>
                  <a:rPr lang="en-US" sz="1500" dirty="0">
                    <a:latin typeface="Arial"/>
                  </a:rPr>
                  <a:t>Which whole number comes before </a:t>
                </a:r>
                <a:r>
                  <a:rPr lang="en-GB" sz="1500" dirty="0">
                    <a:latin typeface="Arial"/>
                  </a:rPr>
                  <a:t>2</a:t>
                </a:r>
                <a14:m>
                  <m:oMath xmlns:m="http://schemas.openxmlformats.org/officeDocument/2006/math">
                    <m:f>
                      <m:fPr>
                        <m:ctrlPr>
                          <a:rPr lang="en-GB" sz="1500" i="1">
                            <a:latin typeface="Cambria Math" panose="02040503050406030204" pitchFamily="18" charset="0"/>
                          </a:rPr>
                        </m:ctrlPr>
                      </m:fPr>
                      <m:num>
                        <m:r>
                          <a:rPr lang="en-GB" sz="1500" i="1">
                            <a:latin typeface="Cambria Math" panose="02040503050406030204" pitchFamily="18" charset="0"/>
                          </a:rPr>
                          <m:t>9</m:t>
                        </m:r>
                      </m:num>
                      <m:den>
                        <m:r>
                          <a:rPr lang="en-GB" sz="1500" i="1">
                            <a:latin typeface="Cambria Math" panose="02040503050406030204" pitchFamily="18" charset="0"/>
                          </a:rPr>
                          <m:t>10</m:t>
                        </m:r>
                      </m:den>
                    </m:f>
                  </m:oMath>
                </a14:m>
                <a:r>
                  <a:rPr lang="en-US" sz="1500" dirty="0">
                    <a:latin typeface="Arial"/>
                  </a:rPr>
                  <a:t>? Which whole number comes next?</a:t>
                </a:r>
              </a:p>
              <a:p>
                <a:pPr marL="192876" indent="-192876" defTabSz="685800">
                  <a:lnSpc>
                    <a:spcPct val="120000"/>
                  </a:lnSpc>
                  <a:spcBef>
                    <a:spcPts val="450"/>
                  </a:spcBef>
                  <a:spcAft>
                    <a:spcPts val="450"/>
                  </a:spcAft>
                  <a:buClr>
                    <a:srgbClr val="585858"/>
                  </a:buClr>
                  <a:buFont typeface="Arial" panose="020B0604020202020204" pitchFamily="34" charset="0"/>
                  <a:buChar char="•"/>
                  <a:defRPr/>
                </a:pPr>
                <a:r>
                  <a:rPr lang="en-US" sz="1500" dirty="0">
                    <a:latin typeface="Arial"/>
                  </a:rPr>
                  <a:t> I</a:t>
                </a:r>
                <a:r>
                  <a:rPr lang="en-GB" sz="1500" dirty="0">
                    <a:latin typeface="Arial"/>
                  </a:rPr>
                  <a:t>s 2</a:t>
                </a:r>
                <a14:m>
                  <m:oMath xmlns:m="http://schemas.openxmlformats.org/officeDocument/2006/math">
                    <m:f>
                      <m:fPr>
                        <m:ctrlPr>
                          <a:rPr lang="en-US" sz="1500" i="1">
                            <a:latin typeface="Cambria Math" panose="02040503050406030204" pitchFamily="18" charset="0"/>
                          </a:rPr>
                        </m:ctrlPr>
                      </m:fPr>
                      <m:num>
                        <m:r>
                          <a:rPr lang="en-US" sz="1500" i="1">
                            <a:latin typeface="Cambria Math" panose="02040503050406030204" pitchFamily="18" charset="0"/>
                          </a:rPr>
                          <m:t>9</m:t>
                        </m:r>
                      </m:num>
                      <m:den>
                        <m:r>
                          <a:rPr lang="en-US" sz="1500" i="1">
                            <a:latin typeface="Cambria Math" panose="02040503050406030204" pitchFamily="18" charset="0"/>
                          </a:rPr>
                          <m:t>10</m:t>
                        </m:r>
                      </m:den>
                    </m:f>
                  </m:oMath>
                </a14:m>
                <a:r>
                  <a:rPr lang="en-US" sz="1500" dirty="0">
                    <a:latin typeface="Arial"/>
                  </a:rPr>
                  <a:t> nearer to 2 or nearer to 3. Is 3</a:t>
                </a:r>
                <a14:m>
                  <m:oMath xmlns:m="http://schemas.openxmlformats.org/officeDocument/2006/math">
                    <m:f>
                      <m:fPr>
                        <m:ctrlPr>
                          <a:rPr lang="en-GB" sz="1500" i="1">
                            <a:latin typeface="Cambria Math" panose="02040503050406030204" pitchFamily="18" charset="0"/>
                          </a:rPr>
                        </m:ctrlPr>
                      </m:fPr>
                      <m:num>
                        <m:r>
                          <a:rPr lang="en-GB" sz="1500" i="1">
                            <a:latin typeface="Cambria Math" panose="02040503050406030204" pitchFamily="18" charset="0"/>
                          </a:rPr>
                          <m:t>3</m:t>
                        </m:r>
                      </m:num>
                      <m:den>
                        <m:r>
                          <a:rPr lang="en-GB" sz="1500" i="1">
                            <a:latin typeface="Cambria Math" panose="02040503050406030204" pitchFamily="18" charset="0"/>
                          </a:rPr>
                          <m:t>7</m:t>
                        </m:r>
                      </m:den>
                    </m:f>
                  </m:oMath>
                </a14:m>
                <a:endParaRPr lang="en-GB" sz="1500" dirty="0">
                  <a:latin typeface="Arial"/>
                </a:endParaRPr>
              </a:p>
              <a:p>
                <a:pPr marL="0" indent="0" defTabSz="685800">
                  <a:lnSpc>
                    <a:spcPct val="120000"/>
                  </a:lnSpc>
                  <a:spcBef>
                    <a:spcPts val="450"/>
                  </a:spcBef>
                  <a:spcAft>
                    <a:spcPts val="450"/>
                  </a:spcAft>
                  <a:buClr>
                    <a:srgbClr val="585858"/>
                  </a:buClr>
                  <a:defRPr/>
                </a:pPr>
                <a:r>
                  <a:rPr lang="en-US" sz="1500" dirty="0">
                    <a:latin typeface="Arial"/>
                  </a:rPr>
                  <a:t> nearer to 3 or 4? How do you know? Can you explain your reasoning?</a:t>
                </a:r>
              </a:p>
              <a:p>
                <a:pPr marL="192876" indent="-192876" defTabSz="685800">
                  <a:lnSpc>
                    <a:spcPct val="120000"/>
                  </a:lnSpc>
                  <a:spcBef>
                    <a:spcPts val="450"/>
                  </a:spcBef>
                  <a:spcAft>
                    <a:spcPts val="450"/>
                  </a:spcAft>
                  <a:buClr>
                    <a:srgbClr val="585858"/>
                  </a:buClr>
                  <a:buFont typeface="Arial" panose="020B0604020202020204" pitchFamily="34" charset="0"/>
                  <a:buChar char="•"/>
                  <a:defRPr/>
                </a:pPr>
                <a:endParaRPr lang="en-US" sz="1500" dirty="0">
                  <a:latin typeface="Arial"/>
                </a:endParaRPr>
              </a:p>
              <a:p>
                <a:pPr marL="192876" indent="-192876" defTabSz="685800">
                  <a:lnSpc>
                    <a:spcPct val="120000"/>
                  </a:lnSpc>
                  <a:spcBef>
                    <a:spcPts val="450"/>
                  </a:spcBef>
                  <a:spcAft>
                    <a:spcPts val="450"/>
                  </a:spcAft>
                  <a:buClr>
                    <a:srgbClr val="585858"/>
                  </a:buClr>
                  <a:buFont typeface="Arial" panose="020B0604020202020204" pitchFamily="34" charset="0"/>
                  <a:buChar char="•"/>
                  <a:defRPr/>
                </a:pPr>
                <a:endParaRPr lang="en-GB" sz="1500" dirty="0">
                  <a:latin typeface="Arial"/>
                </a:endParaRPr>
              </a:p>
              <a:p>
                <a:pPr marL="192876" indent="-192876" defTabSz="685800">
                  <a:lnSpc>
                    <a:spcPct val="120000"/>
                  </a:lnSpc>
                  <a:spcBef>
                    <a:spcPts val="450"/>
                  </a:spcBef>
                  <a:spcAft>
                    <a:spcPts val="450"/>
                  </a:spcAft>
                  <a:buClr>
                    <a:srgbClr val="585858"/>
                  </a:buClr>
                  <a:buFont typeface="Arial" panose="020B0604020202020204" pitchFamily="34" charset="0"/>
                  <a:buChar char="•"/>
                  <a:defRPr/>
                </a:pPr>
                <a:endParaRPr lang="en-GB" sz="1500" dirty="0">
                  <a:latin typeface="Arial"/>
                </a:endParaRPr>
              </a:p>
              <a:p>
                <a:pPr marL="192876" indent="-192876" defTabSz="685800">
                  <a:lnSpc>
                    <a:spcPct val="120000"/>
                  </a:lnSpc>
                  <a:spcBef>
                    <a:spcPts val="450"/>
                  </a:spcBef>
                  <a:spcAft>
                    <a:spcPts val="450"/>
                  </a:spcAft>
                  <a:buClr>
                    <a:srgbClr val="585858"/>
                  </a:buClr>
                  <a:buFont typeface="Arial" panose="020B0604020202020204" pitchFamily="34" charset="0"/>
                  <a:buChar char="•"/>
                  <a:defRPr/>
                </a:pPr>
                <a:r>
                  <a:rPr lang="en-GB" sz="1500" dirty="0">
                    <a:latin typeface="Arial"/>
                  </a:rPr>
                  <a:t>[Text on slide said </a:t>
                </a:r>
                <a:r>
                  <a:rPr lang="en-GB" sz="1500" i="1" dirty="0">
                    <a:solidFill>
                      <a:srgbClr val="000000"/>
                    </a:solidFill>
                    <a:latin typeface="Arial"/>
                  </a:rPr>
                  <a:t>Estimate the position of the following numbers on this number line.] </a:t>
                </a:r>
              </a:p>
              <a:p>
                <a:pPr marL="192876" indent="-192876" defTabSz="685800">
                  <a:lnSpc>
                    <a:spcPct val="120000"/>
                  </a:lnSpc>
                  <a:spcBef>
                    <a:spcPts val="450"/>
                  </a:spcBef>
                  <a:spcAft>
                    <a:spcPts val="450"/>
                  </a:spcAft>
                  <a:buClr>
                    <a:srgbClr val="585858"/>
                  </a:buClr>
                  <a:buFont typeface="Arial" panose="020B0604020202020204" pitchFamily="34" charset="0"/>
                  <a:buChar char="•"/>
                  <a:defRPr/>
                </a:pPr>
                <a:endParaRPr lang="en-GB" sz="1500" dirty="0">
                  <a:latin typeface="Arial"/>
                </a:endParaRPr>
              </a:p>
              <a:p>
                <a:pPr marL="192876" indent="-192876" defTabSz="685800">
                  <a:lnSpc>
                    <a:spcPct val="120000"/>
                  </a:lnSpc>
                  <a:spcBef>
                    <a:spcPts val="450"/>
                  </a:spcBef>
                  <a:spcAft>
                    <a:spcPts val="450"/>
                  </a:spcAft>
                  <a:buClr>
                    <a:srgbClr val="00628C"/>
                  </a:buClr>
                  <a:buFont typeface="Arial" panose="020B0604020202020204" pitchFamily="34" charset="0"/>
                  <a:buChar char="•"/>
                  <a:defRPr/>
                </a:pPr>
                <a:endParaRPr lang="en-GB" sz="1500" dirty="0">
                  <a:latin typeface="Arial"/>
                </a:endParaRPr>
              </a:p>
              <a:p>
                <a:pPr marL="0" indent="0" defTabSz="685800">
                  <a:lnSpc>
                    <a:spcPct val="120000"/>
                  </a:lnSpc>
                  <a:spcBef>
                    <a:spcPts val="450"/>
                  </a:spcBef>
                  <a:spcAft>
                    <a:spcPts val="450"/>
                  </a:spcAft>
                  <a:buClr>
                    <a:srgbClr val="00628C"/>
                  </a:buClr>
                  <a:buNone/>
                  <a:defRPr/>
                </a:pPr>
                <a:endParaRPr lang="en-GB" sz="1500" kern="0" dirty="0">
                  <a:solidFill>
                    <a:srgbClr val="000000"/>
                  </a:solidFill>
                  <a:latin typeface="Arial"/>
                </a:endParaRPr>
              </a:p>
              <a:p>
                <a:pPr marL="192876" indent="-192876" defTabSz="685800">
                  <a:lnSpc>
                    <a:spcPct val="120000"/>
                  </a:lnSpc>
                  <a:spcBef>
                    <a:spcPts val="450"/>
                  </a:spcBef>
                  <a:spcAft>
                    <a:spcPts val="450"/>
                  </a:spcAft>
                  <a:buClr>
                    <a:srgbClr val="00628C"/>
                  </a:buClr>
                  <a:buFont typeface="Arial" panose="020B0604020202020204" pitchFamily="34" charset="0"/>
                  <a:buChar char="•"/>
                  <a:defRPr/>
                </a:pPr>
                <a:endParaRPr lang="en-GB" sz="1500" kern="0" dirty="0">
                  <a:solidFill>
                    <a:srgbClr val="000000"/>
                  </a:solidFill>
                  <a:latin typeface="Arial"/>
                </a:endParaRPr>
              </a:p>
              <a:p>
                <a:pPr marL="192876" indent="-192876" defTabSz="685800">
                  <a:lnSpc>
                    <a:spcPct val="120000"/>
                  </a:lnSpc>
                  <a:spcBef>
                    <a:spcPts val="450"/>
                  </a:spcBef>
                  <a:spcAft>
                    <a:spcPts val="450"/>
                  </a:spcAft>
                  <a:buClr>
                    <a:srgbClr val="00628C"/>
                  </a:buClr>
                  <a:buFont typeface="Arial" panose="020B0604020202020204" pitchFamily="34" charset="0"/>
                  <a:buChar char="•"/>
                  <a:defRPr/>
                </a:pPr>
                <a:endParaRPr lang="en-GB" sz="1500" kern="0" dirty="0">
                  <a:solidFill>
                    <a:srgbClr val="000000"/>
                  </a:solidFill>
                  <a:latin typeface="Arial"/>
                </a:endParaRPr>
              </a:p>
            </p:txBody>
          </p:sp>
        </mc:Choice>
        <mc:Fallback xmlns="">
          <p:sp>
            <p:nvSpPr>
              <p:cNvPr id="4" name="Content Placeholder 2">
                <a:extLst>
                  <a:ext uri="{FF2B5EF4-FFF2-40B4-BE49-F238E27FC236}">
                    <a16:creationId xmlns:a16="http://schemas.microsoft.com/office/drawing/2014/main" id="{1BB8FD1C-D5D2-4966-BEC4-E3011E4016DF}"/>
                  </a:ext>
                </a:extLst>
              </p:cNvPr>
              <p:cNvSpPr txBox="1">
                <a:spLocks noRot="1" noChangeAspect="1" noMove="1" noResize="1" noEditPoints="1" noAdjustHandles="1" noChangeArrowheads="1" noChangeShapeType="1" noTextEdit="1"/>
              </p:cNvSpPr>
              <p:nvPr/>
            </p:nvSpPr>
            <p:spPr>
              <a:xfrm>
                <a:off x="460632" y="3535193"/>
                <a:ext cx="6739219" cy="1274759"/>
              </a:xfrm>
              <a:prstGeom prst="rect">
                <a:avLst/>
              </a:prstGeom>
              <a:blipFill>
                <a:blip r:embed="rId9"/>
                <a:stretch>
                  <a:fillRect l="-271" b="-244976"/>
                </a:stretch>
              </a:blipFill>
            </p:spPr>
            <p:txBody>
              <a:bodyPr/>
              <a:lstStyle/>
              <a:p>
                <a:r>
                  <a:rPr lang="en-GB">
                    <a:noFill/>
                  </a:rPr>
                  <a:t> </a:t>
                </a:r>
              </a:p>
            </p:txBody>
          </p:sp>
        </mc:Fallback>
      </mc:AlternateContent>
    </p:spTree>
    <p:extLst>
      <p:ext uri="{BB962C8B-B14F-4D97-AF65-F5344CB8AC3E}">
        <p14:creationId xmlns:p14="http://schemas.microsoft.com/office/powerpoint/2010/main" val="3563125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45833E-6 3.7037E-7 L 0.20482 0.10532 " pathEditMode="relative" rAng="0" ptsTypes="AA">
                                      <p:cBhvr>
                                        <p:cTn id="6" dur="2000" fill="hold"/>
                                        <p:tgtEl>
                                          <p:spTgt spid="8"/>
                                        </p:tgtEl>
                                        <p:attrNameLst>
                                          <p:attrName>ppt_x</p:attrName>
                                          <p:attrName>ppt_y</p:attrName>
                                        </p:attrNameLst>
                                      </p:cBhvr>
                                      <p:rCtr x="10234" y="5255"/>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6.25E-7 -1.11111E-6 L -0.1293 0.10556 " pathEditMode="relative" rAng="0" ptsTypes="AA">
                                      <p:cBhvr>
                                        <p:cTn id="14" dur="2000" fill="hold"/>
                                        <p:tgtEl>
                                          <p:spTgt spid="9"/>
                                        </p:tgtEl>
                                        <p:attrNameLst>
                                          <p:attrName>ppt_x</p:attrName>
                                          <p:attrName>ppt_y</p:attrName>
                                        </p:attrNameLst>
                                      </p:cBhvr>
                                      <p:rCtr x="-6471" y="5278"/>
                                    </p:animMotion>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2.70833E-6 7.40741E-7 L 0.13373 0.09676 " pathEditMode="relative" rAng="0" ptsTypes="AA">
                                      <p:cBhvr>
                                        <p:cTn id="22" dur="2000" fill="hold"/>
                                        <p:tgtEl>
                                          <p:spTgt spid="10"/>
                                        </p:tgtEl>
                                        <p:attrNameLst>
                                          <p:attrName>ppt_x</p:attrName>
                                          <p:attrName>ppt_y</p:attrName>
                                        </p:attrNameLst>
                                      </p:cBhvr>
                                      <p:rCtr x="6680" y="4838"/>
                                    </p:animMotion>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4.16667E-7 1.85185E-6 L -0.20156 0.1044 " pathEditMode="relative" rAng="0" ptsTypes="AA">
                                      <p:cBhvr>
                                        <p:cTn id="30" dur="2000" fill="hold"/>
                                        <p:tgtEl>
                                          <p:spTgt spid="11"/>
                                        </p:tgtEl>
                                        <p:attrNameLst>
                                          <p:attrName>ppt_x</p:attrName>
                                          <p:attrName>ppt_y</p:attrName>
                                        </p:attrNameLst>
                                      </p:cBhvr>
                                      <p:rCtr x="-10078" y="5208"/>
                                    </p:animMotion>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A874F4-16C7-46E9-BF59-662573EC00C0}"/>
              </a:ext>
            </a:extLst>
          </p:cNvPr>
          <p:cNvSpPr>
            <a:spLocks noGrp="1"/>
          </p:cNvSpPr>
          <p:nvPr>
            <p:ph type="title"/>
          </p:nvPr>
        </p:nvSpPr>
        <p:spPr/>
        <p:txBody>
          <a:bodyPr/>
          <a:lstStyle/>
          <a:p>
            <a:r>
              <a:rPr lang="en-GB" dirty="0"/>
              <a:t>Y4 Independent learning</a:t>
            </a:r>
          </a:p>
        </p:txBody>
      </p:sp>
      <p:pic>
        <p:nvPicPr>
          <p:cNvPr id="4" name="Picture 3">
            <a:extLst>
              <a:ext uri="{FF2B5EF4-FFF2-40B4-BE49-F238E27FC236}">
                <a16:creationId xmlns:a16="http://schemas.microsoft.com/office/drawing/2014/main" id="{DD909D89-00E6-42F9-83A3-FA0621CFE5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708" y="2979718"/>
            <a:ext cx="5930585" cy="650918"/>
          </a:xfrm>
          <a:prstGeom prst="rect">
            <a:avLst/>
          </a:prstGeom>
        </p:spPr>
      </p:pic>
      <p:pic>
        <p:nvPicPr>
          <p:cNvPr id="5" name="Image 4"/>
          <p:cNvPicPr>
            <a:picLocks noChangeAspect="1"/>
          </p:cNvPicPr>
          <p:nvPr/>
        </p:nvPicPr>
        <p:blipFill>
          <a:blip r:embed="rId4" cstate="print"/>
          <a:stretch>
            <a:fillRect/>
          </a:stretch>
        </p:blipFill>
        <p:spPr>
          <a:xfrm>
            <a:off x="4387454" y="1909112"/>
            <a:ext cx="142875" cy="409575"/>
          </a:xfrm>
          <a:prstGeom prst="rect">
            <a:avLst/>
          </a:prstGeom>
        </p:spPr>
      </p:pic>
      <p:pic>
        <p:nvPicPr>
          <p:cNvPr id="8" name="Image 7"/>
          <p:cNvPicPr>
            <a:picLocks noChangeAspect="1"/>
          </p:cNvPicPr>
          <p:nvPr/>
        </p:nvPicPr>
        <p:blipFill>
          <a:blip r:embed="rId5" cstate="print"/>
          <a:stretch>
            <a:fillRect/>
          </a:stretch>
        </p:blipFill>
        <p:spPr>
          <a:xfrm>
            <a:off x="4344591" y="1907921"/>
            <a:ext cx="228600" cy="419100"/>
          </a:xfrm>
          <a:prstGeom prst="rect">
            <a:avLst/>
          </a:prstGeom>
        </p:spPr>
      </p:pic>
      <p:pic>
        <p:nvPicPr>
          <p:cNvPr id="14" name="Picture 13">
            <a:extLst>
              <a:ext uri="{FF2B5EF4-FFF2-40B4-BE49-F238E27FC236}">
                <a16:creationId xmlns:a16="http://schemas.microsoft.com/office/drawing/2014/main" id="{0E627700-9B1F-470A-B4D3-040FDB1D3B4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407229" y="2976101"/>
            <a:ext cx="1164772" cy="206610"/>
          </a:xfrm>
          <a:prstGeom prst="rect">
            <a:avLst/>
          </a:prstGeom>
        </p:spPr>
      </p:pic>
      <p:pic>
        <p:nvPicPr>
          <p:cNvPr id="17" name="Image 16"/>
          <p:cNvPicPr>
            <a:picLocks noChangeAspect="1"/>
          </p:cNvPicPr>
          <p:nvPr/>
        </p:nvPicPr>
        <p:blipFill>
          <a:blip r:embed="rId7" cstate="print"/>
          <a:stretch>
            <a:fillRect/>
          </a:stretch>
        </p:blipFill>
        <p:spPr>
          <a:xfrm>
            <a:off x="4449366" y="1922209"/>
            <a:ext cx="152400" cy="409575"/>
          </a:xfrm>
          <a:prstGeom prst="rect">
            <a:avLst/>
          </a:prstGeom>
        </p:spPr>
      </p:pic>
      <p:pic>
        <p:nvPicPr>
          <p:cNvPr id="24" name="Picture 23">
            <a:extLst>
              <a:ext uri="{FF2B5EF4-FFF2-40B4-BE49-F238E27FC236}">
                <a16:creationId xmlns:a16="http://schemas.microsoft.com/office/drawing/2014/main" id="{2F29DF24-6E3A-4A6C-BF36-E241BD1E3E7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280560" y="2976101"/>
            <a:ext cx="1164772" cy="206610"/>
          </a:xfrm>
          <a:prstGeom prst="rect">
            <a:avLst/>
          </a:prstGeom>
        </p:spPr>
      </p:pic>
      <p:pic>
        <p:nvPicPr>
          <p:cNvPr id="21" name="Image 20"/>
          <p:cNvPicPr>
            <a:picLocks noChangeAspect="1"/>
          </p:cNvPicPr>
          <p:nvPr/>
        </p:nvPicPr>
        <p:blipFill>
          <a:blip r:embed="rId8" cstate="print"/>
          <a:stretch>
            <a:fillRect/>
          </a:stretch>
        </p:blipFill>
        <p:spPr>
          <a:xfrm>
            <a:off x="4287441" y="1907921"/>
            <a:ext cx="285750" cy="419100"/>
          </a:xfrm>
          <a:prstGeom prst="rect">
            <a:avLst/>
          </a:prstGeom>
        </p:spPr>
      </p:pic>
      <p:pic>
        <p:nvPicPr>
          <p:cNvPr id="27" name="Picture 26">
            <a:extLst>
              <a:ext uri="{FF2B5EF4-FFF2-40B4-BE49-F238E27FC236}">
                <a16:creationId xmlns:a16="http://schemas.microsoft.com/office/drawing/2014/main" id="{D6491B86-2781-41E6-B4BB-1E99318F99B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666014" y="2976101"/>
            <a:ext cx="1164772" cy="206610"/>
          </a:xfrm>
          <a:prstGeom prst="rect">
            <a:avLst/>
          </a:prstGeom>
        </p:spPr>
      </p:pic>
      <p:pic>
        <p:nvPicPr>
          <p:cNvPr id="12" name="Picture 11">
            <a:extLst>
              <a:ext uri="{FF2B5EF4-FFF2-40B4-BE49-F238E27FC236}">
                <a16:creationId xmlns:a16="http://schemas.microsoft.com/office/drawing/2014/main" id="{70682B08-9FF1-46A7-B9FC-1463F2A1DCAF}"/>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832584" y="2691724"/>
            <a:ext cx="259672" cy="368039"/>
          </a:xfrm>
          <a:prstGeom prst="rect">
            <a:avLst/>
          </a:prstGeom>
        </p:spPr>
      </p:pic>
      <p:pic>
        <p:nvPicPr>
          <p:cNvPr id="15" name="Picture 14">
            <a:extLst>
              <a:ext uri="{FF2B5EF4-FFF2-40B4-BE49-F238E27FC236}">
                <a16:creationId xmlns:a16="http://schemas.microsoft.com/office/drawing/2014/main" id="{097AB877-3C73-4875-9152-00DF0D8FFD6A}"/>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748232" y="2691724"/>
            <a:ext cx="259672" cy="368039"/>
          </a:xfrm>
          <a:prstGeom prst="rect">
            <a:avLst/>
          </a:prstGeom>
        </p:spPr>
      </p:pic>
      <p:pic>
        <p:nvPicPr>
          <p:cNvPr id="18" name="Picture 17">
            <a:extLst>
              <a:ext uri="{FF2B5EF4-FFF2-40B4-BE49-F238E27FC236}">
                <a16:creationId xmlns:a16="http://schemas.microsoft.com/office/drawing/2014/main" id="{DCCE4AC1-8B53-446F-8DEC-0296E77DB0CB}"/>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094901" y="2691724"/>
            <a:ext cx="259672" cy="368039"/>
          </a:xfrm>
          <a:prstGeom prst="rect">
            <a:avLst/>
          </a:prstGeom>
        </p:spPr>
      </p:pic>
      <p:pic>
        <p:nvPicPr>
          <p:cNvPr id="20" name="Picture 19">
            <a:extLst>
              <a:ext uri="{FF2B5EF4-FFF2-40B4-BE49-F238E27FC236}">
                <a16:creationId xmlns:a16="http://schemas.microsoft.com/office/drawing/2014/main" id="{27A7DFF9-D94C-4EEE-AE60-C7E22ECF2B9C}"/>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593429" y="2691724"/>
            <a:ext cx="259672" cy="368039"/>
          </a:xfrm>
          <a:prstGeom prst="rect">
            <a:avLst/>
          </a:prstGeom>
        </p:spPr>
      </p:pic>
      <p:sp>
        <p:nvSpPr>
          <p:cNvPr id="9" name="Content Placeholder 2">
            <a:extLst>
              <a:ext uri="{FF2B5EF4-FFF2-40B4-BE49-F238E27FC236}">
                <a16:creationId xmlns:a16="http://schemas.microsoft.com/office/drawing/2014/main" id="{BF856A61-E8EA-4A63-8689-7A59BAEBB1C6}"/>
              </a:ext>
            </a:extLst>
          </p:cNvPr>
          <p:cNvSpPr txBox="1">
            <a:spLocks/>
          </p:cNvSpPr>
          <p:nvPr/>
        </p:nvSpPr>
        <p:spPr>
          <a:xfrm>
            <a:off x="467917" y="3435808"/>
            <a:ext cx="6751688" cy="99774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192876" indent="-192876" defTabSz="685800">
              <a:lnSpc>
                <a:spcPct val="120000"/>
              </a:lnSpc>
              <a:spcBef>
                <a:spcPts val="450"/>
              </a:spcBef>
              <a:spcAft>
                <a:spcPts val="450"/>
              </a:spcAft>
              <a:buClr>
                <a:srgbClr val="585858"/>
              </a:buClr>
              <a:buFont typeface="Arial" panose="020B0604020202020204" pitchFamily="34" charset="0"/>
              <a:buChar char="•"/>
              <a:defRPr/>
            </a:pPr>
            <a:r>
              <a:rPr lang="en-US" sz="1500" dirty="0">
                <a:latin typeface="Arial"/>
              </a:rPr>
              <a:t>C</a:t>
            </a:r>
            <a:r>
              <a:rPr lang="en-GB" sz="1500" dirty="0">
                <a:latin typeface="Arial"/>
              </a:rPr>
              <a:t>an you estimate the position of the following numbers on the number line?</a:t>
            </a:r>
          </a:p>
          <a:p>
            <a:pPr marL="192876" indent="-192876" defTabSz="685800">
              <a:lnSpc>
                <a:spcPct val="120000"/>
              </a:lnSpc>
              <a:spcBef>
                <a:spcPts val="450"/>
              </a:spcBef>
              <a:spcAft>
                <a:spcPts val="450"/>
              </a:spcAft>
              <a:buClr>
                <a:srgbClr val="585858"/>
              </a:buClr>
              <a:buFont typeface="Arial" panose="020B0604020202020204" pitchFamily="34" charset="0"/>
              <a:buChar char="•"/>
              <a:defRPr/>
            </a:pPr>
            <a:r>
              <a:rPr lang="en-US" sz="1500" dirty="0">
                <a:latin typeface="Arial"/>
              </a:rPr>
              <a:t>W</a:t>
            </a:r>
            <a:r>
              <a:rPr lang="en-GB" sz="1500" dirty="0">
                <a:latin typeface="Arial"/>
              </a:rPr>
              <a:t>hat is the previous whole number? The next whole number?</a:t>
            </a:r>
          </a:p>
          <a:p>
            <a:pPr marL="192876" indent="-192876" defTabSz="685800">
              <a:lnSpc>
                <a:spcPct val="120000"/>
              </a:lnSpc>
              <a:spcBef>
                <a:spcPts val="450"/>
              </a:spcBef>
              <a:spcAft>
                <a:spcPts val="450"/>
              </a:spcAft>
              <a:buClr>
                <a:srgbClr val="585858"/>
              </a:buClr>
              <a:buFont typeface="Arial" panose="020B0604020202020204" pitchFamily="34" charset="0"/>
              <a:buChar char="•"/>
              <a:defRPr/>
            </a:pPr>
            <a:r>
              <a:rPr lang="en-US" sz="1500" dirty="0">
                <a:latin typeface="Arial"/>
              </a:rPr>
              <a:t>W</a:t>
            </a:r>
            <a:r>
              <a:rPr lang="en-GB" sz="1500" dirty="0" err="1">
                <a:latin typeface="Arial"/>
              </a:rPr>
              <a:t>hich</a:t>
            </a:r>
            <a:r>
              <a:rPr lang="en-GB" sz="1500" dirty="0">
                <a:latin typeface="Arial"/>
              </a:rPr>
              <a:t> of these whole numbers is the arrow nearest to?</a:t>
            </a:r>
          </a:p>
          <a:p>
            <a:pPr marL="192876" indent="-192876" defTabSz="685800">
              <a:lnSpc>
                <a:spcPct val="120000"/>
              </a:lnSpc>
              <a:spcBef>
                <a:spcPts val="450"/>
              </a:spcBef>
              <a:spcAft>
                <a:spcPts val="450"/>
              </a:spcAft>
              <a:buClr>
                <a:srgbClr val="585858"/>
              </a:buClr>
              <a:buFont typeface="Arial" panose="020B0604020202020204" pitchFamily="34" charset="0"/>
              <a:buChar char="•"/>
              <a:defRPr/>
            </a:pPr>
            <a:r>
              <a:rPr lang="en-US" sz="1500" dirty="0">
                <a:latin typeface="Arial"/>
              </a:rPr>
              <a:t>L</a:t>
            </a:r>
            <a:r>
              <a:rPr lang="en-GB" sz="1500" dirty="0" err="1">
                <a:latin typeface="Arial"/>
              </a:rPr>
              <a:t>engths</a:t>
            </a:r>
            <a:r>
              <a:rPr lang="en-GB" sz="1500" dirty="0">
                <a:latin typeface="Arial"/>
              </a:rPr>
              <a:t> of card and paper clips can be used in a similar way, by specifying a whole number for each end and asking children to slide the paperclip to estimate the position of a mixed number between them.</a:t>
            </a:r>
          </a:p>
          <a:p>
            <a:pPr marL="192876" indent="-192876" defTabSz="685800">
              <a:lnSpc>
                <a:spcPct val="120000"/>
              </a:lnSpc>
              <a:spcBef>
                <a:spcPts val="450"/>
              </a:spcBef>
              <a:spcAft>
                <a:spcPts val="450"/>
              </a:spcAft>
              <a:buClr>
                <a:srgbClr val="00628C"/>
              </a:buClr>
              <a:buFont typeface="Arial" panose="020B0604020202020204" pitchFamily="34" charset="0"/>
              <a:buChar char="•"/>
              <a:defRPr/>
            </a:pPr>
            <a:endParaRPr lang="en-GB" sz="1500" dirty="0">
              <a:latin typeface="Arial"/>
            </a:endParaRPr>
          </a:p>
          <a:p>
            <a:pPr marL="0" indent="0" defTabSz="685800">
              <a:lnSpc>
                <a:spcPct val="120000"/>
              </a:lnSpc>
              <a:spcBef>
                <a:spcPts val="450"/>
              </a:spcBef>
              <a:spcAft>
                <a:spcPts val="450"/>
              </a:spcAft>
              <a:buClr>
                <a:srgbClr val="00628C"/>
              </a:buClr>
              <a:buNone/>
              <a:defRPr/>
            </a:pPr>
            <a:endParaRPr lang="en-GB" sz="1500" kern="0" dirty="0">
              <a:solidFill>
                <a:srgbClr val="000000"/>
              </a:solidFill>
              <a:latin typeface="Arial"/>
            </a:endParaRPr>
          </a:p>
          <a:p>
            <a:pPr marL="192876" indent="-192876" defTabSz="685800">
              <a:lnSpc>
                <a:spcPct val="120000"/>
              </a:lnSpc>
              <a:spcBef>
                <a:spcPts val="450"/>
              </a:spcBef>
              <a:spcAft>
                <a:spcPts val="450"/>
              </a:spcAft>
              <a:buClr>
                <a:srgbClr val="00628C"/>
              </a:buClr>
              <a:buFont typeface="Arial" panose="020B0604020202020204" pitchFamily="34" charset="0"/>
              <a:buChar char="•"/>
              <a:defRPr/>
            </a:pPr>
            <a:endParaRPr lang="en-GB" sz="1500" kern="0" dirty="0">
              <a:solidFill>
                <a:srgbClr val="000000"/>
              </a:solidFill>
              <a:latin typeface="Arial"/>
            </a:endParaRPr>
          </a:p>
          <a:p>
            <a:pPr marL="192876" indent="-192876" defTabSz="685800">
              <a:lnSpc>
                <a:spcPct val="120000"/>
              </a:lnSpc>
              <a:spcBef>
                <a:spcPts val="450"/>
              </a:spcBef>
              <a:spcAft>
                <a:spcPts val="450"/>
              </a:spcAft>
              <a:buClr>
                <a:srgbClr val="00628C"/>
              </a:buClr>
              <a:buFont typeface="Arial" panose="020B0604020202020204" pitchFamily="34" charset="0"/>
              <a:buChar char="•"/>
              <a:defRPr/>
            </a:pPr>
            <a:endParaRPr lang="en-GB" sz="1500" kern="0" dirty="0">
              <a:solidFill>
                <a:srgbClr val="000000"/>
              </a:solidFill>
              <a:latin typeface="Arial"/>
            </a:endParaRPr>
          </a:p>
        </p:txBody>
      </p:sp>
    </p:spTree>
    <p:extLst>
      <p:ext uri="{BB962C8B-B14F-4D97-AF65-F5344CB8AC3E}">
        <p14:creationId xmlns:p14="http://schemas.microsoft.com/office/powerpoint/2010/main" val="2740874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7 -2.96296E-6 L -0.17253 0.07917 " pathEditMode="relative" rAng="0" ptsTypes="AA">
                                      <p:cBhvr>
                                        <p:cTn id="6" dur="2000" fill="hold"/>
                                        <p:tgtEl>
                                          <p:spTgt spid="5"/>
                                        </p:tgtEl>
                                        <p:attrNameLst>
                                          <p:attrName>ppt_x</p:attrName>
                                          <p:attrName>ppt_y</p:attrName>
                                        </p:attrNameLst>
                                      </p:cBhvr>
                                      <p:rCtr x="-8633" y="3958"/>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2.08333E-7 2.59259E-6 L -0.072 0.0794 " pathEditMode="relative" rAng="0" ptsTypes="AA">
                                      <p:cBhvr>
                                        <p:cTn id="31" dur="2000" fill="hold"/>
                                        <p:tgtEl>
                                          <p:spTgt spid="8"/>
                                        </p:tgtEl>
                                        <p:attrNameLst>
                                          <p:attrName>ppt_x</p:attrName>
                                          <p:attrName>ppt_y</p:attrName>
                                        </p:attrNameLst>
                                      </p:cBhvr>
                                      <p:rCtr x="-3607" y="3958"/>
                                    </p:animMotion>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1.875E-6 7.40741E-7 L -0.15013 0.07662 " pathEditMode="relative" rAng="0" ptsTypes="AA">
                                      <p:cBhvr>
                                        <p:cTn id="59" dur="2000" fill="hold"/>
                                        <p:tgtEl>
                                          <p:spTgt spid="17"/>
                                        </p:tgtEl>
                                        <p:attrNameLst>
                                          <p:attrName>ppt_x</p:attrName>
                                          <p:attrName>ppt_y</p:attrName>
                                        </p:attrNameLst>
                                      </p:cBhvr>
                                      <p:rCtr x="-7513" y="3819"/>
                                    </p:animMotion>
                                  </p:childTnLst>
                                </p:cTn>
                              </p:par>
                            </p:childTnLst>
                          </p:cTn>
                        </p:par>
                        <p:par>
                          <p:cTn id="60" fill="hold">
                            <p:stCondLst>
                              <p:cond delay="2000"/>
                            </p:stCondLst>
                            <p:childTnLst>
                              <p:par>
                                <p:cTn id="61" presetID="10" presetClass="entr" presetSubtype="0"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4"/>
                                        </p:tgtEl>
                                      </p:cBhvr>
                                    </p:animEffect>
                                    <p:set>
                                      <p:cBhvr>
                                        <p:cTn id="71" dur="1" fill="hold">
                                          <p:stCondLst>
                                            <p:cond delay="499"/>
                                          </p:stCondLst>
                                        </p:cTn>
                                        <p:tgtEl>
                                          <p:spTgt spid="24"/>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8"/>
                                        </p:tgtEl>
                                      </p:cBhvr>
                                    </p:animEffect>
                                    <p:set>
                                      <p:cBhvr>
                                        <p:cTn id="74" dur="1" fill="hold">
                                          <p:stCondLst>
                                            <p:cond delay="499"/>
                                          </p:stCondLst>
                                        </p:cTn>
                                        <p:tgtEl>
                                          <p:spTgt spid="18"/>
                                        </p:tgtEl>
                                        <p:attrNameLst>
                                          <p:attrName>style.visibility</p:attrName>
                                        </p:attrNameLst>
                                      </p:cBhvr>
                                      <p:to>
                                        <p:strVal val="hidden"/>
                                      </p:to>
                                    </p:se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path" presetSubtype="0" accel="50000" decel="50000" fill="hold" nodeType="clickEffect">
                                  <p:stCondLst>
                                    <p:cond delay="0"/>
                                  </p:stCondLst>
                                  <p:childTnLst>
                                    <p:animMotion origin="layout" path="M 4.79167E-6 2.59259E-6 L 0.23658 0.07847 " pathEditMode="relative" rAng="0" ptsTypes="AA">
                                      <p:cBhvr>
                                        <p:cTn id="87" dur="2000" fill="hold"/>
                                        <p:tgtEl>
                                          <p:spTgt spid="21"/>
                                        </p:tgtEl>
                                        <p:attrNameLst>
                                          <p:attrName>ppt_x</p:attrName>
                                          <p:attrName>ppt_y</p:attrName>
                                        </p:attrNameLst>
                                      </p:cBhvr>
                                      <p:rCtr x="11823" y="3912"/>
                                    </p:animMotion>
                                  </p:childTnLst>
                                </p:cTn>
                              </p:par>
                            </p:childTnLst>
                          </p:cTn>
                        </p:par>
                        <p:par>
                          <p:cTn id="88" fill="hold">
                            <p:stCondLst>
                              <p:cond delay="2000"/>
                            </p:stCondLst>
                            <p:childTnLst>
                              <p:par>
                                <p:cTn id="89" presetID="10" presetClass="entr" presetSubtype="0" fill="hold"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B9CC67-9535-451B-BC65-E57A22AE16BD}"/>
              </a:ext>
            </a:extLst>
          </p:cNvPr>
          <p:cNvSpPr>
            <a:spLocks noGrp="1"/>
          </p:cNvSpPr>
          <p:nvPr>
            <p:ph type="title"/>
          </p:nvPr>
        </p:nvSpPr>
        <p:spPr/>
        <p:txBody>
          <a:bodyPr/>
          <a:lstStyle/>
          <a:p>
            <a:r>
              <a:rPr lang="en-GB" dirty="0"/>
              <a:t>Y4 Lightbulb challenge</a:t>
            </a:r>
          </a:p>
        </p:txBody>
      </p:sp>
      <p:pic>
        <p:nvPicPr>
          <p:cNvPr id="4" name="Picture 3">
            <a:extLst>
              <a:ext uri="{FF2B5EF4-FFF2-40B4-BE49-F238E27FC236}">
                <a16:creationId xmlns:a16="http://schemas.microsoft.com/office/drawing/2014/main" id="{5EEA8892-1A68-4F1A-9AD7-9CBE5909C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15" y="3657739"/>
            <a:ext cx="5930585" cy="1157187"/>
          </a:xfrm>
          <a:prstGeom prst="rect">
            <a:avLst/>
          </a:prstGeom>
        </p:spPr>
      </p:pic>
      <p:pic>
        <p:nvPicPr>
          <p:cNvPr id="5" name="Image 4"/>
          <p:cNvPicPr>
            <a:picLocks noChangeAspect="1"/>
          </p:cNvPicPr>
          <p:nvPr/>
        </p:nvPicPr>
        <p:blipFill>
          <a:blip r:embed="rId4" cstate="print"/>
          <a:stretch>
            <a:fillRect/>
          </a:stretch>
        </p:blipFill>
        <p:spPr>
          <a:xfrm>
            <a:off x="856728" y="2450225"/>
            <a:ext cx="152400" cy="419100"/>
          </a:xfrm>
          <a:prstGeom prst="rect">
            <a:avLst/>
          </a:prstGeom>
        </p:spPr>
      </p:pic>
      <p:pic>
        <p:nvPicPr>
          <p:cNvPr id="11" name="Image 10"/>
          <p:cNvPicPr>
            <a:picLocks noChangeAspect="1"/>
          </p:cNvPicPr>
          <p:nvPr/>
        </p:nvPicPr>
        <p:blipFill>
          <a:blip r:embed="rId5" cstate="print"/>
          <a:stretch>
            <a:fillRect/>
          </a:stretch>
        </p:blipFill>
        <p:spPr>
          <a:xfrm>
            <a:off x="1515144" y="2425221"/>
            <a:ext cx="276225" cy="419100"/>
          </a:xfrm>
          <a:prstGeom prst="rect">
            <a:avLst/>
          </a:prstGeom>
        </p:spPr>
      </p:pic>
      <p:pic>
        <p:nvPicPr>
          <p:cNvPr id="13" name="Image 12"/>
          <p:cNvPicPr>
            <a:picLocks noChangeAspect="1"/>
          </p:cNvPicPr>
          <p:nvPr/>
        </p:nvPicPr>
        <p:blipFill>
          <a:blip r:embed="rId6" cstate="print"/>
          <a:stretch>
            <a:fillRect/>
          </a:stretch>
        </p:blipFill>
        <p:spPr>
          <a:xfrm>
            <a:off x="2267619" y="2420459"/>
            <a:ext cx="361950" cy="419100"/>
          </a:xfrm>
          <a:prstGeom prst="rect">
            <a:avLst/>
          </a:prstGeom>
        </p:spPr>
      </p:pic>
      <p:pic>
        <p:nvPicPr>
          <p:cNvPr id="16" name="Image 15"/>
          <p:cNvPicPr>
            <a:picLocks noChangeAspect="1"/>
          </p:cNvPicPr>
          <p:nvPr/>
        </p:nvPicPr>
        <p:blipFill>
          <a:blip r:embed="rId7" cstate="print"/>
          <a:stretch>
            <a:fillRect/>
          </a:stretch>
        </p:blipFill>
        <p:spPr>
          <a:xfrm>
            <a:off x="3105819" y="2425221"/>
            <a:ext cx="285750" cy="419100"/>
          </a:xfrm>
          <a:prstGeom prst="rect">
            <a:avLst/>
          </a:prstGeom>
        </p:spPr>
      </p:pic>
      <p:pic>
        <p:nvPicPr>
          <p:cNvPr id="18" name="Image 17"/>
          <p:cNvPicPr>
            <a:picLocks noChangeAspect="1"/>
          </p:cNvPicPr>
          <p:nvPr/>
        </p:nvPicPr>
        <p:blipFill>
          <a:blip r:embed="rId8" cstate="print"/>
          <a:stretch>
            <a:fillRect/>
          </a:stretch>
        </p:blipFill>
        <p:spPr>
          <a:xfrm>
            <a:off x="3858294" y="2454987"/>
            <a:ext cx="295275" cy="419100"/>
          </a:xfrm>
          <a:prstGeom prst="rect">
            <a:avLst/>
          </a:prstGeom>
        </p:spPr>
      </p:pic>
      <p:sp>
        <p:nvSpPr>
          <p:cNvPr id="20" name="Rectangle 19">
            <a:extLst>
              <a:ext uri="{FF2B5EF4-FFF2-40B4-BE49-F238E27FC236}">
                <a16:creationId xmlns:a16="http://schemas.microsoft.com/office/drawing/2014/main" id="{872B8FF2-082A-45AB-A9EC-146C6096D21F}"/>
              </a:ext>
            </a:extLst>
          </p:cNvPr>
          <p:cNvSpPr/>
          <p:nvPr/>
        </p:nvSpPr>
        <p:spPr>
          <a:xfrm>
            <a:off x="4097814" y="2527874"/>
            <a:ext cx="333683" cy="600164"/>
          </a:xfrm>
          <a:prstGeom prst="rect">
            <a:avLst/>
          </a:prstGeom>
          <a:noFill/>
        </p:spPr>
        <p:txBody>
          <a:bodyPr wrap="square">
            <a:spAutoFit/>
          </a:bodyPr>
          <a:lstStyle/>
          <a:p>
            <a:pPr defTabSz="685800">
              <a:buNone/>
              <a:defRPr/>
            </a:pPr>
            <a:r>
              <a:rPr lang="en-GB" sz="33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3300" dirty="0">
              <a:solidFill>
                <a:srgbClr val="000000"/>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B279F16-F611-46EC-AD5A-9EEDBD94B61A}"/>
                  </a:ext>
                </a:extLst>
              </p:cNvPr>
              <p:cNvSpPr txBox="1"/>
              <p:nvPr/>
            </p:nvSpPr>
            <p:spPr>
              <a:xfrm>
                <a:off x="4865960" y="2076921"/>
                <a:ext cx="3931920" cy="3184718"/>
              </a:xfrm>
              <a:prstGeom prst="rect">
                <a:avLst/>
              </a:prstGeom>
              <a:noFill/>
            </p:spPr>
            <p:txBody>
              <a:bodyPr wrap="square" rtlCol="0">
                <a:spAutoFit/>
              </a:bodyPr>
              <a:lstStyle/>
              <a:p>
                <a:pPr marL="342900" indent="-342900" defTabSz="685800">
                  <a:buFont typeface="Arial" panose="020B0604020202020204" pitchFamily="34" charset="0"/>
                  <a:buChar char="•"/>
                  <a:defRPr/>
                </a:pPr>
                <a:r>
                  <a:rPr lang="en-US" sz="1500" dirty="0">
                    <a:solidFill>
                      <a:srgbClr val="585858"/>
                    </a:solidFill>
                    <a:latin typeface="Arial" panose="020B0604020202020204" pitchFamily="34" charset="0"/>
                  </a:rPr>
                  <a:t>Which of these fractions would be a suitable estimate for a?</a:t>
                </a:r>
              </a:p>
              <a:p>
                <a:pPr marL="342900" indent="-342900" defTabSz="685800">
                  <a:buFont typeface="Arial" panose="020B0604020202020204" pitchFamily="34" charset="0"/>
                  <a:buChar char="•"/>
                  <a:defRPr/>
                </a:pPr>
                <a:r>
                  <a:rPr lang="en-US" sz="1500" dirty="0">
                    <a:solidFill>
                      <a:srgbClr val="585858"/>
                    </a:solidFill>
                    <a:latin typeface="Arial" panose="020B0604020202020204" pitchFamily="34" charset="0"/>
                  </a:rPr>
                  <a:t>Which can you rule out first? Can you explain your reasoning? </a:t>
                </a:r>
              </a:p>
              <a:p>
                <a:pPr marL="342900" indent="-342900" defTabSz="685800">
                  <a:buFont typeface="Arial" panose="020B0604020202020204" pitchFamily="34" charset="0"/>
                  <a:buChar char="•"/>
                  <a:defRPr/>
                </a:pPr>
                <a:r>
                  <a:rPr lang="en-US" sz="1500" dirty="0">
                    <a:solidFill>
                      <a:srgbClr val="585858"/>
                    </a:solidFill>
                    <a:latin typeface="Arial" panose="020B0604020202020204" pitchFamily="34" charset="0"/>
                  </a:rPr>
                  <a:t>Why can’t it be </a:t>
                </a:r>
                <a14:m>
                  <m:oMath xmlns:m="http://schemas.openxmlformats.org/officeDocument/2006/math">
                    <m:f>
                      <m:fPr>
                        <m:ctrlPr>
                          <a:rPr lang="en-US" sz="1500" i="1">
                            <a:solidFill>
                              <a:srgbClr val="585858"/>
                            </a:solidFill>
                            <a:latin typeface="Cambria Math" panose="02040503050406030204" pitchFamily="18" charset="0"/>
                          </a:rPr>
                        </m:ctrlPr>
                      </m:fPr>
                      <m:num>
                        <m:r>
                          <a:rPr lang="en-US" sz="1500" i="1">
                            <a:solidFill>
                              <a:srgbClr val="585858"/>
                            </a:solidFill>
                            <a:latin typeface="Cambria Math" panose="02040503050406030204" pitchFamily="18" charset="0"/>
                          </a:rPr>
                          <m:t>4</m:t>
                        </m:r>
                      </m:num>
                      <m:den>
                        <m:r>
                          <a:rPr lang="en-US" sz="1500" i="1">
                            <a:solidFill>
                              <a:srgbClr val="585858"/>
                            </a:solidFill>
                            <a:latin typeface="Cambria Math" panose="02040503050406030204" pitchFamily="18" charset="0"/>
                          </a:rPr>
                          <m:t>5</m:t>
                        </m:r>
                      </m:den>
                    </m:f>
                  </m:oMath>
                </a14:m>
                <a:r>
                  <a:rPr lang="en-US" sz="1500" dirty="0">
                    <a:solidFill>
                      <a:srgbClr val="585858"/>
                    </a:solidFill>
                    <a:latin typeface="Arial" panose="020B0604020202020204" pitchFamily="34" charset="0"/>
                  </a:rPr>
                  <a:t>?</a:t>
                </a:r>
              </a:p>
              <a:p>
                <a:pPr marL="342900" indent="-342900" defTabSz="685800">
                  <a:buFont typeface="Arial" panose="020B0604020202020204" pitchFamily="34" charset="0"/>
                  <a:buChar char="•"/>
                  <a:defRPr/>
                </a:pPr>
                <a:r>
                  <a:rPr lang="en-US" sz="1500" dirty="0">
                    <a:solidFill>
                      <a:srgbClr val="585858"/>
                    </a:solidFill>
                    <a:latin typeface="Arial" panose="020B0604020202020204" pitchFamily="34" charset="0"/>
                  </a:rPr>
                  <a:t>What is the previous whole number? The next?</a:t>
                </a:r>
              </a:p>
              <a:p>
                <a:pPr marL="342900" indent="-342900" defTabSz="685800">
                  <a:buFont typeface="Arial" panose="020B0604020202020204" pitchFamily="34" charset="0"/>
                  <a:buChar char="•"/>
                  <a:defRPr/>
                </a:pPr>
                <a:r>
                  <a:rPr lang="en-US" sz="1500" dirty="0">
                    <a:solidFill>
                      <a:srgbClr val="585858"/>
                    </a:solidFill>
                    <a:latin typeface="Arial" panose="020B0604020202020204" pitchFamily="34" charset="0"/>
                  </a:rPr>
                  <a:t>Why can’t it be 3</a:t>
                </a:r>
                <a14:m>
                  <m:oMath xmlns:m="http://schemas.openxmlformats.org/officeDocument/2006/math">
                    <m:f>
                      <m:fPr>
                        <m:ctrlPr>
                          <a:rPr lang="en-US" sz="1500" i="1">
                            <a:solidFill>
                              <a:srgbClr val="585858"/>
                            </a:solidFill>
                            <a:latin typeface="Cambria Math" panose="02040503050406030204" pitchFamily="18" charset="0"/>
                          </a:rPr>
                        </m:ctrlPr>
                      </m:fPr>
                      <m:num>
                        <m:r>
                          <a:rPr lang="en-US" sz="1500" i="1">
                            <a:solidFill>
                              <a:srgbClr val="585858"/>
                            </a:solidFill>
                            <a:latin typeface="Cambria Math" panose="02040503050406030204" pitchFamily="18" charset="0"/>
                          </a:rPr>
                          <m:t>3</m:t>
                        </m:r>
                      </m:num>
                      <m:den>
                        <m:r>
                          <a:rPr lang="en-US" sz="1500" i="1">
                            <a:solidFill>
                              <a:srgbClr val="585858"/>
                            </a:solidFill>
                            <a:latin typeface="Cambria Math" panose="02040503050406030204" pitchFamily="18" charset="0"/>
                          </a:rPr>
                          <m:t>4</m:t>
                        </m:r>
                      </m:den>
                    </m:f>
                  </m:oMath>
                </a14:m>
                <a:r>
                  <a:rPr lang="en-US" sz="1500" dirty="0">
                    <a:solidFill>
                      <a:srgbClr val="585858"/>
                    </a:solidFill>
                    <a:latin typeface="Arial" panose="020B0604020202020204" pitchFamily="34" charset="0"/>
                  </a:rPr>
                  <a:t>?</a:t>
                </a:r>
              </a:p>
              <a:p>
                <a:pPr marL="342900" indent="-342900" defTabSz="685800">
                  <a:buFont typeface="Arial" panose="020B0604020202020204" pitchFamily="34" charset="0"/>
                  <a:buChar char="•"/>
                  <a:defRPr/>
                </a:pPr>
                <a:r>
                  <a:rPr lang="en-US" sz="1500" dirty="0">
                    <a:solidFill>
                      <a:srgbClr val="585858"/>
                    </a:solidFill>
                    <a:latin typeface="Arial" panose="020B0604020202020204" pitchFamily="34" charset="0"/>
                  </a:rPr>
                  <a:t>Repeat using similar examples.</a:t>
                </a:r>
              </a:p>
              <a:p>
                <a:pPr marL="342900" indent="-342900" defTabSz="685800">
                  <a:buFont typeface="Arial" panose="020B0604020202020204" pitchFamily="34" charset="0"/>
                  <a:buChar char="•"/>
                  <a:defRPr/>
                </a:pPr>
                <a:endParaRPr lang="en-US" sz="1500" dirty="0">
                  <a:solidFill>
                    <a:srgbClr val="585858"/>
                  </a:solidFill>
                  <a:latin typeface="Arial" panose="020B0604020202020204" pitchFamily="34" charset="0"/>
                </a:endParaRPr>
              </a:p>
              <a:p>
                <a:pPr marL="342900" indent="-342900" defTabSz="685800">
                  <a:buFont typeface="Arial" panose="020B0604020202020204" pitchFamily="34" charset="0"/>
                  <a:buChar char="•"/>
                  <a:defRPr/>
                </a:pPr>
                <a:endParaRPr lang="en-GB" sz="1500" dirty="0">
                  <a:solidFill>
                    <a:srgbClr val="585858"/>
                  </a:solidFill>
                  <a:latin typeface="Arial" panose="020B0604020202020204" pitchFamily="34" charset="0"/>
                </a:endParaRPr>
              </a:p>
            </p:txBody>
          </p:sp>
        </mc:Choice>
        <mc:Fallback xmlns="">
          <p:sp>
            <p:nvSpPr>
              <p:cNvPr id="2" name="TextBox 1">
                <a:extLst>
                  <a:ext uri="{FF2B5EF4-FFF2-40B4-BE49-F238E27FC236}">
                    <a16:creationId xmlns:a16="http://schemas.microsoft.com/office/drawing/2014/main" id="{1B279F16-F611-46EC-AD5A-9EEDBD94B61A}"/>
                  </a:ext>
                </a:extLst>
              </p:cNvPr>
              <p:cNvSpPr txBox="1">
                <a:spLocks noRot="1" noChangeAspect="1" noMove="1" noResize="1" noEditPoints="1" noAdjustHandles="1" noChangeArrowheads="1" noChangeShapeType="1" noTextEdit="1"/>
              </p:cNvSpPr>
              <p:nvPr/>
            </p:nvSpPr>
            <p:spPr>
              <a:xfrm>
                <a:off x="4865960" y="2076921"/>
                <a:ext cx="3931920" cy="3184718"/>
              </a:xfrm>
              <a:prstGeom prst="rect">
                <a:avLst/>
              </a:prstGeom>
              <a:blipFill>
                <a:blip r:embed="rId9"/>
                <a:stretch>
                  <a:fillRect l="-465" t="-575"/>
                </a:stretch>
              </a:blipFill>
            </p:spPr>
            <p:txBody>
              <a:bodyPr/>
              <a:lstStyle/>
              <a:p>
                <a:r>
                  <a:rPr lang="en-GB">
                    <a:noFill/>
                  </a:rPr>
                  <a:t> </a:t>
                </a:r>
              </a:p>
            </p:txBody>
          </p:sp>
        </mc:Fallback>
      </mc:AlternateContent>
    </p:spTree>
    <p:extLst>
      <p:ext uri="{BB962C8B-B14F-4D97-AF65-F5344CB8AC3E}">
        <p14:creationId xmlns:p14="http://schemas.microsoft.com/office/powerpoint/2010/main" val="3510909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2FF296-B6F9-4632-B51C-C48ACEB56E76}"/>
              </a:ext>
            </a:extLst>
          </p:cNvPr>
          <p:cNvSpPr>
            <a:spLocks noGrp="1"/>
          </p:cNvSpPr>
          <p:nvPr>
            <p:ph idx="1"/>
          </p:nvPr>
        </p:nvSpPr>
        <p:spPr>
          <a:xfrm>
            <a:off x="257548" y="125294"/>
            <a:ext cx="3866229" cy="5620971"/>
          </a:xfrm>
        </p:spPr>
        <p:txBody>
          <a:bodyPr>
            <a:normAutofit fontScale="85000" lnSpcReduction="10000"/>
          </a:bodyPr>
          <a:lstStyle/>
          <a:p>
            <a:pPr marL="0" indent="0">
              <a:buNone/>
            </a:pPr>
            <a:r>
              <a:rPr lang="en-GB" dirty="0"/>
              <a:t>Write a reflection sentence.</a:t>
            </a:r>
          </a:p>
          <a:p>
            <a:pPr marL="0" indent="0">
              <a:buNone/>
            </a:pPr>
            <a:r>
              <a:rPr lang="en-GB" dirty="0">
                <a:solidFill>
                  <a:srgbClr val="7030A0"/>
                </a:solidFill>
              </a:rPr>
              <a:t>Reflection:</a:t>
            </a:r>
          </a:p>
          <a:p>
            <a:pPr marL="0" indent="0">
              <a:buNone/>
            </a:pPr>
            <a:r>
              <a:rPr lang="en-GB" dirty="0">
                <a:solidFill>
                  <a:srgbClr val="7030A0"/>
                </a:solidFill>
              </a:rPr>
              <a:t>I felt I was successful using…</a:t>
            </a:r>
          </a:p>
          <a:p>
            <a:pPr marL="0" indent="0">
              <a:buNone/>
            </a:pPr>
            <a:r>
              <a:rPr lang="en-GB" dirty="0">
                <a:solidFill>
                  <a:srgbClr val="7030A0"/>
                </a:solidFill>
              </a:rPr>
              <a:t>I found it difficult using…</a:t>
            </a:r>
          </a:p>
          <a:p>
            <a:pPr marL="0" indent="0">
              <a:buNone/>
            </a:pPr>
            <a:r>
              <a:rPr lang="en-GB" dirty="0">
                <a:solidFill>
                  <a:srgbClr val="7030A0"/>
                </a:solidFill>
              </a:rPr>
              <a:t>Today, it really helped me to use…</a:t>
            </a:r>
          </a:p>
          <a:p>
            <a:pPr marL="0" indent="0">
              <a:buNone/>
            </a:pPr>
            <a:r>
              <a:rPr lang="en-GB" dirty="0">
                <a:solidFill>
                  <a:srgbClr val="7030A0"/>
                </a:solidFill>
              </a:rPr>
              <a:t>I really understood ____ this lesson…</a:t>
            </a:r>
          </a:p>
          <a:p>
            <a:pPr marL="0" indent="0">
              <a:buNone/>
            </a:pPr>
            <a:r>
              <a:rPr lang="en-GB" dirty="0">
                <a:solidFill>
                  <a:srgbClr val="7030A0"/>
                </a:solidFill>
              </a:rPr>
              <a:t>I struggled to understand ___ this lesson…</a:t>
            </a:r>
          </a:p>
          <a:p>
            <a:pPr marL="0" indent="0">
              <a:buNone/>
            </a:pPr>
            <a:r>
              <a:rPr lang="en-GB" dirty="0"/>
              <a:t>Make sure there is a ‘zone of learning’ on the LI.</a:t>
            </a:r>
          </a:p>
          <a:p>
            <a:pPr marL="0" indent="0">
              <a:buNone/>
            </a:pPr>
            <a:r>
              <a:rPr lang="en-GB" dirty="0"/>
              <a:t>(</a:t>
            </a:r>
            <a:r>
              <a:rPr lang="en-GB" dirty="0">
                <a:solidFill>
                  <a:srgbClr val="7030A0"/>
                </a:solidFill>
              </a:rPr>
              <a:t>Growth</a:t>
            </a:r>
            <a:r>
              <a:rPr lang="en-GB" dirty="0"/>
              <a:t>/</a:t>
            </a:r>
            <a:r>
              <a:rPr lang="en-GB" dirty="0">
                <a:solidFill>
                  <a:srgbClr val="0070C0"/>
                </a:solidFill>
              </a:rPr>
              <a:t>Learning</a:t>
            </a:r>
            <a:r>
              <a:rPr lang="en-GB" dirty="0"/>
              <a:t>/</a:t>
            </a:r>
            <a:r>
              <a:rPr lang="en-GB" dirty="0">
                <a:solidFill>
                  <a:srgbClr val="FF0000"/>
                </a:solidFill>
              </a:rPr>
              <a:t>Panic</a:t>
            </a:r>
            <a:r>
              <a:rPr lang="en-GB" dirty="0"/>
              <a:t>/</a:t>
            </a:r>
          </a:p>
          <a:p>
            <a:pPr marL="0" indent="0">
              <a:buNone/>
            </a:pPr>
            <a:r>
              <a:rPr lang="en-GB" dirty="0">
                <a:solidFill>
                  <a:srgbClr val="00B050"/>
                </a:solidFill>
              </a:rPr>
              <a:t>Comfort</a:t>
            </a:r>
            <a:r>
              <a:rPr lang="en-GB" dirty="0"/>
              <a:t>)</a:t>
            </a:r>
          </a:p>
          <a:p>
            <a:pPr marL="0" indent="0">
              <a:buNone/>
            </a:pPr>
            <a:endParaRPr lang="en-GB" b="1" dirty="0">
              <a:solidFill>
                <a:srgbClr val="7030A0"/>
              </a:solidFill>
            </a:endParaRPr>
          </a:p>
        </p:txBody>
      </p:sp>
      <p:sp>
        <p:nvSpPr>
          <p:cNvPr id="2" name="Rectangle 1"/>
          <p:cNvSpPr/>
          <p:nvPr/>
        </p:nvSpPr>
        <p:spPr>
          <a:xfrm>
            <a:off x="169985" y="140678"/>
            <a:ext cx="4153005" cy="38598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buFontTx/>
              <a:buNone/>
            </a:pPr>
            <a:endParaRPr lang="en-GB" sz="1800">
              <a:solidFill>
                <a:prstClr val="white"/>
              </a:solidFill>
            </a:endParaRPr>
          </a:p>
        </p:txBody>
      </p:sp>
      <p:sp>
        <p:nvSpPr>
          <p:cNvPr id="12" name="Rectangle 11"/>
          <p:cNvSpPr/>
          <p:nvPr/>
        </p:nvSpPr>
        <p:spPr>
          <a:xfrm>
            <a:off x="169985" y="4061142"/>
            <a:ext cx="4000500" cy="21355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buFontTx/>
              <a:buNone/>
            </a:pPr>
            <a:endParaRPr lang="en-GB" sz="1800">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5845" y="78156"/>
            <a:ext cx="4674011" cy="6665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1828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EFC383-507E-4F6E-AC7E-ED39D2F31FD8}"/>
              </a:ext>
            </a:extLst>
          </p:cNvPr>
          <p:cNvSpPr txBox="1"/>
          <p:nvPr/>
        </p:nvSpPr>
        <p:spPr>
          <a:xfrm>
            <a:off x="241213" y="456166"/>
            <a:ext cx="8661575" cy="1224951"/>
          </a:xfrm>
          <a:prstGeom prst="rect">
            <a:avLst/>
          </a:prstGeom>
          <a:noFill/>
        </p:spPr>
        <p:txBody>
          <a:bodyPr wrap="square" rtlCol="0">
            <a:spAutoFit/>
          </a:bodyPr>
          <a:lstStyle/>
          <a:p>
            <a:pPr>
              <a:buNone/>
            </a:pPr>
            <a:r>
              <a:rPr lang="en-GB" sz="1600" dirty="0">
                <a:latin typeface="XCCW Joined 1a" panose="03050602040000000000" pitchFamily="66" charset="0"/>
              </a:rPr>
              <a:t>Write a reflection sentence. Here are some examples. </a:t>
            </a:r>
          </a:p>
          <a:p>
            <a:pPr>
              <a:buNone/>
            </a:pPr>
            <a:endParaRPr lang="en-GB" sz="1600" dirty="0">
              <a:latin typeface="XCCW Joined 1a" panose="03050602040000000000" pitchFamily="66" charset="0"/>
            </a:endParaRPr>
          </a:p>
          <a:p>
            <a:pPr>
              <a:buNone/>
            </a:pPr>
            <a:r>
              <a:rPr lang="en-GB" sz="1600" u="sng" dirty="0">
                <a:latin typeface="XCCW Joined 1a" panose="03050602040000000000" pitchFamily="66" charset="0"/>
              </a:rPr>
              <a:t>Reflection</a:t>
            </a:r>
          </a:p>
          <a:p>
            <a:pPr>
              <a:buNone/>
            </a:pPr>
            <a:endParaRPr lang="en-GB" sz="1600" dirty="0">
              <a:latin typeface="XCCW Joined 1a" panose="03050602040000000000" pitchFamily="66" charset="0"/>
            </a:endParaRPr>
          </a:p>
        </p:txBody>
      </p:sp>
      <p:sp>
        <p:nvSpPr>
          <p:cNvPr id="3" name="TextBox 2">
            <a:extLst>
              <a:ext uri="{FF2B5EF4-FFF2-40B4-BE49-F238E27FC236}">
                <a16:creationId xmlns:a16="http://schemas.microsoft.com/office/drawing/2014/main" id="{CE0A6ECA-A487-491D-A11F-5C45FDA6E206}"/>
              </a:ext>
            </a:extLst>
          </p:cNvPr>
          <p:cNvSpPr txBox="1"/>
          <p:nvPr/>
        </p:nvSpPr>
        <p:spPr>
          <a:xfrm>
            <a:off x="241212" y="1435584"/>
            <a:ext cx="8661575" cy="3850285"/>
          </a:xfrm>
          <a:prstGeom prst="rect">
            <a:avLst/>
          </a:prstGeom>
          <a:noFill/>
          <a:ln w="57150">
            <a:solidFill>
              <a:srgbClr val="00B050"/>
            </a:solidFill>
          </a:ln>
        </p:spPr>
        <p:txBody>
          <a:bodyPr wrap="square" rtlCol="0">
            <a:spAutoFit/>
          </a:bodyPr>
          <a:lstStyle/>
          <a:p>
            <a:pPr>
              <a:lnSpc>
                <a:spcPct val="150000"/>
              </a:lnSpc>
            </a:pPr>
            <a:r>
              <a:rPr lang="en-GB" sz="1800" dirty="0">
                <a:latin typeface="XCCW Joined 1a" panose="03050602040000000000" pitchFamily="66" charset="0"/>
              </a:rPr>
              <a:t>I felt I was successful using …..</a:t>
            </a:r>
          </a:p>
          <a:p>
            <a:pPr>
              <a:lnSpc>
                <a:spcPct val="150000"/>
              </a:lnSpc>
            </a:pPr>
            <a:r>
              <a:rPr lang="en-GB" sz="1800" dirty="0">
                <a:latin typeface="XCCW Joined 1a" panose="03050602040000000000" pitchFamily="66" charset="0"/>
              </a:rPr>
              <a:t>I found it difficult using ….</a:t>
            </a:r>
          </a:p>
          <a:p>
            <a:pPr>
              <a:lnSpc>
                <a:spcPct val="150000"/>
              </a:lnSpc>
            </a:pPr>
            <a:r>
              <a:rPr lang="en-GB" sz="1800" dirty="0">
                <a:latin typeface="XCCW Joined 1a" panose="03050602040000000000" pitchFamily="66" charset="0"/>
              </a:rPr>
              <a:t>An effective strategy I used today was ….</a:t>
            </a:r>
          </a:p>
          <a:p>
            <a:pPr>
              <a:lnSpc>
                <a:spcPct val="150000"/>
              </a:lnSpc>
            </a:pPr>
            <a:r>
              <a:rPr lang="en-GB" sz="1800" dirty="0">
                <a:latin typeface="XCCW Joined 1a" panose="03050602040000000000" pitchFamily="66" charset="0"/>
              </a:rPr>
              <a:t>Today, it really helped me to use ….</a:t>
            </a:r>
          </a:p>
          <a:p>
            <a:pPr>
              <a:lnSpc>
                <a:spcPct val="150000"/>
              </a:lnSpc>
            </a:pPr>
            <a:r>
              <a:rPr lang="en-GB" sz="1800" dirty="0">
                <a:latin typeface="XCCW Joined 1a" panose="03050602040000000000" pitchFamily="66" charset="0"/>
              </a:rPr>
              <a:t>Perhaps it would have been easier if I had used/asked ….</a:t>
            </a:r>
          </a:p>
          <a:p>
            <a:pPr>
              <a:lnSpc>
                <a:spcPct val="150000"/>
              </a:lnSpc>
            </a:pPr>
            <a:r>
              <a:rPr lang="en-GB" sz="1800" dirty="0">
                <a:latin typeface="XCCW Joined 1a" panose="03050602040000000000" pitchFamily="66" charset="0"/>
              </a:rPr>
              <a:t>I asked for help with question 2 because … </a:t>
            </a:r>
          </a:p>
          <a:p>
            <a:pPr>
              <a:lnSpc>
                <a:spcPct val="150000"/>
              </a:lnSpc>
            </a:pPr>
            <a:r>
              <a:rPr lang="en-GB" sz="1800" dirty="0">
                <a:latin typeface="XCCW Joined 1a" panose="03050602040000000000" pitchFamily="66" charset="0"/>
              </a:rPr>
              <a:t>A top tip for (adding fractions) is …..</a:t>
            </a:r>
          </a:p>
          <a:p>
            <a:endParaRPr lang="en-GB" dirty="0"/>
          </a:p>
        </p:txBody>
      </p:sp>
    </p:spTree>
    <p:extLst>
      <p:ext uri="{BB962C8B-B14F-4D97-AF65-F5344CB8AC3E}">
        <p14:creationId xmlns:p14="http://schemas.microsoft.com/office/powerpoint/2010/main" val="1966589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 y="604370"/>
            <a:ext cx="9144000" cy="630000"/>
          </a:xfrm>
        </p:spPr>
        <p:txBody>
          <a:bodyPr/>
          <a:lstStyle/>
          <a:p>
            <a:r>
              <a:rPr lang="en-US" dirty="0">
                <a:solidFill>
                  <a:srgbClr val="3875A1"/>
                </a:solidFill>
              </a:rPr>
              <a:t>New learning</a:t>
            </a:r>
          </a:p>
        </p:txBody>
      </p:sp>
      <p:sp>
        <p:nvSpPr>
          <p:cNvPr id="10" name="TextBox 9">
            <a:extLst>
              <a:ext uri="{FF2B5EF4-FFF2-40B4-BE49-F238E27FC236}">
                <a16:creationId xmlns:a16="http://schemas.microsoft.com/office/drawing/2014/main" id="{4C4717FA-F5F8-4331-BD75-806D8E25AD82}"/>
              </a:ext>
            </a:extLst>
          </p:cNvPr>
          <p:cNvSpPr txBox="1"/>
          <p:nvPr/>
        </p:nvSpPr>
        <p:spPr>
          <a:xfrm>
            <a:off x="2022836" y="1600989"/>
            <a:ext cx="5098329" cy="646331"/>
          </a:xfrm>
          <a:prstGeom prst="rect">
            <a:avLst/>
          </a:prstGeom>
          <a:noFill/>
        </p:spPr>
        <p:txBody>
          <a:bodyPr wrap="square" rtlCol="0">
            <a:spAutoFit/>
          </a:bodyPr>
          <a:lstStyle/>
          <a:p>
            <a:pPr algn="ctr"/>
            <a:r>
              <a:rPr lang="en-GB" sz="1800" dirty="0">
                <a:latin typeface="Myriad Pro" panose="020B0503030403020204" pitchFamily="34" charset="0"/>
              </a:rPr>
              <a:t>The red rod is      of the whole. What is the whole?</a:t>
            </a:r>
          </a:p>
        </p:txBody>
      </p:sp>
      <p:pic>
        <p:nvPicPr>
          <p:cNvPr id="11" name="Image 10"/>
          <p:cNvPicPr>
            <a:picLocks noChangeAspect="1"/>
          </p:cNvPicPr>
          <p:nvPr/>
        </p:nvPicPr>
        <p:blipFill>
          <a:blip r:embed="rId3" cstate="print"/>
          <a:stretch>
            <a:fillRect/>
          </a:stretch>
        </p:blipFill>
        <p:spPr>
          <a:xfrm>
            <a:off x="3603682" y="1559719"/>
            <a:ext cx="152400" cy="419100"/>
          </a:xfrm>
          <a:prstGeom prst="rect">
            <a:avLst/>
          </a:prstGeom>
        </p:spPr>
      </p:pic>
      <p:pic>
        <p:nvPicPr>
          <p:cNvPr id="19" name="Picture 18">
            <a:extLst>
              <a:ext uri="{FF2B5EF4-FFF2-40B4-BE49-F238E27FC236}">
                <a16:creationId xmlns:a16="http://schemas.microsoft.com/office/drawing/2014/main" id="{365A6DE9-3EA6-4EA2-8597-6527842363D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606708" y="2806865"/>
            <a:ext cx="2421008" cy="767446"/>
          </a:xfrm>
          <a:prstGeom prst="rect">
            <a:avLst/>
          </a:prstGeom>
        </p:spPr>
      </p:pic>
      <p:pic>
        <p:nvPicPr>
          <p:cNvPr id="22" name="Picture 21">
            <a:extLst>
              <a:ext uri="{FF2B5EF4-FFF2-40B4-BE49-F238E27FC236}">
                <a16:creationId xmlns:a16="http://schemas.microsoft.com/office/drawing/2014/main" id="{3651C2FD-6BD6-46F2-8CBF-DEA07C13F10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027715" y="2827564"/>
            <a:ext cx="2460170" cy="767444"/>
          </a:xfrm>
          <a:prstGeom prst="rect">
            <a:avLst/>
          </a:prstGeom>
        </p:spPr>
      </p:pic>
      <p:pic>
        <p:nvPicPr>
          <p:cNvPr id="24" name="Picture 23">
            <a:extLst>
              <a:ext uri="{FF2B5EF4-FFF2-40B4-BE49-F238E27FC236}">
                <a16:creationId xmlns:a16="http://schemas.microsoft.com/office/drawing/2014/main" id="{EB6CDFD7-A1F4-4D98-9CB5-F3AA863F8EB1}"/>
              </a:ext>
            </a:extLst>
          </p:cNvPr>
          <p:cNvPicPr>
            <a:picLocks noChangeAspect="1"/>
          </p:cNvPicPr>
          <p:nvPr/>
        </p:nvPicPr>
        <p:blipFill rotWithShape="1">
          <a:blip r:embed="rId6">
            <a:extLst>
              <a:ext uri="{28A0092B-C50C-407E-A947-70E740481C1C}">
                <a14:useLocalDpi xmlns:a14="http://schemas.microsoft.com/office/drawing/2010/main" val="0"/>
              </a:ext>
            </a:extLst>
          </a:blip>
          <a:srcRect b="-17328"/>
          <a:stretch/>
        </p:blipFill>
        <p:spPr>
          <a:xfrm>
            <a:off x="2841172" y="3605891"/>
            <a:ext cx="3537857" cy="767445"/>
          </a:xfrm>
          <a:prstGeom prst="rect">
            <a:avLst/>
          </a:prstGeom>
        </p:spPr>
      </p:pic>
    </p:spTree>
    <p:extLst>
      <p:ext uri="{BB962C8B-B14F-4D97-AF65-F5344CB8AC3E}">
        <p14:creationId xmlns:p14="http://schemas.microsoft.com/office/powerpoint/2010/main" val="83400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solidFill>
                  <a:srgbClr val="3875A1"/>
                </a:solidFill>
              </a:rPr>
              <a:t>New learning</a:t>
            </a:r>
          </a:p>
        </p:txBody>
      </p:sp>
      <p:sp>
        <p:nvSpPr>
          <p:cNvPr id="10" name="TextBox 9">
            <a:extLst>
              <a:ext uri="{FF2B5EF4-FFF2-40B4-BE49-F238E27FC236}">
                <a16:creationId xmlns:a16="http://schemas.microsoft.com/office/drawing/2014/main" id="{4C4717FA-F5F8-4331-BD75-806D8E25AD82}"/>
              </a:ext>
            </a:extLst>
          </p:cNvPr>
          <p:cNvSpPr txBox="1"/>
          <p:nvPr/>
        </p:nvSpPr>
        <p:spPr>
          <a:xfrm>
            <a:off x="2022836" y="1600989"/>
            <a:ext cx="5098329" cy="646331"/>
          </a:xfrm>
          <a:prstGeom prst="rect">
            <a:avLst/>
          </a:prstGeom>
          <a:noFill/>
        </p:spPr>
        <p:txBody>
          <a:bodyPr wrap="square" rtlCol="0">
            <a:spAutoFit/>
          </a:bodyPr>
          <a:lstStyle/>
          <a:p>
            <a:pPr algn="ctr"/>
            <a:r>
              <a:rPr lang="en-GB" sz="1800" dirty="0">
                <a:latin typeface="Myriad Pro" panose="020B0503030403020204" pitchFamily="34" charset="0"/>
              </a:rPr>
              <a:t>The red rod is      of the whole. What is the whole?</a:t>
            </a:r>
          </a:p>
        </p:txBody>
      </p:sp>
      <p:pic>
        <p:nvPicPr>
          <p:cNvPr id="11" name="Image 10"/>
          <p:cNvPicPr>
            <a:picLocks noChangeAspect="1"/>
          </p:cNvPicPr>
          <p:nvPr/>
        </p:nvPicPr>
        <p:blipFill>
          <a:blip r:embed="rId3" cstate="print"/>
          <a:stretch>
            <a:fillRect/>
          </a:stretch>
        </p:blipFill>
        <p:spPr>
          <a:xfrm>
            <a:off x="3939438" y="1600989"/>
            <a:ext cx="152400" cy="419100"/>
          </a:xfrm>
          <a:prstGeom prst="rect">
            <a:avLst/>
          </a:prstGeom>
        </p:spPr>
      </p:pic>
      <p:pic>
        <p:nvPicPr>
          <p:cNvPr id="19" name="Picture 18">
            <a:extLst>
              <a:ext uri="{FF2B5EF4-FFF2-40B4-BE49-F238E27FC236}">
                <a16:creationId xmlns:a16="http://schemas.microsoft.com/office/drawing/2014/main" id="{365A6DE9-3EA6-4EA2-8597-6527842363D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730828" y="2827563"/>
            <a:ext cx="1148103" cy="746747"/>
          </a:xfrm>
          <a:prstGeom prst="rect">
            <a:avLst/>
          </a:prstGeom>
        </p:spPr>
      </p:pic>
      <p:pic>
        <p:nvPicPr>
          <p:cNvPr id="22" name="Picture 21">
            <a:extLst>
              <a:ext uri="{FF2B5EF4-FFF2-40B4-BE49-F238E27FC236}">
                <a16:creationId xmlns:a16="http://schemas.microsoft.com/office/drawing/2014/main" id="{3651C2FD-6BD6-46F2-8CBF-DEA07C13F10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878931" y="2827563"/>
            <a:ext cx="4658361" cy="746747"/>
          </a:xfrm>
          <a:prstGeom prst="rect">
            <a:avLst/>
          </a:prstGeom>
        </p:spPr>
      </p:pic>
      <p:pic>
        <p:nvPicPr>
          <p:cNvPr id="24" name="Picture 23">
            <a:extLst>
              <a:ext uri="{FF2B5EF4-FFF2-40B4-BE49-F238E27FC236}">
                <a16:creationId xmlns:a16="http://schemas.microsoft.com/office/drawing/2014/main" id="{EB6CDFD7-A1F4-4D98-9CB5-F3AA863F8EB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606708" y="3574310"/>
            <a:ext cx="5930585" cy="836457"/>
          </a:xfrm>
          <a:prstGeom prst="rect">
            <a:avLst/>
          </a:prstGeom>
        </p:spPr>
      </p:pic>
    </p:spTree>
    <p:extLst>
      <p:ext uri="{BB962C8B-B14F-4D97-AF65-F5344CB8AC3E}">
        <p14:creationId xmlns:p14="http://schemas.microsoft.com/office/powerpoint/2010/main" val="3064041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solidFill>
                  <a:srgbClr val="3875A1"/>
                </a:solidFill>
              </a:rPr>
              <a:t>New learning</a:t>
            </a:r>
          </a:p>
        </p:txBody>
      </p:sp>
      <p:sp>
        <p:nvSpPr>
          <p:cNvPr id="10" name="TextBox 9">
            <a:extLst>
              <a:ext uri="{FF2B5EF4-FFF2-40B4-BE49-F238E27FC236}">
                <a16:creationId xmlns:a16="http://schemas.microsoft.com/office/drawing/2014/main" id="{4C4717FA-F5F8-4331-BD75-806D8E25AD82}"/>
              </a:ext>
            </a:extLst>
          </p:cNvPr>
          <p:cNvSpPr txBox="1"/>
          <p:nvPr/>
        </p:nvSpPr>
        <p:spPr>
          <a:xfrm>
            <a:off x="2022836" y="1600989"/>
            <a:ext cx="5098329" cy="646331"/>
          </a:xfrm>
          <a:prstGeom prst="rect">
            <a:avLst/>
          </a:prstGeom>
          <a:noFill/>
        </p:spPr>
        <p:txBody>
          <a:bodyPr wrap="square" rtlCol="0">
            <a:spAutoFit/>
          </a:bodyPr>
          <a:lstStyle/>
          <a:p>
            <a:pPr algn="ctr"/>
            <a:r>
              <a:rPr lang="en-GB" sz="1800" dirty="0">
                <a:latin typeface="Myriad Pro" panose="020B0503030403020204" pitchFamily="34" charset="0"/>
              </a:rPr>
              <a:t>The red rod is      of the whole. What is the whole?</a:t>
            </a:r>
          </a:p>
        </p:txBody>
      </p:sp>
      <p:pic>
        <p:nvPicPr>
          <p:cNvPr id="11" name="Image 10"/>
          <p:cNvPicPr>
            <a:picLocks noChangeAspect="1"/>
          </p:cNvPicPr>
          <p:nvPr/>
        </p:nvPicPr>
        <p:blipFill>
          <a:blip r:embed="rId3" cstate="print"/>
          <a:stretch>
            <a:fillRect/>
          </a:stretch>
        </p:blipFill>
        <p:spPr>
          <a:xfrm>
            <a:off x="3931444" y="1600989"/>
            <a:ext cx="152400" cy="419100"/>
          </a:xfrm>
          <a:prstGeom prst="rect">
            <a:avLst/>
          </a:prstGeom>
        </p:spPr>
      </p:pic>
      <p:pic>
        <p:nvPicPr>
          <p:cNvPr id="19" name="Picture 18">
            <a:extLst>
              <a:ext uri="{FF2B5EF4-FFF2-40B4-BE49-F238E27FC236}">
                <a16:creationId xmlns:a16="http://schemas.microsoft.com/office/drawing/2014/main" id="{365A6DE9-3EA6-4EA2-8597-6527842363D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429001" y="2859146"/>
            <a:ext cx="1157288" cy="715165"/>
          </a:xfrm>
          <a:prstGeom prst="rect">
            <a:avLst/>
          </a:prstGeom>
        </p:spPr>
      </p:pic>
      <p:pic>
        <p:nvPicPr>
          <p:cNvPr id="22" name="Picture 21">
            <a:extLst>
              <a:ext uri="{FF2B5EF4-FFF2-40B4-BE49-F238E27FC236}">
                <a16:creationId xmlns:a16="http://schemas.microsoft.com/office/drawing/2014/main" id="{3651C2FD-6BD6-46F2-8CBF-DEA07C13F10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572000" y="2868671"/>
            <a:ext cx="2743201" cy="646055"/>
          </a:xfrm>
          <a:prstGeom prst="rect">
            <a:avLst/>
          </a:prstGeom>
        </p:spPr>
      </p:pic>
      <p:pic>
        <p:nvPicPr>
          <p:cNvPr id="24" name="Picture 23">
            <a:extLst>
              <a:ext uri="{FF2B5EF4-FFF2-40B4-BE49-F238E27FC236}">
                <a16:creationId xmlns:a16="http://schemas.microsoft.com/office/drawing/2014/main" id="{EB6CDFD7-A1F4-4D98-9CB5-F3AA863F8EB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606708" y="3629330"/>
            <a:ext cx="5930585" cy="646055"/>
          </a:xfrm>
          <a:prstGeom prst="rect">
            <a:avLst/>
          </a:prstGeom>
        </p:spPr>
      </p:pic>
    </p:spTree>
    <p:extLst>
      <p:ext uri="{BB962C8B-B14F-4D97-AF65-F5344CB8AC3E}">
        <p14:creationId xmlns:p14="http://schemas.microsoft.com/office/powerpoint/2010/main" val="993836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C4717FA-F5F8-4331-BD75-806D8E25AD82}"/>
              </a:ext>
            </a:extLst>
          </p:cNvPr>
          <p:cNvSpPr txBox="1"/>
          <p:nvPr/>
        </p:nvSpPr>
        <p:spPr>
          <a:xfrm>
            <a:off x="2022836" y="1600989"/>
            <a:ext cx="5098329" cy="646331"/>
          </a:xfrm>
          <a:prstGeom prst="rect">
            <a:avLst/>
          </a:prstGeom>
          <a:noFill/>
        </p:spPr>
        <p:txBody>
          <a:bodyPr wrap="square" rtlCol="0">
            <a:spAutoFit/>
          </a:bodyPr>
          <a:lstStyle/>
          <a:p>
            <a:pPr algn="ctr"/>
            <a:r>
              <a:rPr lang="en-GB" sz="1800" dirty="0">
                <a:latin typeface="Myriad Pro" panose="020B0503030403020204" pitchFamily="34" charset="0"/>
              </a:rPr>
              <a:t>The red rod is      of the whole. What is the whole?</a:t>
            </a:r>
          </a:p>
        </p:txBody>
      </p:sp>
      <p:pic>
        <p:nvPicPr>
          <p:cNvPr id="11" name="Image 10"/>
          <p:cNvPicPr>
            <a:picLocks noChangeAspect="1"/>
          </p:cNvPicPr>
          <p:nvPr/>
        </p:nvPicPr>
        <p:blipFill>
          <a:blip r:embed="rId3" cstate="print"/>
          <a:stretch>
            <a:fillRect/>
          </a:stretch>
        </p:blipFill>
        <p:spPr>
          <a:xfrm>
            <a:off x="3885010" y="1579707"/>
            <a:ext cx="161925" cy="419100"/>
          </a:xfrm>
          <a:prstGeom prst="rect">
            <a:avLst/>
          </a:prstGeom>
        </p:spPr>
      </p:pic>
      <p:pic>
        <p:nvPicPr>
          <p:cNvPr id="19" name="Picture 18">
            <a:extLst>
              <a:ext uri="{FF2B5EF4-FFF2-40B4-BE49-F238E27FC236}">
                <a16:creationId xmlns:a16="http://schemas.microsoft.com/office/drawing/2014/main" id="{365A6DE9-3EA6-4EA2-8597-6527842363D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262188" y="2819400"/>
            <a:ext cx="1200150" cy="742950"/>
          </a:xfrm>
          <a:prstGeom prst="rect">
            <a:avLst/>
          </a:prstGeom>
        </p:spPr>
      </p:pic>
      <p:pic>
        <p:nvPicPr>
          <p:cNvPr id="22" name="Picture 21">
            <a:extLst>
              <a:ext uri="{FF2B5EF4-FFF2-40B4-BE49-F238E27FC236}">
                <a16:creationId xmlns:a16="http://schemas.microsoft.com/office/drawing/2014/main" id="{3651C2FD-6BD6-46F2-8CBF-DEA07C13F10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462338" y="2856340"/>
            <a:ext cx="4074955" cy="746765"/>
          </a:xfrm>
          <a:prstGeom prst="rect">
            <a:avLst/>
          </a:prstGeom>
        </p:spPr>
      </p:pic>
      <p:pic>
        <p:nvPicPr>
          <p:cNvPr id="24" name="Picture 23">
            <a:extLst>
              <a:ext uri="{FF2B5EF4-FFF2-40B4-BE49-F238E27FC236}">
                <a16:creationId xmlns:a16="http://schemas.microsoft.com/office/drawing/2014/main" id="{EB6CDFD7-A1F4-4D98-9CB5-F3AA863F8EB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606708" y="3562351"/>
            <a:ext cx="5930585" cy="701257"/>
          </a:xfrm>
          <a:prstGeom prst="rect">
            <a:avLst/>
          </a:prstGeom>
        </p:spPr>
      </p:pic>
      <p:sp>
        <p:nvSpPr>
          <p:cNvPr id="3" name="Text Placeholder 2">
            <a:extLst>
              <a:ext uri="{FF2B5EF4-FFF2-40B4-BE49-F238E27FC236}">
                <a16:creationId xmlns:a16="http://schemas.microsoft.com/office/drawing/2014/main" id="{70EA7103-0882-436B-BEFD-4A1E0A499A90}"/>
              </a:ext>
            </a:extLst>
          </p:cNvPr>
          <p:cNvSpPr>
            <a:spLocks noGrp="1"/>
          </p:cNvSpPr>
          <p:nvPr>
            <p:ph type="body" sz="quarter" idx="11"/>
          </p:nvPr>
        </p:nvSpPr>
        <p:spPr/>
        <p:txBody>
          <a:bodyPr/>
          <a:lstStyle/>
          <a:p>
            <a:r>
              <a:rPr lang="en-GB" dirty="0"/>
              <a:t>New learning</a:t>
            </a:r>
          </a:p>
        </p:txBody>
      </p:sp>
    </p:spTree>
    <p:extLst>
      <p:ext uri="{BB962C8B-B14F-4D97-AF65-F5344CB8AC3E}">
        <p14:creationId xmlns:p14="http://schemas.microsoft.com/office/powerpoint/2010/main" val="1122905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solidFill>
                  <a:srgbClr val="3875A1"/>
                </a:solidFill>
              </a:rPr>
              <a:t>Develop learning</a:t>
            </a:r>
          </a:p>
        </p:txBody>
      </p:sp>
      <p:pic>
        <p:nvPicPr>
          <p:cNvPr id="4" name="Picture 3">
            <a:extLst>
              <a:ext uri="{FF2B5EF4-FFF2-40B4-BE49-F238E27FC236}">
                <a16:creationId xmlns:a16="http://schemas.microsoft.com/office/drawing/2014/main" id="{70372FD9-8875-4C8D-9886-4212C23FA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708" y="1490969"/>
            <a:ext cx="5930585" cy="4028459"/>
          </a:xfrm>
          <a:prstGeom prst="rect">
            <a:avLst/>
          </a:prstGeom>
        </p:spPr>
      </p:pic>
      <p:sp>
        <p:nvSpPr>
          <p:cNvPr id="5" name="Rectangle 4">
            <a:extLst>
              <a:ext uri="{FF2B5EF4-FFF2-40B4-BE49-F238E27FC236}">
                <a16:creationId xmlns:a16="http://schemas.microsoft.com/office/drawing/2014/main" id="{8CB09ACA-561C-4727-8A34-DF5BACFE2233}"/>
              </a:ext>
            </a:extLst>
          </p:cNvPr>
          <p:cNvSpPr/>
          <p:nvPr/>
        </p:nvSpPr>
        <p:spPr>
          <a:xfrm>
            <a:off x="5116286" y="2457450"/>
            <a:ext cx="511629" cy="468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12" name="Rectangle 11">
            <a:extLst>
              <a:ext uri="{FF2B5EF4-FFF2-40B4-BE49-F238E27FC236}">
                <a16:creationId xmlns:a16="http://schemas.microsoft.com/office/drawing/2014/main" id="{DF059E10-D24B-4165-BA13-1D10FD020B9D}"/>
              </a:ext>
            </a:extLst>
          </p:cNvPr>
          <p:cNvSpPr/>
          <p:nvPr/>
        </p:nvSpPr>
        <p:spPr>
          <a:xfrm>
            <a:off x="6070974" y="2457450"/>
            <a:ext cx="863226" cy="234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14" name="Rectangle 13">
            <a:extLst>
              <a:ext uri="{FF2B5EF4-FFF2-40B4-BE49-F238E27FC236}">
                <a16:creationId xmlns:a16="http://schemas.microsoft.com/office/drawing/2014/main" id="{371CA735-AB3B-4483-9E51-A6889A477E1C}"/>
              </a:ext>
            </a:extLst>
          </p:cNvPr>
          <p:cNvSpPr/>
          <p:nvPr/>
        </p:nvSpPr>
        <p:spPr>
          <a:xfrm>
            <a:off x="6070974" y="2707821"/>
            <a:ext cx="863226" cy="234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16" name="Rectangle 15">
            <a:extLst>
              <a:ext uri="{FF2B5EF4-FFF2-40B4-BE49-F238E27FC236}">
                <a16:creationId xmlns:a16="http://schemas.microsoft.com/office/drawing/2014/main" id="{E12CEC42-D359-43DA-B378-0ABA4CD081F7}"/>
              </a:ext>
            </a:extLst>
          </p:cNvPr>
          <p:cNvSpPr/>
          <p:nvPr/>
        </p:nvSpPr>
        <p:spPr>
          <a:xfrm>
            <a:off x="5116286" y="3271156"/>
            <a:ext cx="511629" cy="468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18" name="Rectangle 17">
            <a:extLst>
              <a:ext uri="{FF2B5EF4-FFF2-40B4-BE49-F238E27FC236}">
                <a16:creationId xmlns:a16="http://schemas.microsoft.com/office/drawing/2014/main" id="{28281F05-E011-440E-8977-91C547F641AF}"/>
              </a:ext>
            </a:extLst>
          </p:cNvPr>
          <p:cNvSpPr/>
          <p:nvPr/>
        </p:nvSpPr>
        <p:spPr>
          <a:xfrm>
            <a:off x="6070974" y="3260269"/>
            <a:ext cx="863226" cy="234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21" name="Rectangle 20">
            <a:extLst>
              <a:ext uri="{FF2B5EF4-FFF2-40B4-BE49-F238E27FC236}">
                <a16:creationId xmlns:a16="http://schemas.microsoft.com/office/drawing/2014/main" id="{16AC0982-73A8-4F4A-8459-416F7A1532E8}"/>
              </a:ext>
            </a:extLst>
          </p:cNvPr>
          <p:cNvSpPr/>
          <p:nvPr/>
        </p:nvSpPr>
        <p:spPr>
          <a:xfrm>
            <a:off x="6070974" y="3505197"/>
            <a:ext cx="863226" cy="234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25" name="Rectangle 24">
            <a:extLst>
              <a:ext uri="{FF2B5EF4-FFF2-40B4-BE49-F238E27FC236}">
                <a16:creationId xmlns:a16="http://schemas.microsoft.com/office/drawing/2014/main" id="{FEA1CF70-CD1F-40C8-95A0-ECBA428F9BB6}"/>
              </a:ext>
            </a:extLst>
          </p:cNvPr>
          <p:cNvSpPr/>
          <p:nvPr/>
        </p:nvSpPr>
        <p:spPr>
          <a:xfrm>
            <a:off x="5116286" y="3932465"/>
            <a:ext cx="511629" cy="468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27" name="Rectangle 26">
            <a:extLst>
              <a:ext uri="{FF2B5EF4-FFF2-40B4-BE49-F238E27FC236}">
                <a16:creationId xmlns:a16="http://schemas.microsoft.com/office/drawing/2014/main" id="{AB0C68E4-095A-4BA1-A79F-8DEFA95DCA4C}"/>
              </a:ext>
            </a:extLst>
          </p:cNvPr>
          <p:cNvSpPr/>
          <p:nvPr/>
        </p:nvSpPr>
        <p:spPr>
          <a:xfrm>
            <a:off x="6107447" y="4064042"/>
            <a:ext cx="1175096" cy="234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29" name="Rectangle 28">
            <a:extLst>
              <a:ext uri="{FF2B5EF4-FFF2-40B4-BE49-F238E27FC236}">
                <a16:creationId xmlns:a16="http://schemas.microsoft.com/office/drawing/2014/main" id="{944A97AD-1C27-4518-9862-A2EA77E55D8F}"/>
              </a:ext>
            </a:extLst>
          </p:cNvPr>
          <p:cNvSpPr/>
          <p:nvPr/>
        </p:nvSpPr>
        <p:spPr>
          <a:xfrm>
            <a:off x="6096562" y="4300041"/>
            <a:ext cx="1175096" cy="234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31" name="Rectangle 30">
            <a:extLst>
              <a:ext uri="{FF2B5EF4-FFF2-40B4-BE49-F238E27FC236}">
                <a16:creationId xmlns:a16="http://schemas.microsoft.com/office/drawing/2014/main" id="{18A7B7A3-5244-4960-A068-6A17E0519285}"/>
              </a:ext>
            </a:extLst>
          </p:cNvPr>
          <p:cNvSpPr/>
          <p:nvPr/>
        </p:nvSpPr>
        <p:spPr>
          <a:xfrm>
            <a:off x="5116286" y="4898945"/>
            <a:ext cx="511629" cy="468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33" name="Rectangle 32">
            <a:extLst>
              <a:ext uri="{FF2B5EF4-FFF2-40B4-BE49-F238E27FC236}">
                <a16:creationId xmlns:a16="http://schemas.microsoft.com/office/drawing/2014/main" id="{C4293DDA-ED85-4303-9E42-1263E8C98B7E}"/>
              </a:ext>
            </a:extLst>
          </p:cNvPr>
          <p:cNvSpPr/>
          <p:nvPr/>
        </p:nvSpPr>
        <p:spPr>
          <a:xfrm>
            <a:off x="6107447" y="4906089"/>
            <a:ext cx="1349269" cy="201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35" name="Rectangle 34">
            <a:extLst>
              <a:ext uri="{FF2B5EF4-FFF2-40B4-BE49-F238E27FC236}">
                <a16:creationId xmlns:a16="http://schemas.microsoft.com/office/drawing/2014/main" id="{B2CB93A5-45A2-4AA3-BF91-F3DABD70222A}"/>
              </a:ext>
            </a:extLst>
          </p:cNvPr>
          <p:cNvSpPr/>
          <p:nvPr/>
        </p:nvSpPr>
        <p:spPr>
          <a:xfrm>
            <a:off x="6103632" y="5098070"/>
            <a:ext cx="1349269" cy="201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pic>
        <p:nvPicPr>
          <p:cNvPr id="37" name="Picture 36">
            <a:extLst>
              <a:ext uri="{FF2B5EF4-FFF2-40B4-BE49-F238E27FC236}">
                <a16:creationId xmlns:a16="http://schemas.microsoft.com/office/drawing/2014/main" id="{6F1FC202-4386-4E28-A4F2-9F0346BBC91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606708" y="1490971"/>
            <a:ext cx="5930585" cy="844844"/>
          </a:xfrm>
          <a:prstGeom prst="rect">
            <a:avLst/>
          </a:prstGeom>
        </p:spPr>
      </p:pic>
    </p:spTree>
    <p:extLst>
      <p:ext uri="{BB962C8B-B14F-4D97-AF65-F5344CB8AC3E}">
        <p14:creationId xmlns:p14="http://schemas.microsoft.com/office/powerpoint/2010/main" val="3855598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7"/>
                                        </p:tgtEl>
                                      </p:cBhvr>
                                    </p:animEffect>
                                    <p:set>
                                      <p:cBhvr>
                                        <p:cTn id="42" dur="1" fill="hold">
                                          <p:stCondLst>
                                            <p:cond delay="499"/>
                                          </p:stCondLst>
                                        </p:cTn>
                                        <p:tgtEl>
                                          <p:spTgt spid="2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9"/>
                                        </p:tgtEl>
                                      </p:cBhvr>
                                    </p:animEffect>
                                    <p:set>
                                      <p:cBhvr>
                                        <p:cTn id="47" dur="1" fill="hold">
                                          <p:stCondLst>
                                            <p:cond delay="499"/>
                                          </p:stCondLst>
                                        </p:cTn>
                                        <p:tgtEl>
                                          <p:spTgt spid="2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31"/>
                                        </p:tgtEl>
                                      </p:cBhvr>
                                    </p:animEffect>
                                    <p:set>
                                      <p:cBhvr>
                                        <p:cTn id="52" dur="1" fill="hold">
                                          <p:stCondLst>
                                            <p:cond delay="499"/>
                                          </p:stCondLst>
                                        </p:cTn>
                                        <p:tgtEl>
                                          <p:spTgt spid="3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33"/>
                                        </p:tgtEl>
                                      </p:cBhvr>
                                    </p:animEffect>
                                    <p:set>
                                      <p:cBhvr>
                                        <p:cTn id="57" dur="1" fill="hold">
                                          <p:stCondLst>
                                            <p:cond delay="499"/>
                                          </p:stCondLst>
                                        </p:cTn>
                                        <p:tgtEl>
                                          <p:spTgt spid="3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35"/>
                                        </p:tgtEl>
                                      </p:cBhvr>
                                    </p:animEffect>
                                    <p:set>
                                      <p:cBhvr>
                                        <p:cTn id="62"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animBg="1"/>
      <p:bldP spid="16" grpId="0" animBg="1"/>
      <p:bldP spid="18" grpId="0" animBg="1"/>
      <p:bldP spid="21" grpId="0" animBg="1"/>
      <p:bldP spid="25" grpId="0" animBg="1"/>
      <p:bldP spid="27" grpId="0" animBg="1"/>
      <p:bldP spid="29" grpId="0" animBg="1"/>
      <p:bldP spid="31" grpId="0" animBg="1"/>
      <p:bldP spid="33"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solidFill>
                  <a:srgbClr val="3875A1"/>
                </a:solidFill>
              </a:rPr>
              <a:t>Y3 independent work</a:t>
            </a:r>
          </a:p>
        </p:txBody>
      </p:sp>
      <p:pic>
        <p:nvPicPr>
          <p:cNvPr id="6" name="Picture 5">
            <a:extLst>
              <a:ext uri="{FF2B5EF4-FFF2-40B4-BE49-F238E27FC236}">
                <a16:creationId xmlns:a16="http://schemas.microsoft.com/office/drawing/2014/main" id="{8D4BB5AB-EA17-4F3A-BA58-55CC8B2CC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705" y="1824240"/>
            <a:ext cx="5924593" cy="3166163"/>
          </a:xfrm>
          <a:prstGeom prst="rect">
            <a:avLst/>
          </a:prstGeom>
        </p:spPr>
      </p:pic>
      <p:sp>
        <p:nvSpPr>
          <p:cNvPr id="7" name="Rectangle 6">
            <a:extLst>
              <a:ext uri="{FF2B5EF4-FFF2-40B4-BE49-F238E27FC236}">
                <a16:creationId xmlns:a16="http://schemas.microsoft.com/office/drawing/2014/main" id="{0095B85C-D669-44DF-9D25-8017F32E492D}"/>
              </a:ext>
            </a:extLst>
          </p:cNvPr>
          <p:cNvSpPr/>
          <p:nvPr/>
        </p:nvSpPr>
        <p:spPr>
          <a:xfrm>
            <a:off x="4343400" y="2590801"/>
            <a:ext cx="381000" cy="234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19" name="Rectangle 18">
            <a:extLst>
              <a:ext uri="{FF2B5EF4-FFF2-40B4-BE49-F238E27FC236}">
                <a16:creationId xmlns:a16="http://schemas.microsoft.com/office/drawing/2014/main" id="{560F606C-B5E1-44DA-B96A-865147353F1C}"/>
              </a:ext>
            </a:extLst>
          </p:cNvPr>
          <p:cNvSpPr/>
          <p:nvPr/>
        </p:nvSpPr>
        <p:spPr>
          <a:xfrm>
            <a:off x="5228693" y="2520043"/>
            <a:ext cx="1214290" cy="349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22" name="Rectangle 21">
            <a:extLst>
              <a:ext uri="{FF2B5EF4-FFF2-40B4-BE49-F238E27FC236}">
                <a16:creationId xmlns:a16="http://schemas.microsoft.com/office/drawing/2014/main" id="{19102E77-149D-4DEC-8C44-E53908914442}"/>
              </a:ext>
            </a:extLst>
          </p:cNvPr>
          <p:cNvSpPr/>
          <p:nvPr/>
        </p:nvSpPr>
        <p:spPr>
          <a:xfrm>
            <a:off x="4343400" y="3010973"/>
            <a:ext cx="381000" cy="234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23" name="Rectangle 22">
            <a:extLst>
              <a:ext uri="{FF2B5EF4-FFF2-40B4-BE49-F238E27FC236}">
                <a16:creationId xmlns:a16="http://schemas.microsoft.com/office/drawing/2014/main" id="{CFFC466D-661B-4D87-977D-1513FF526809}"/>
              </a:ext>
            </a:extLst>
          </p:cNvPr>
          <p:cNvSpPr/>
          <p:nvPr/>
        </p:nvSpPr>
        <p:spPr>
          <a:xfrm>
            <a:off x="5228693" y="2940215"/>
            <a:ext cx="1214290" cy="349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28" name="Rectangle 27">
            <a:extLst>
              <a:ext uri="{FF2B5EF4-FFF2-40B4-BE49-F238E27FC236}">
                <a16:creationId xmlns:a16="http://schemas.microsoft.com/office/drawing/2014/main" id="{109785B9-6769-493F-8070-D1B3C3446469}"/>
              </a:ext>
            </a:extLst>
          </p:cNvPr>
          <p:cNvSpPr/>
          <p:nvPr/>
        </p:nvSpPr>
        <p:spPr>
          <a:xfrm>
            <a:off x="4343400" y="3429001"/>
            <a:ext cx="381000" cy="234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30" name="Rectangle 29">
            <a:extLst>
              <a:ext uri="{FF2B5EF4-FFF2-40B4-BE49-F238E27FC236}">
                <a16:creationId xmlns:a16="http://schemas.microsoft.com/office/drawing/2014/main" id="{9CEE2582-DFA3-4540-9394-BC659C0A0B10}"/>
              </a:ext>
            </a:extLst>
          </p:cNvPr>
          <p:cNvSpPr/>
          <p:nvPr/>
        </p:nvSpPr>
        <p:spPr>
          <a:xfrm>
            <a:off x="5228693" y="3358243"/>
            <a:ext cx="2229404" cy="349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40" name="Rectangle 39">
            <a:extLst>
              <a:ext uri="{FF2B5EF4-FFF2-40B4-BE49-F238E27FC236}">
                <a16:creationId xmlns:a16="http://schemas.microsoft.com/office/drawing/2014/main" id="{1F2D3D1D-02FB-4440-AE26-1544F9F48770}"/>
              </a:ext>
            </a:extLst>
          </p:cNvPr>
          <p:cNvSpPr/>
          <p:nvPr/>
        </p:nvSpPr>
        <p:spPr>
          <a:xfrm>
            <a:off x="4358640" y="3838566"/>
            <a:ext cx="381000" cy="234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41" name="Rectangle 40">
            <a:extLst>
              <a:ext uri="{FF2B5EF4-FFF2-40B4-BE49-F238E27FC236}">
                <a16:creationId xmlns:a16="http://schemas.microsoft.com/office/drawing/2014/main" id="{327AAE46-A145-44E4-B369-54918F2C716E}"/>
              </a:ext>
            </a:extLst>
          </p:cNvPr>
          <p:cNvSpPr/>
          <p:nvPr/>
        </p:nvSpPr>
        <p:spPr>
          <a:xfrm>
            <a:off x="5243933" y="3767807"/>
            <a:ext cx="2229404" cy="349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44" name="Rectangle 43">
            <a:extLst>
              <a:ext uri="{FF2B5EF4-FFF2-40B4-BE49-F238E27FC236}">
                <a16:creationId xmlns:a16="http://schemas.microsoft.com/office/drawing/2014/main" id="{EB8E768D-EA42-4FEA-B77E-9E7519EF79A4}"/>
              </a:ext>
            </a:extLst>
          </p:cNvPr>
          <p:cNvSpPr/>
          <p:nvPr/>
        </p:nvSpPr>
        <p:spPr>
          <a:xfrm>
            <a:off x="4343400" y="4270990"/>
            <a:ext cx="381000" cy="234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45" name="Rectangle 44">
            <a:extLst>
              <a:ext uri="{FF2B5EF4-FFF2-40B4-BE49-F238E27FC236}">
                <a16:creationId xmlns:a16="http://schemas.microsoft.com/office/drawing/2014/main" id="{E217F9CF-A515-4BD1-AADC-9ED02BEA98A8}"/>
              </a:ext>
            </a:extLst>
          </p:cNvPr>
          <p:cNvSpPr/>
          <p:nvPr/>
        </p:nvSpPr>
        <p:spPr>
          <a:xfrm>
            <a:off x="5228693" y="4200232"/>
            <a:ext cx="2229404" cy="349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48" name="Rectangle 47">
            <a:extLst>
              <a:ext uri="{FF2B5EF4-FFF2-40B4-BE49-F238E27FC236}">
                <a16:creationId xmlns:a16="http://schemas.microsoft.com/office/drawing/2014/main" id="{E5696D4E-3B12-4F44-A94C-5A767E1D4AA7}"/>
              </a:ext>
            </a:extLst>
          </p:cNvPr>
          <p:cNvSpPr/>
          <p:nvPr/>
        </p:nvSpPr>
        <p:spPr>
          <a:xfrm>
            <a:off x="4358640" y="4673427"/>
            <a:ext cx="381000" cy="234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49" name="Rectangle 48">
            <a:extLst>
              <a:ext uri="{FF2B5EF4-FFF2-40B4-BE49-F238E27FC236}">
                <a16:creationId xmlns:a16="http://schemas.microsoft.com/office/drawing/2014/main" id="{782A5937-A65E-4447-8539-4BD4FD1BFA0E}"/>
              </a:ext>
            </a:extLst>
          </p:cNvPr>
          <p:cNvSpPr/>
          <p:nvPr/>
        </p:nvSpPr>
        <p:spPr>
          <a:xfrm>
            <a:off x="5243933" y="4602668"/>
            <a:ext cx="2229404" cy="349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Tree>
    <p:extLst>
      <p:ext uri="{BB962C8B-B14F-4D97-AF65-F5344CB8AC3E}">
        <p14:creationId xmlns:p14="http://schemas.microsoft.com/office/powerpoint/2010/main" val="3538301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8"/>
                                        </p:tgtEl>
                                      </p:cBhvr>
                                    </p:animEffect>
                                    <p:set>
                                      <p:cBhvr>
                                        <p:cTn id="27" dur="1" fill="hold">
                                          <p:stCondLst>
                                            <p:cond delay="499"/>
                                          </p:stCondLst>
                                        </p:cTn>
                                        <p:tgtEl>
                                          <p:spTgt spid="2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0"/>
                                        </p:tgtEl>
                                      </p:cBhvr>
                                    </p:animEffect>
                                    <p:set>
                                      <p:cBhvr>
                                        <p:cTn id="32" dur="1" fill="hold">
                                          <p:stCondLst>
                                            <p:cond delay="499"/>
                                          </p:stCondLst>
                                        </p:cTn>
                                        <p:tgtEl>
                                          <p:spTgt spid="3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0"/>
                                        </p:tgtEl>
                                      </p:cBhvr>
                                    </p:animEffect>
                                    <p:set>
                                      <p:cBhvr>
                                        <p:cTn id="37" dur="1" fill="hold">
                                          <p:stCondLst>
                                            <p:cond delay="499"/>
                                          </p:stCondLst>
                                        </p:cTn>
                                        <p:tgtEl>
                                          <p:spTgt spid="4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41"/>
                                        </p:tgtEl>
                                      </p:cBhvr>
                                    </p:animEffect>
                                    <p:set>
                                      <p:cBhvr>
                                        <p:cTn id="42" dur="1" fill="hold">
                                          <p:stCondLst>
                                            <p:cond delay="499"/>
                                          </p:stCondLst>
                                        </p:cTn>
                                        <p:tgtEl>
                                          <p:spTgt spid="4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44"/>
                                        </p:tgtEl>
                                      </p:cBhvr>
                                    </p:animEffect>
                                    <p:set>
                                      <p:cBhvr>
                                        <p:cTn id="47" dur="1" fill="hold">
                                          <p:stCondLst>
                                            <p:cond delay="499"/>
                                          </p:stCondLst>
                                        </p:cTn>
                                        <p:tgtEl>
                                          <p:spTgt spid="4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45"/>
                                        </p:tgtEl>
                                      </p:cBhvr>
                                    </p:animEffect>
                                    <p:set>
                                      <p:cBhvr>
                                        <p:cTn id="52" dur="1" fill="hold">
                                          <p:stCondLst>
                                            <p:cond delay="499"/>
                                          </p:stCondLst>
                                        </p:cTn>
                                        <p:tgtEl>
                                          <p:spTgt spid="4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49"/>
                                        </p:tgtEl>
                                      </p:cBhvr>
                                    </p:animEffect>
                                    <p:set>
                                      <p:cBhvr>
                                        <p:cTn id="62"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2" grpId="0" animBg="1"/>
      <p:bldP spid="23" grpId="0" animBg="1"/>
      <p:bldP spid="28" grpId="0" animBg="1"/>
      <p:bldP spid="30" grpId="0" animBg="1"/>
      <p:bldP spid="40" grpId="0" animBg="1"/>
      <p:bldP spid="41" grpId="0" animBg="1"/>
      <p:bldP spid="44" grpId="0" animBg="1"/>
      <p:bldP spid="45" grpId="0" animBg="1"/>
      <p:bldP spid="48" grpId="0"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1">
            <a:extLst>
              <a:ext uri="{FF2B5EF4-FFF2-40B4-BE49-F238E27FC236}">
                <a16:creationId xmlns:a16="http://schemas.microsoft.com/office/drawing/2014/main" id="{45552AB1-67B8-4F3C-B32C-14F5E0CB3104}"/>
              </a:ext>
            </a:extLst>
          </p:cNvPr>
          <p:cNvSpPr txBox="1">
            <a:spLocks/>
          </p:cNvSpPr>
          <p:nvPr/>
        </p:nvSpPr>
        <p:spPr>
          <a:xfrm>
            <a:off x="0" y="856392"/>
            <a:ext cx="9144000" cy="472500"/>
          </a:xfrm>
          <a:prstGeom prst="rect">
            <a:avLst/>
          </a:prstGeom>
          <a:solidFill>
            <a:srgbClr val="82CBDD"/>
          </a:solidFill>
        </p:spPr>
        <p:txBody>
          <a:bodyPr vert="horz" lIns="135000" tIns="34290" rIns="135000" bIns="3429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dirty="0">
                <a:solidFill>
                  <a:srgbClr val="3875A1"/>
                </a:solidFill>
              </a:rPr>
              <a:t>Y3 independent work Y4 stay on carpet</a:t>
            </a:r>
          </a:p>
        </p:txBody>
      </p:sp>
      <p:sp>
        <p:nvSpPr>
          <p:cNvPr id="2" name="Text Placeholder 1"/>
          <p:cNvSpPr>
            <a:spLocks noGrp="1"/>
          </p:cNvSpPr>
          <p:nvPr>
            <p:ph type="body" sz="quarter" idx="11"/>
          </p:nvPr>
        </p:nvSpPr>
        <p:spPr>
          <a:xfrm>
            <a:off x="1212526" y="227279"/>
            <a:ext cx="7731968" cy="472500"/>
          </a:xfrm>
          <a:solidFill>
            <a:srgbClr val="82CBDD">
              <a:alpha val="0"/>
            </a:srgbClr>
          </a:solidFill>
        </p:spPr>
        <p:txBody>
          <a:bodyPr/>
          <a:lstStyle/>
          <a:p>
            <a:endParaRPr lang="en-US" dirty="0">
              <a:solidFill>
                <a:srgbClr val="3875A1"/>
              </a:solidFill>
            </a:endParaRPr>
          </a:p>
        </p:txBody>
      </p:sp>
      <p:pic>
        <p:nvPicPr>
          <p:cNvPr id="4" name="Picture 3">
            <a:extLst>
              <a:ext uri="{FF2B5EF4-FFF2-40B4-BE49-F238E27FC236}">
                <a16:creationId xmlns:a16="http://schemas.microsoft.com/office/drawing/2014/main" id="{DD909D89-00E6-42F9-83A3-FA0621CFE5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708" y="3103543"/>
            <a:ext cx="5930585" cy="650918"/>
          </a:xfrm>
          <a:prstGeom prst="rect">
            <a:avLst/>
          </a:prstGeom>
        </p:spPr>
      </p:pic>
      <p:pic>
        <p:nvPicPr>
          <p:cNvPr id="5" name="Image 4"/>
          <p:cNvPicPr>
            <a:picLocks noChangeAspect="1"/>
          </p:cNvPicPr>
          <p:nvPr/>
        </p:nvPicPr>
        <p:blipFill>
          <a:blip r:embed="rId4" cstate="print"/>
          <a:stretch>
            <a:fillRect/>
          </a:stretch>
        </p:blipFill>
        <p:spPr>
          <a:xfrm>
            <a:off x="4387454" y="1588294"/>
            <a:ext cx="142875" cy="409575"/>
          </a:xfrm>
          <a:prstGeom prst="rect">
            <a:avLst/>
          </a:prstGeom>
        </p:spPr>
      </p:pic>
      <p:pic>
        <p:nvPicPr>
          <p:cNvPr id="8" name="Image 7"/>
          <p:cNvPicPr>
            <a:picLocks noChangeAspect="1"/>
          </p:cNvPicPr>
          <p:nvPr/>
        </p:nvPicPr>
        <p:blipFill>
          <a:blip r:embed="rId5" cstate="print"/>
          <a:stretch>
            <a:fillRect/>
          </a:stretch>
        </p:blipFill>
        <p:spPr>
          <a:xfrm>
            <a:off x="4344591" y="1587104"/>
            <a:ext cx="228600" cy="419100"/>
          </a:xfrm>
          <a:prstGeom prst="rect">
            <a:avLst/>
          </a:prstGeom>
        </p:spPr>
      </p:pic>
      <p:pic>
        <p:nvPicPr>
          <p:cNvPr id="14" name="Picture 13">
            <a:extLst>
              <a:ext uri="{FF2B5EF4-FFF2-40B4-BE49-F238E27FC236}">
                <a16:creationId xmlns:a16="http://schemas.microsoft.com/office/drawing/2014/main" id="{0E627700-9B1F-470A-B4D3-040FDB1D3B4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407229" y="3099926"/>
            <a:ext cx="1164772" cy="206610"/>
          </a:xfrm>
          <a:prstGeom prst="rect">
            <a:avLst/>
          </a:prstGeom>
        </p:spPr>
      </p:pic>
      <p:pic>
        <p:nvPicPr>
          <p:cNvPr id="17" name="Image 16"/>
          <p:cNvPicPr>
            <a:picLocks noChangeAspect="1"/>
          </p:cNvPicPr>
          <p:nvPr/>
        </p:nvPicPr>
        <p:blipFill>
          <a:blip r:embed="rId7" cstate="print"/>
          <a:stretch>
            <a:fillRect/>
          </a:stretch>
        </p:blipFill>
        <p:spPr>
          <a:xfrm>
            <a:off x="4449366" y="1601391"/>
            <a:ext cx="152400" cy="409575"/>
          </a:xfrm>
          <a:prstGeom prst="rect">
            <a:avLst/>
          </a:prstGeom>
        </p:spPr>
      </p:pic>
      <p:pic>
        <p:nvPicPr>
          <p:cNvPr id="24" name="Picture 23">
            <a:extLst>
              <a:ext uri="{FF2B5EF4-FFF2-40B4-BE49-F238E27FC236}">
                <a16:creationId xmlns:a16="http://schemas.microsoft.com/office/drawing/2014/main" id="{2F29DF24-6E3A-4A6C-BF36-E241BD1E3E7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280560" y="3099926"/>
            <a:ext cx="1164772" cy="206610"/>
          </a:xfrm>
          <a:prstGeom prst="rect">
            <a:avLst/>
          </a:prstGeom>
        </p:spPr>
      </p:pic>
      <p:pic>
        <p:nvPicPr>
          <p:cNvPr id="21" name="Image 20"/>
          <p:cNvPicPr>
            <a:picLocks noChangeAspect="1"/>
          </p:cNvPicPr>
          <p:nvPr/>
        </p:nvPicPr>
        <p:blipFill>
          <a:blip r:embed="rId8" cstate="print"/>
          <a:stretch>
            <a:fillRect/>
          </a:stretch>
        </p:blipFill>
        <p:spPr>
          <a:xfrm>
            <a:off x="4287441" y="1587104"/>
            <a:ext cx="285750" cy="419100"/>
          </a:xfrm>
          <a:prstGeom prst="rect">
            <a:avLst/>
          </a:prstGeom>
        </p:spPr>
      </p:pic>
      <p:pic>
        <p:nvPicPr>
          <p:cNvPr id="27" name="Picture 26">
            <a:extLst>
              <a:ext uri="{FF2B5EF4-FFF2-40B4-BE49-F238E27FC236}">
                <a16:creationId xmlns:a16="http://schemas.microsoft.com/office/drawing/2014/main" id="{D6491B86-2781-41E6-B4BB-1E99318F99B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666014" y="3099926"/>
            <a:ext cx="1164772" cy="206610"/>
          </a:xfrm>
          <a:prstGeom prst="rect">
            <a:avLst/>
          </a:prstGeom>
        </p:spPr>
      </p:pic>
      <p:pic>
        <p:nvPicPr>
          <p:cNvPr id="12" name="Picture 11">
            <a:extLst>
              <a:ext uri="{FF2B5EF4-FFF2-40B4-BE49-F238E27FC236}">
                <a16:creationId xmlns:a16="http://schemas.microsoft.com/office/drawing/2014/main" id="{70682B08-9FF1-46A7-B9FC-1463F2A1DCAF}"/>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832584" y="2815549"/>
            <a:ext cx="259672" cy="368039"/>
          </a:xfrm>
          <a:prstGeom prst="rect">
            <a:avLst/>
          </a:prstGeom>
        </p:spPr>
      </p:pic>
      <p:pic>
        <p:nvPicPr>
          <p:cNvPr id="15" name="Picture 14">
            <a:extLst>
              <a:ext uri="{FF2B5EF4-FFF2-40B4-BE49-F238E27FC236}">
                <a16:creationId xmlns:a16="http://schemas.microsoft.com/office/drawing/2014/main" id="{097AB877-3C73-4875-9152-00DF0D8FFD6A}"/>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748232" y="2815549"/>
            <a:ext cx="259672" cy="368039"/>
          </a:xfrm>
          <a:prstGeom prst="rect">
            <a:avLst/>
          </a:prstGeom>
        </p:spPr>
      </p:pic>
      <p:pic>
        <p:nvPicPr>
          <p:cNvPr id="18" name="Picture 17">
            <a:extLst>
              <a:ext uri="{FF2B5EF4-FFF2-40B4-BE49-F238E27FC236}">
                <a16:creationId xmlns:a16="http://schemas.microsoft.com/office/drawing/2014/main" id="{DCCE4AC1-8B53-446F-8DEC-0296E77DB0CB}"/>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094901" y="2815549"/>
            <a:ext cx="259672" cy="368039"/>
          </a:xfrm>
          <a:prstGeom prst="rect">
            <a:avLst/>
          </a:prstGeom>
        </p:spPr>
      </p:pic>
      <p:pic>
        <p:nvPicPr>
          <p:cNvPr id="20" name="Picture 19">
            <a:extLst>
              <a:ext uri="{FF2B5EF4-FFF2-40B4-BE49-F238E27FC236}">
                <a16:creationId xmlns:a16="http://schemas.microsoft.com/office/drawing/2014/main" id="{27A7DFF9-D94C-4EEE-AE60-C7E22ECF2B9C}"/>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593429" y="2815549"/>
            <a:ext cx="259672" cy="368039"/>
          </a:xfrm>
          <a:prstGeom prst="rect">
            <a:avLst/>
          </a:prstGeom>
        </p:spPr>
      </p:pic>
      <p:sp>
        <p:nvSpPr>
          <p:cNvPr id="3" name="TextBox 2">
            <a:extLst>
              <a:ext uri="{FF2B5EF4-FFF2-40B4-BE49-F238E27FC236}">
                <a16:creationId xmlns:a16="http://schemas.microsoft.com/office/drawing/2014/main" id="{AE9431B2-0AA3-40A2-8E41-C33AD17AEF91}"/>
              </a:ext>
            </a:extLst>
          </p:cNvPr>
          <p:cNvSpPr txBox="1"/>
          <p:nvPr/>
        </p:nvSpPr>
        <p:spPr bwMode="auto">
          <a:xfrm>
            <a:off x="852726" y="4395496"/>
            <a:ext cx="7498080" cy="23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Estimate where the numbers should go on the </a:t>
            </a:r>
            <a:r>
              <a:rPr lang="en-GB" b="1" dirty="0" err="1">
                <a:latin typeface="Myriad Pro Semibold" charset="0"/>
                <a:ea typeface="Myriad Pro Semibold" charset="0"/>
                <a:cs typeface="Myriad Pro Semibold" charset="0"/>
              </a:rPr>
              <a:t>numberline</a:t>
            </a:r>
            <a:r>
              <a:rPr lang="en-GB" b="1" dirty="0">
                <a:latin typeface="Myriad Pro Semibold" charset="0"/>
                <a:ea typeface="Myriad Pro Semibold" charset="0"/>
                <a:cs typeface="Myriad Pro Semibold" charset="0"/>
              </a:rPr>
              <a:t>.</a:t>
            </a:r>
          </a:p>
          <a:p>
            <a:pPr marL="457200" indent="-457200">
              <a:buClr>
                <a:srgbClr val="82CBDD"/>
              </a:buClr>
            </a:pPr>
            <a:r>
              <a:rPr lang="en-GB" b="1" dirty="0">
                <a:latin typeface="Myriad Pro Semibold" charset="0"/>
                <a:ea typeface="Myriad Pro Semibold" charset="0"/>
                <a:cs typeface="Myriad Pro Semibold" charset="0"/>
              </a:rPr>
              <a:t>‘Each interval on the line is divided into _________ equal parts. This allows us to count in _______.</a:t>
            </a:r>
          </a:p>
        </p:txBody>
      </p:sp>
    </p:spTree>
    <p:extLst>
      <p:ext uri="{BB962C8B-B14F-4D97-AF65-F5344CB8AC3E}">
        <p14:creationId xmlns:p14="http://schemas.microsoft.com/office/powerpoint/2010/main" val="944950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45833E-6 2.96296E-6 L -0.1737 0.14607 " pathEditMode="relative" rAng="0" ptsTypes="AA">
                                      <p:cBhvr>
                                        <p:cTn id="6" dur="2000" fill="hold"/>
                                        <p:tgtEl>
                                          <p:spTgt spid="5"/>
                                        </p:tgtEl>
                                        <p:attrNameLst>
                                          <p:attrName>ppt_x</p:attrName>
                                          <p:attrName>ppt_y</p:attrName>
                                        </p:attrNameLst>
                                      </p:cBhvr>
                                      <p:rCtr x="-8633" y="7037"/>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1.45833E-6 2.96296E-6 L -0.07135 0.14606 " pathEditMode="relative" rAng="0" ptsTypes="AA">
                                      <p:cBhvr>
                                        <p:cTn id="31" dur="2000" fill="hold"/>
                                        <p:tgtEl>
                                          <p:spTgt spid="8"/>
                                        </p:tgtEl>
                                        <p:attrNameLst>
                                          <p:attrName>ppt_x</p:attrName>
                                          <p:attrName>ppt_y</p:attrName>
                                        </p:attrNameLst>
                                      </p:cBhvr>
                                      <p:rCtr x="-3516" y="7083"/>
                                    </p:animMotion>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1.45833E-6 2.96296E-6 L -0.15013 0.14421 " pathEditMode="relative" rAng="0" ptsTypes="AA">
                                      <p:cBhvr>
                                        <p:cTn id="59" dur="2000" fill="hold"/>
                                        <p:tgtEl>
                                          <p:spTgt spid="17"/>
                                        </p:tgtEl>
                                        <p:attrNameLst>
                                          <p:attrName>ppt_x</p:attrName>
                                          <p:attrName>ppt_y</p:attrName>
                                        </p:attrNameLst>
                                      </p:cBhvr>
                                      <p:rCtr x="-7096" y="7083"/>
                                    </p:animMotion>
                                  </p:childTnLst>
                                </p:cTn>
                              </p:par>
                            </p:childTnLst>
                          </p:cTn>
                        </p:par>
                        <p:par>
                          <p:cTn id="60" fill="hold">
                            <p:stCondLst>
                              <p:cond delay="2000"/>
                            </p:stCondLst>
                            <p:childTnLst>
                              <p:par>
                                <p:cTn id="61" presetID="10" presetClass="entr" presetSubtype="0"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4"/>
                                        </p:tgtEl>
                                      </p:cBhvr>
                                    </p:animEffect>
                                    <p:set>
                                      <p:cBhvr>
                                        <p:cTn id="71" dur="1" fill="hold">
                                          <p:stCondLst>
                                            <p:cond delay="499"/>
                                          </p:stCondLst>
                                        </p:cTn>
                                        <p:tgtEl>
                                          <p:spTgt spid="24"/>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8"/>
                                        </p:tgtEl>
                                      </p:cBhvr>
                                    </p:animEffect>
                                    <p:set>
                                      <p:cBhvr>
                                        <p:cTn id="74" dur="1" fill="hold">
                                          <p:stCondLst>
                                            <p:cond delay="499"/>
                                          </p:stCondLst>
                                        </p:cTn>
                                        <p:tgtEl>
                                          <p:spTgt spid="18"/>
                                        </p:tgtEl>
                                        <p:attrNameLst>
                                          <p:attrName>style.visibility</p:attrName>
                                        </p:attrNameLst>
                                      </p:cBhvr>
                                      <p:to>
                                        <p:strVal val="hidden"/>
                                      </p:to>
                                    </p:se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path" presetSubtype="0" accel="50000" decel="50000" fill="hold" nodeType="clickEffect">
                                  <p:stCondLst>
                                    <p:cond delay="0"/>
                                  </p:stCondLst>
                                  <p:childTnLst>
                                    <p:animMotion origin="layout" path="M 1.45833E-6 2.96296E-6 L 0.23906 0.14699 " pathEditMode="relative" rAng="0" ptsTypes="AA">
                                      <p:cBhvr>
                                        <p:cTn id="87" dur="2000" fill="hold"/>
                                        <p:tgtEl>
                                          <p:spTgt spid="21"/>
                                        </p:tgtEl>
                                        <p:attrNameLst>
                                          <p:attrName>ppt_x</p:attrName>
                                          <p:attrName>ppt_y</p:attrName>
                                        </p:attrNameLst>
                                      </p:cBhvr>
                                      <p:rCtr x="11849" y="7130"/>
                                    </p:animMotion>
                                  </p:childTnLst>
                                </p:cTn>
                              </p:par>
                            </p:childTnLst>
                          </p:cTn>
                        </p:par>
                        <p:par>
                          <p:cTn id="88" fill="hold">
                            <p:stCondLst>
                              <p:cond delay="2000"/>
                            </p:stCondLst>
                            <p:childTnLst>
                              <p:par>
                                <p:cTn id="89" presetID="10" presetClass="entr" presetSubtype="0" fill="hold"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
            <a:extLst>
              <a:ext uri="{FF2B5EF4-FFF2-40B4-BE49-F238E27FC236}">
                <a16:creationId xmlns:a16="http://schemas.microsoft.com/office/drawing/2014/main" id="{886306DF-25BF-4BA0-8798-1B7D7F7C94E4}"/>
              </a:ext>
            </a:extLst>
          </p:cNvPr>
          <p:cNvSpPr txBox="1">
            <a:spLocks/>
          </p:cNvSpPr>
          <p:nvPr/>
        </p:nvSpPr>
        <p:spPr>
          <a:xfrm>
            <a:off x="0" y="856392"/>
            <a:ext cx="9144000" cy="472500"/>
          </a:xfrm>
          <a:prstGeom prst="rect">
            <a:avLst/>
          </a:prstGeom>
          <a:solidFill>
            <a:srgbClr val="82CBDD"/>
          </a:solidFill>
        </p:spPr>
        <p:txBody>
          <a:bodyPr vert="horz" lIns="135000" tIns="34290" rIns="135000" bIns="3429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100" dirty="0">
              <a:solidFill>
                <a:srgbClr val="3875A1"/>
              </a:solidFill>
            </a:endParaRPr>
          </a:p>
        </p:txBody>
      </p:sp>
      <p:sp>
        <p:nvSpPr>
          <p:cNvPr id="2" name="Text Placeholder 1"/>
          <p:cNvSpPr>
            <a:spLocks noGrp="1"/>
          </p:cNvSpPr>
          <p:nvPr>
            <p:ph type="body" sz="quarter" idx="11"/>
          </p:nvPr>
        </p:nvSpPr>
        <p:spPr>
          <a:xfrm>
            <a:off x="1285874" y="302326"/>
            <a:ext cx="7858126" cy="472500"/>
          </a:xfrm>
          <a:solidFill>
            <a:srgbClr val="82CBDD">
              <a:alpha val="0"/>
            </a:srgbClr>
          </a:solidFill>
        </p:spPr>
        <p:txBody>
          <a:bodyPr/>
          <a:lstStyle/>
          <a:p>
            <a:endParaRPr lang="en-US" dirty="0">
              <a:solidFill>
                <a:srgbClr val="3875A1"/>
              </a:solidFill>
            </a:endParaRPr>
          </a:p>
        </p:txBody>
      </p:sp>
      <p:pic>
        <p:nvPicPr>
          <p:cNvPr id="7" name="Picture 6">
            <a:extLst>
              <a:ext uri="{FF2B5EF4-FFF2-40B4-BE49-F238E27FC236}">
                <a16:creationId xmlns:a16="http://schemas.microsoft.com/office/drawing/2014/main" id="{8F713B96-AF4E-4492-8D90-75437BF55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708" y="3103543"/>
            <a:ext cx="5930585" cy="650918"/>
          </a:xfrm>
          <a:prstGeom prst="rect">
            <a:avLst/>
          </a:prstGeom>
        </p:spPr>
      </p:pic>
      <p:pic>
        <p:nvPicPr>
          <p:cNvPr id="8" name="Image 7"/>
          <p:cNvPicPr>
            <a:picLocks noChangeAspect="1"/>
          </p:cNvPicPr>
          <p:nvPr/>
        </p:nvPicPr>
        <p:blipFill>
          <a:blip r:embed="rId4" cstate="print"/>
          <a:stretch>
            <a:fillRect/>
          </a:stretch>
        </p:blipFill>
        <p:spPr>
          <a:xfrm>
            <a:off x="3468291" y="1583531"/>
            <a:ext cx="361950" cy="419100"/>
          </a:xfrm>
          <a:prstGeom prst="rect">
            <a:avLst/>
          </a:prstGeom>
        </p:spPr>
      </p:pic>
      <p:pic>
        <p:nvPicPr>
          <p:cNvPr id="9" name="Image 8"/>
          <p:cNvPicPr>
            <a:picLocks noChangeAspect="1"/>
          </p:cNvPicPr>
          <p:nvPr/>
        </p:nvPicPr>
        <p:blipFill>
          <a:blip r:embed="rId5" cstate="print"/>
          <a:stretch>
            <a:fillRect/>
          </a:stretch>
        </p:blipFill>
        <p:spPr>
          <a:xfrm>
            <a:off x="4154091" y="1584722"/>
            <a:ext cx="142875" cy="419100"/>
          </a:xfrm>
          <a:prstGeom prst="rect">
            <a:avLst/>
          </a:prstGeom>
        </p:spPr>
      </p:pic>
      <p:pic>
        <p:nvPicPr>
          <p:cNvPr id="10" name="Image 9"/>
          <p:cNvPicPr>
            <a:picLocks noChangeAspect="1"/>
          </p:cNvPicPr>
          <p:nvPr/>
        </p:nvPicPr>
        <p:blipFill>
          <a:blip r:embed="rId6" cstate="print"/>
          <a:stretch>
            <a:fillRect/>
          </a:stretch>
        </p:blipFill>
        <p:spPr>
          <a:xfrm>
            <a:off x="4735116" y="1607344"/>
            <a:ext cx="276225" cy="419100"/>
          </a:xfrm>
          <a:prstGeom prst="rect">
            <a:avLst/>
          </a:prstGeom>
        </p:spPr>
      </p:pic>
      <p:pic>
        <p:nvPicPr>
          <p:cNvPr id="11" name="Image 10"/>
          <p:cNvPicPr>
            <a:picLocks noChangeAspect="1"/>
          </p:cNvPicPr>
          <p:nvPr/>
        </p:nvPicPr>
        <p:blipFill>
          <a:blip r:embed="rId7" cstate="print"/>
          <a:stretch>
            <a:fillRect/>
          </a:stretch>
        </p:blipFill>
        <p:spPr>
          <a:xfrm>
            <a:off x="5426869" y="1582341"/>
            <a:ext cx="228600" cy="419100"/>
          </a:xfrm>
          <a:prstGeom prst="rect">
            <a:avLst/>
          </a:prstGeom>
        </p:spPr>
      </p:pic>
      <p:pic>
        <p:nvPicPr>
          <p:cNvPr id="12" name="Picture 11">
            <a:extLst>
              <a:ext uri="{FF2B5EF4-FFF2-40B4-BE49-F238E27FC236}">
                <a16:creationId xmlns:a16="http://schemas.microsoft.com/office/drawing/2014/main" id="{B70A9939-0557-40C1-9A27-8D2D1751F429}"/>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453207" y="2815549"/>
            <a:ext cx="259672" cy="368039"/>
          </a:xfrm>
          <a:prstGeom prst="rect">
            <a:avLst/>
          </a:prstGeom>
        </p:spPr>
      </p:pic>
      <p:pic>
        <p:nvPicPr>
          <p:cNvPr id="14" name="Picture 13">
            <a:extLst>
              <a:ext uri="{FF2B5EF4-FFF2-40B4-BE49-F238E27FC236}">
                <a16:creationId xmlns:a16="http://schemas.microsoft.com/office/drawing/2014/main" id="{54D848BA-EF03-4FA9-8CA4-AC99E8FB149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988470" y="2815549"/>
            <a:ext cx="259672" cy="368039"/>
          </a:xfrm>
          <a:prstGeom prst="rect">
            <a:avLst/>
          </a:prstGeom>
        </p:spPr>
      </p:pic>
      <p:pic>
        <p:nvPicPr>
          <p:cNvPr id="16" name="Picture 15">
            <a:extLst>
              <a:ext uri="{FF2B5EF4-FFF2-40B4-BE49-F238E27FC236}">
                <a16:creationId xmlns:a16="http://schemas.microsoft.com/office/drawing/2014/main" id="{AB72322D-7AF3-427F-BD1D-4CE1DAC412D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040242" y="2815549"/>
            <a:ext cx="259672" cy="368039"/>
          </a:xfrm>
          <a:prstGeom prst="rect">
            <a:avLst/>
          </a:prstGeom>
        </p:spPr>
      </p:pic>
      <p:pic>
        <p:nvPicPr>
          <p:cNvPr id="18" name="Picture 17">
            <a:extLst>
              <a:ext uri="{FF2B5EF4-FFF2-40B4-BE49-F238E27FC236}">
                <a16:creationId xmlns:a16="http://schemas.microsoft.com/office/drawing/2014/main" id="{BBDE893C-AC48-499E-AC98-E086E2BB6C65}"/>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633731" y="2815549"/>
            <a:ext cx="259672" cy="368039"/>
          </a:xfrm>
          <a:prstGeom prst="rect">
            <a:avLst/>
          </a:prstGeom>
        </p:spPr>
      </p:pic>
      <p:sp>
        <p:nvSpPr>
          <p:cNvPr id="15" name="TextBox 14">
            <a:extLst>
              <a:ext uri="{FF2B5EF4-FFF2-40B4-BE49-F238E27FC236}">
                <a16:creationId xmlns:a16="http://schemas.microsoft.com/office/drawing/2014/main" id="{3A3DDE63-3D1D-4BDE-80C5-C3544310BC1E}"/>
              </a:ext>
            </a:extLst>
          </p:cNvPr>
          <p:cNvSpPr txBox="1"/>
          <p:nvPr/>
        </p:nvSpPr>
        <p:spPr bwMode="auto">
          <a:xfrm>
            <a:off x="621104" y="4106805"/>
            <a:ext cx="6916189" cy="23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p>
            <a:pPr marL="457200" indent="-457200">
              <a:buClr>
                <a:srgbClr val="82CBDD"/>
              </a:buClr>
            </a:pPr>
            <a:r>
              <a:rPr lang="en-GB" b="1" dirty="0">
                <a:latin typeface="Myriad Pro Semibold" charset="0"/>
                <a:ea typeface="Myriad Pro Semibold" charset="0"/>
                <a:cs typeface="Myriad Pro Semibold" charset="0"/>
              </a:rPr>
              <a:t>Estimate where the numbers should go on the </a:t>
            </a:r>
            <a:r>
              <a:rPr lang="en-GB" b="1" dirty="0" err="1">
                <a:latin typeface="Myriad Pro Semibold" charset="0"/>
                <a:ea typeface="Myriad Pro Semibold" charset="0"/>
                <a:cs typeface="Myriad Pro Semibold" charset="0"/>
              </a:rPr>
              <a:t>numberline</a:t>
            </a:r>
            <a:r>
              <a:rPr lang="en-GB" b="1" dirty="0">
                <a:latin typeface="Myriad Pro Semibold" charset="0"/>
                <a:ea typeface="Myriad Pro Semibold" charset="0"/>
                <a:cs typeface="Myriad Pro Semibold" charset="0"/>
              </a:rPr>
              <a:t>.</a:t>
            </a:r>
          </a:p>
          <a:p>
            <a:pPr marL="457200" indent="-457200">
              <a:buClr>
                <a:srgbClr val="82CBDD"/>
              </a:buClr>
            </a:pPr>
            <a:r>
              <a:rPr lang="en-GB" b="1" dirty="0">
                <a:latin typeface="Myriad Pro Semibold" charset="0"/>
                <a:ea typeface="Myriad Pro Semibold" charset="0"/>
                <a:cs typeface="Myriad Pro Semibold" charset="0"/>
              </a:rPr>
              <a:t>‘Each interval on the line is divided into _________ equal parts. This allows us to count in _______.</a:t>
            </a:r>
          </a:p>
        </p:txBody>
      </p:sp>
    </p:spTree>
    <p:extLst>
      <p:ext uri="{BB962C8B-B14F-4D97-AF65-F5344CB8AC3E}">
        <p14:creationId xmlns:p14="http://schemas.microsoft.com/office/powerpoint/2010/main" val="1900525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2.96296E-6 L 0.20221 0.14954 " pathEditMode="relative" rAng="0" ptsTypes="AA">
                                      <p:cBhvr>
                                        <p:cTn id="6" dur="2000" fill="hold"/>
                                        <p:tgtEl>
                                          <p:spTgt spid="8"/>
                                        </p:tgtEl>
                                        <p:attrNameLst>
                                          <p:attrName>ppt_x</p:attrName>
                                          <p:attrName>ppt_y</p:attrName>
                                        </p:attrNameLst>
                                      </p:cBhvr>
                                      <p:rCtr x="10195" y="7222"/>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08333E-6 2.96296E-6 L -0.12656 0.14745 " pathEditMode="relative" rAng="0" ptsTypes="AA">
                                      <p:cBhvr>
                                        <p:cTn id="14" dur="2000" fill="hold"/>
                                        <p:tgtEl>
                                          <p:spTgt spid="9"/>
                                        </p:tgtEl>
                                        <p:attrNameLst>
                                          <p:attrName>ppt_x</p:attrName>
                                          <p:attrName>ppt_y</p:attrName>
                                        </p:attrNameLst>
                                      </p:cBhvr>
                                      <p:rCtr x="-6107" y="7130"/>
                                    </p:animMotion>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875E-6 2.96296E-6 L 0.13282 0.14491 " pathEditMode="relative" rAng="0" ptsTypes="AA">
                                      <p:cBhvr>
                                        <p:cTn id="22" dur="2000" fill="hold"/>
                                        <p:tgtEl>
                                          <p:spTgt spid="10"/>
                                        </p:tgtEl>
                                        <p:attrNameLst>
                                          <p:attrName>ppt_x</p:attrName>
                                          <p:attrName>ppt_y</p:attrName>
                                        </p:attrNameLst>
                                      </p:cBhvr>
                                      <p:rCtr x="6784" y="7222"/>
                                    </p:animMotion>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4.58333E-6 2.96296E-6 L -0.20117 0.14792 " pathEditMode="relative" rAng="0" ptsTypes="AA">
                                      <p:cBhvr>
                                        <p:cTn id="30" dur="2000" fill="hold"/>
                                        <p:tgtEl>
                                          <p:spTgt spid="11"/>
                                        </p:tgtEl>
                                        <p:attrNameLst>
                                          <p:attrName>ppt_x</p:attrName>
                                          <p:attrName>ppt_y</p:attrName>
                                        </p:attrNameLst>
                                      </p:cBhvr>
                                      <p:rCtr x="-9909" y="7130"/>
                                    </p:animMotion>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EF33C67A-F54B-477A-A519-5F799D7DBA14}" vid="{F44717A8-41BF-4583-ACC8-94B48B139E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EF33C67A-F54B-477A-A519-5F799D7DBA14}" vid="{F44717A8-41BF-4583-ACC8-94B48B139E5A}"/>
    </a:ext>
  </a:extLst>
</a:theme>
</file>

<file path=ppt/theme/theme4.xml><?xml version="1.0" encoding="utf-8"?>
<a:theme xmlns:a="http://schemas.openxmlformats.org/drawingml/2006/main" name="Let's learn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698</Words>
  <Application>Microsoft Office PowerPoint</Application>
  <PresentationFormat>On-screen Show (4:3)</PresentationFormat>
  <Paragraphs>93</Paragraphs>
  <Slides>15</Slides>
  <Notes>12</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15</vt:i4>
      </vt:variant>
    </vt:vector>
  </HeadingPairs>
  <TitlesOfParts>
    <vt:vector size="27" baseType="lpstr">
      <vt:lpstr>Arial</vt:lpstr>
      <vt:lpstr>Calibri</vt:lpstr>
      <vt:lpstr>Calibri Light</vt:lpstr>
      <vt:lpstr>Cambria Math</vt:lpstr>
      <vt:lpstr>Myriad Pro</vt:lpstr>
      <vt:lpstr>Myriad Pro Semibold</vt:lpstr>
      <vt:lpstr>XCCW Joined 1a</vt:lpstr>
      <vt:lpstr>nctem1</vt:lpstr>
      <vt:lpstr>Office Theme</vt:lpstr>
      <vt:lpstr>1_nctem1</vt:lpstr>
      <vt:lpstr>Let's learn slides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Y4 Independent learning</vt:lpstr>
      <vt:lpstr>Y4 Independent learning</vt:lpstr>
      <vt:lpstr>Y4 Lightbulb challenge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cp:revision>
  <dcterms:created xsi:type="dcterms:W3CDTF">2019-06-19T10:42:03Z</dcterms:created>
  <dcterms:modified xsi:type="dcterms:W3CDTF">2022-03-05T14:06:03Z</dcterms:modified>
</cp:coreProperties>
</file>