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5432-5220-4DF0-BC72-4D7235192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5CEC5-53A4-4294-8F19-713E2048E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CA2C-B3A4-4E39-9D16-4502983E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0418-4827-4245-A0E2-A62528DF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26CB-B42D-4BCE-A430-448D6355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84CE-B942-406B-B3D8-8CD1DD37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66690-6E3A-4CFC-9615-8DF5E234F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E619A-1C79-4E1E-8894-23733BFE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4FA7-D431-4605-8FA0-EED0761B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002B-800F-4567-BD43-3D26A8F5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6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0C7835-7FA5-43FF-AB20-54B9FB0F4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25DC0-2FBC-4917-B177-F2BEE55B9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46A1F-F7AE-4AA3-AEBE-C7F370CB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65B7E-97AD-4AE6-BDF3-141A86CC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D09B-0F00-4DE3-BAE3-08CA398F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1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8F4A-C8A2-4B7D-B26A-B19CB353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CC51-26FC-456C-8519-F835B9B9B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470F-3104-4135-9341-1C1EFA3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C347-27F9-4601-B021-F06B9B30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7C730-74BE-413B-89F4-CB9EAA43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56CB-D8EA-4628-91E4-FFF3D716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454CD-777B-4FCD-BCBD-090EE2EE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B957-3E45-4489-AFAC-99ED68F9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71023-9D0D-4C98-BEC2-B4A5B9F3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D1D3-619C-4FD7-B185-142B3141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2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8E7A-5A8A-4F58-A62E-94537676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1AC2-9D73-4F76-B662-8E4186356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EF276-D79E-40B9-ACD9-F3126C63F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B8701-7F01-42F1-A4EE-0F055A8F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E4440-B414-46E5-8BBE-D8E0F704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B92C-D320-4B83-8D95-AB283481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8EBB-0765-40E8-AF21-FD01DABC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40907-B7AF-4ACC-82B6-8410AF70F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F102-271B-4E7E-ACA4-401FEB366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E3346-1A45-4D64-A015-8E8F0F61C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C14BB-71B4-4D3E-A405-315D6AD15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68190-35B6-4377-BF08-85A7BCD2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78E3F-0F96-4F9A-A61B-3BAB6F0F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3A836-D0D8-4114-8CEA-3C811AEF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26D5-FD56-4311-BEC4-6BCDF635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06F4D-836E-4CFE-869F-043E5E73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4BE1F-1EF0-45E5-B70F-8B4F97AA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F5EA4-EB09-4E3E-AD5D-AEE8284A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6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CB10A-51CD-4EB3-83A7-CF8D0742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68B81-0F4E-497E-A026-0CE889E7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189F7-161E-46E7-BE2B-6BE82A56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2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F17-487E-4202-9B07-E29A92FD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9968-CA5E-458B-A6DE-3019C3B2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A1EE7-1590-407D-85E7-C34F6424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D244-8A64-4B03-961B-352A70E5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971A-2037-4B81-965B-614DF07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77CE5-581F-43A4-8670-A033BC11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1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5018-DC11-4734-ADA2-7B0B0A16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2213F-F71F-4185-A366-F29987E78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CC3B6-BC7C-48F1-8527-5604F24C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3008C-FD76-49DF-B973-EE13B32A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1F3AE-C950-48EF-9BF4-BD4E7EFA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D8F9-AC9E-4744-83D0-5AC23EC4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9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0B52A-C76A-42DE-9B16-97645FD7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9C823-CA58-4524-8195-94399FC8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6B1B-F9DF-445C-84DC-B3F2D6105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E4ED-191D-4593-B92D-51889AC75329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512A-E941-409C-BC33-0AF5BEAC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7F96-A49F-4F20-A41B-9AA329F2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C623-9795-4815-850B-DCA29816F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u="sng" dirty="0">
                <a:solidFill>
                  <a:srgbClr val="FF0000"/>
                </a:solidFill>
                <a:latin typeface="XCCW Joined 1a"/>
              </a:rPr>
              <a:t>Monday 28</a:t>
            </a:r>
            <a:r>
              <a:rPr lang="en-GB" sz="4800" u="sng" baseline="30000" dirty="0">
                <a:solidFill>
                  <a:srgbClr val="FF0000"/>
                </a:solidFill>
                <a:latin typeface="XCCW Joined 1a"/>
              </a:rPr>
              <a:t>th</a:t>
            </a:r>
            <a:r>
              <a:rPr lang="en-GB" sz="4800" u="sng" dirty="0">
                <a:solidFill>
                  <a:srgbClr val="FF0000"/>
                </a:solidFill>
                <a:latin typeface="XCCW Joined 1a"/>
              </a:rPr>
              <a:t> September</a:t>
            </a:r>
            <a:br>
              <a:rPr lang="en-GB" sz="4800" u="sng" dirty="0">
                <a:latin typeface="XCCW Joined 1a"/>
              </a:rPr>
            </a:br>
            <a:endParaRPr lang="en-GB" sz="4800" dirty="0">
              <a:latin typeface="XCCW Joined 1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CAC-FC5D-4DF3-95E5-3E00CAA9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XCCW Joined 1a"/>
              </a:rPr>
              <a:t>BOOK TALK</a:t>
            </a:r>
          </a:p>
          <a:p>
            <a:pPr algn="l"/>
            <a:endParaRPr lang="en-GB" sz="2000" dirty="0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31AE5-0627-413D-BD1D-4A476C86AE89}"/>
              </a:ext>
            </a:extLst>
          </p:cNvPr>
          <p:cNvSpPr txBox="1"/>
          <p:nvPr/>
        </p:nvSpPr>
        <p:spPr>
          <a:xfrm>
            <a:off x="352425" y="541155"/>
            <a:ext cx="2256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rgbClr val="FF0000"/>
                </a:solidFill>
                <a:latin typeface="XCCW Joined 1a"/>
              </a:rPr>
              <a:t>Lesson 1: </a:t>
            </a:r>
          </a:p>
        </p:txBody>
      </p:sp>
    </p:spTree>
    <p:extLst>
      <p:ext uri="{BB962C8B-B14F-4D97-AF65-F5344CB8AC3E}">
        <p14:creationId xmlns:p14="http://schemas.microsoft.com/office/powerpoint/2010/main" val="117188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94619-8CF7-4453-B31A-DE32AC011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551"/>
            <a:ext cx="3932237" cy="6200774"/>
          </a:xfrm>
        </p:spPr>
        <p:txBody>
          <a:bodyPr>
            <a:normAutofit lnSpcReduction="10000"/>
          </a:bodyPr>
          <a:lstStyle/>
          <a:p>
            <a:r>
              <a:rPr lang="en-GB" sz="2400" u="sng" dirty="0">
                <a:solidFill>
                  <a:srgbClr val="00B0F0"/>
                </a:solidFill>
                <a:latin typeface="XCCW Joined 1a"/>
              </a:rPr>
              <a:t>How will our weekly lessons work?</a:t>
            </a:r>
          </a:p>
          <a:p>
            <a:endParaRPr lang="en-GB" sz="2400" u="sng" dirty="0">
              <a:solidFill>
                <a:srgbClr val="00B0F0"/>
              </a:solidFill>
              <a:latin typeface="XCCW Joined 1a"/>
            </a:endParaRPr>
          </a:p>
          <a:p>
            <a:r>
              <a:rPr lang="en-GB" sz="2400" dirty="0">
                <a:solidFill>
                  <a:srgbClr val="00B0F0"/>
                </a:solidFill>
                <a:latin typeface="XCCW Joined 1a"/>
              </a:rPr>
              <a:t>In a week, we have 3 lessons.</a:t>
            </a:r>
          </a:p>
          <a:p>
            <a:r>
              <a:rPr lang="en-GB" sz="2400" dirty="0">
                <a:solidFill>
                  <a:srgbClr val="00B050"/>
                </a:solidFill>
                <a:latin typeface="XCCW Joined 1a"/>
              </a:rPr>
              <a:t>Lesson 1: </a:t>
            </a:r>
            <a:r>
              <a:rPr lang="en-GB" sz="2400" u="sng" dirty="0">
                <a:solidFill>
                  <a:srgbClr val="00B050"/>
                </a:solidFill>
                <a:latin typeface="XCCW Joined 1a"/>
              </a:rPr>
              <a:t>Book Talk </a:t>
            </a:r>
            <a:r>
              <a:rPr lang="en-GB" sz="2400" dirty="0">
                <a:solidFill>
                  <a:srgbClr val="00B050"/>
                </a:solidFill>
                <a:latin typeface="XCCW Joined 1a"/>
              </a:rPr>
              <a:t>(in groups/as a whole class, discussing a text).</a:t>
            </a:r>
          </a:p>
          <a:p>
            <a:endParaRPr lang="en-GB" sz="2400" dirty="0">
              <a:solidFill>
                <a:srgbClr val="00B0F0"/>
              </a:solidFill>
              <a:latin typeface="XCCW Joined 1a"/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XCCW Joined 1a"/>
              </a:rPr>
              <a:t>Lesson 2: </a:t>
            </a:r>
            <a:r>
              <a:rPr lang="en-GB" sz="2400" u="sng" dirty="0">
                <a:solidFill>
                  <a:schemeClr val="accent4">
                    <a:lumMod val="75000"/>
                  </a:schemeClr>
                </a:solidFill>
                <a:latin typeface="XCCW Joined 1a"/>
              </a:rPr>
              <a:t>Model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XCCW Joined 1a"/>
              </a:rPr>
              <a:t> (working together to answer questions).</a:t>
            </a:r>
          </a:p>
          <a:p>
            <a:endParaRPr lang="en-GB" sz="2400" dirty="0">
              <a:solidFill>
                <a:srgbClr val="00B0F0"/>
              </a:solidFill>
              <a:latin typeface="XCCW Joined 1a"/>
            </a:endParaRPr>
          </a:p>
          <a:p>
            <a:r>
              <a:rPr lang="en-GB" sz="2400" dirty="0">
                <a:solidFill>
                  <a:srgbClr val="FF0000"/>
                </a:solidFill>
                <a:latin typeface="XCCW Joined 1a"/>
              </a:rPr>
              <a:t>Lesson 3: </a:t>
            </a:r>
            <a:r>
              <a:rPr lang="en-GB" sz="2400" u="sng" dirty="0">
                <a:solidFill>
                  <a:srgbClr val="FF0000"/>
                </a:solidFill>
                <a:latin typeface="XCCW Joined 1a"/>
              </a:rPr>
              <a:t>Enable</a:t>
            </a:r>
            <a:r>
              <a:rPr lang="en-GB" sz="2400" dirty="0">
                <a:solidFill>
                  <a:srgbClr val="FF0000"/>
                </a:solidFill>
                <a:latin typeface="XCCW Joined 1a"/>
              </a:rPr>
              <a:t> (Your turn! Using our ideas/sentence starters to answer your own questions).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B0E10-0CBA-47F8-B2D1-DC91309F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74" y="285750"/>
            <a:ext cx="5759451" cy="1890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14DF6-5BD6-482A-8B76-9605478A1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174" y="2276162"/>
            <a:ext cx="5759451" cy="2041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9953C-1749-4C2A-8963-E3A78AAC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05" y="4417778"/>
            <a:ext cx="5862320" cy="20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50"/>
                </a:solidFill>
                <a:latin typeface="XCCW Joined 1a"/>
              </a:rPr>
              <a:t>Lesson 1: Book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CE0E-7259-4499-B51B-6997D097C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XCCW Joined 1a"/>
              </a:rPr>
              <a:t>During this session, 1 lens from each of the 3 tiers of our Reading Rainbow will have been used.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Today we will be working as a </a:t>
            </a:r>
            <a:r>
              <a:rPr lang="en-GB" b="1" dirty="0">
                <a:latin typeface="XCCW Joined 1a"/>
              </a:rPr>
              <a:t>whole class</a:t>
            </a:r>
            <a:r>
              <a:rPr lang="en-GB" dirty="0">
                <a:latin typeface="XCCW Joined 1a"/>
              </a:rPr>
              <a:t>. (Other times you might be in groups or pairs.)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We will be using an extract from our class book, </a:t>
            </a:r>
            <a:r>
              <a:rPr lang="en-GB" b="1" dirty="0">
                <a:latin typeface="XCCW Joined 1a"/>
              </a:rPr>
              <a:t>Deadman’s Cove. </a:t>
            </a:r>
            <a:r>
              <a:rPr lang="en-GB" dirty="0">
                <a:latin typeface="XCCW Joined 1a"/>
              </a:rPr>
              <a:t>(Sometimes we will use other types of fiction, non-fiction or poetry.)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6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  <a:t>1) FANTASTICs: Today the lens we are focusing on is…</a:t>
            </a:r>
            <a:b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</a:br>
            <a:b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</a:br>
            <a: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  <a:t>NOTICING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  <a:p>
            <a:pPr marL="0" indent="0" algn="ctr">
              <a:buNone/>
            </a:pPr>
            <a:r>
              <a:rPr lang="en-GB" dirty="0">
                <a:latin typeface="XCCW Joined 1a"/>
              </a:rPr>
              <a:t>Seeing this moment through Laura’s eyes, what is her viewpoint on Tariq’s bruises and his reaction?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Together, read through the extract. </a:t>
            </a:r>
          </a:p>
          <a:p>
            <a:r>
              <a:rPr lang="en-GB" dirty="0">
                <a:latin typeface="XCCW Joined 1a"/>
              </a:rPr>
              <a:t>Read back through it again with your partner. This time, underline any vocabulary that shows key moments/things that Laura is ‘</a:t>
            </a:r>
            <a:r>
              <a:rPr lang="en-GB" b="1" dirty="0">
                <a:latin typeface="XCCW Joined 1a"/>
              </a:rPr>
              <a:t>noticing’</a:t>
            </a:r>
            <a:r>
              <a:rPr lang="en-GB" dirty="0">
                <a:latin typeface="XCCW Joined 1a"/>
              </a:rPr>
              <a:t>.</a:t>
            </a:r>
            <a:endParaRPr lang="en-GB" b="1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You have 5 minutes!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43F3-BCBB-4B9F-8380-C13D39F9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109663"/>
            <a:ext cx="118364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371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  <a:t>NOTICING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5058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XCCW Joined 1a"/>
              </a:rPr>
              <a:t>With your partner, share your answers to the question using the sentence starters before we discuss as a class.</a:t>
            </a:r>
          </a:p>
          <a:p>
            <a:pPr marL="0" indent="0">
              <a:buNone/>
            </a:pPr>
            <a:endParaRPr lang="en-GB" dirty="0">
              <a:latin typeface="XCCW Joined 1a"/>
            </a:endParaRPr>
          </a:p>
          <a:p>
            <a:pPr marL="0" indent="0" algn="ctr">
              <a:buNone/>
            </a:pPr>
            <a:r>
              <a:rPr lang="en-GB" i="1" u="sng" dirty="0">
                <a:latin typeface="XCCW Joined 1a"/>
              </a:rPr>
              <a:t>Seeing this moment through Laura’s eyes, what is her viewpoint on Tariq’s bruises and his reaction?</a:t>
            </a:r>
          </a:p>
          <a:p>
            <a:pPr marL="0" indent="0">
              <a:buNone/>
            </a:pPr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As a reader, we can see that Laura…</a:t>
            </a:r>
          </a:p>
          <a:p>
            <a:r>
              <a:rPr lang="en-GB" dirty="0">
                <a:latin typeface="XCCW Joined 1a"/>
              </a:rPr>
              <a:t>The author creates a powerful image in our minds by…</a:t>
            </a:r>
          </a:p>
          <a:p>
            <a:r>
              <a:rPr lang="en-GB" dirty="0">
                <a:latin typeface="XCCW Joined 1a"/>
              </a:rPr>
              <a:t>Challenge: The observations made by Laura are…</a:t>
            </a:r>
          </a:p>
          <a:p>
            <a:endParaRPr lang="en-GB" dirty="0">
              <a:latin typeface="XCCW Joined 1a"/>
            </a:endParaRPr>
          </a:p>
          <a:p>
            <a:pPr marL="0" indent="0">
              <a:buNone/>
            </a:pPr>
            <a:r>
              <a:rPr lang="en-GB" dirty="0">
                <a:latin typeface="XCCW Joined 1a"/>
              </a:rPr>
              <a:t>Example: </a:t>
            </a:r>
            <a:r>
              <a:rPr lang="en-GB" dirty="0">
                <a:solidFill>
                  <a:srgbClr val="00B050"/>
                </a:solidFill>
                <a:latin typeface="XCCW Joined 1a"/>
              </a:rPr>
              <a:t>As a reader, we can see that </a:t>
            </a:r>
            <a:r>
              <a:rPr lang="en-GB" dirty="0">
                <a:latin typeface="XCCW Joined 1a"/>
              </a:rPr>
              <a:t>Laura notices Tariq’s bruises and immediately feels suspicious when it says she ‘cried’ out to him.</a:t>
            </a:r>
          </a:p>
          <a:p>
            <a:pPr marL="0" indent="0">
              <a:buNone/>
            </a:pPr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F07AC-7F3B-4D5E-BD9E-D8F05DDB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80" y="125332"/>
            <a:ext cx="118364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6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solidFill>
                  <a:srgbClr val="7030A0"/>
                </a:solidFill>
                <a:latin typeface="XCCW Joined 1a"/>
              </a:rPr>
              <a:t>2) STYLISTICs: Our next lens is…</a:t>
            </a:r>
            <a:br>
              <a:rPr lang="en-GB" u="sng" dirty="0">
                <a:solidFill>
                  <a:srgbClr val="7030A0"/>
                </a:solidFill>
                <a:latin typeface="XCCW Joined 1a"/>
              </a:rPr>
            </a:br>
            <a:br>
              <a:rPr lang="en-GB" u="sng" dirty="0">
                <a:solidFill>
                  <a:srgbClr val="7030A0"/>
                </a:solidFill>
                <a:latin typeface="XCCW Joined 1a"/>
              </a:rPr>
            </a:br>
            <a:r>
              <a:rPr lang="en-GB" u="sng" dirty="0">
                <a:solidFill>
                  <a:srgbClr val="7030A0"/>
                </a:solidFill>
                <a:latin typeface="XCCW Joined 1a"/>
              </a:rPr>
              <a:t>IMPACT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Every text is meant to have an ‘impact’ on a reader in some way. It might be to amuse, horrify or persuade you to think something!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Read back through the text again with your partner. This time, underline any vocabulary that has an </a:t>
            </a:r>
            <a:r>
              <a:rPr lang="en-GB" b="1" dirty="0">
                <a:latin typeface="XCCW Joined 1a"/>
              </a:rPr>
              <a:t>impact </a:t>
            </a:r>
            <a:r>
              <a:rPr lang="en-GB" dirty="0">
                <a:latin typeface="XCCW Joined 1a"/>
              </a:rPr>
              <a:t>on you – think about anything that makes you </a:t>
            </a:r>
            <a:r>
              <a:rPr lang="en-GB" b="1" dirty="0">
                <a:latin typeface="XCCW Joined 1a"/>
              </a:rPr>
              <a:t>feel </a:t>
            </a:r>
            <a:r>
              <a:rPr lang="en-GB" dirty="0">
                <a:latin typeface="XCCW Joined 1a"/>
              </a:rPr>
              <a:t>a certain way. E.g. distressed or uncomfortable. 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You have 5 minutes!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A0488-3E9F-4A2B-9CF2-3F8C37CB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89" y="1017988"/>
            <a:ext cx="1143635" cy="12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371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7030A0"/>
                </a:solidFill>
                <a:latin typeface="XCCW Joined 1a"/>
              </a:rPr>
              <a:t>STYLISTICS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5058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XCCW Joined 1a"/>
              </a:rPr>
              <a:t>Share your findings with your partner, and then the class, using the sentence starters below. </a:t>
            </a:r>
          </a:p>
          <a:p>
            <a:pPr marL="0" indent="0">
              <a:buNone/>
            </a:pP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CCW Joined 1a"/>
              </a:rPr>
              <a:t>Try to use quotes from the extract to support your answer. 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The most powerful part of the extract was… because…</a:t>
            </a:r>
          </a:p>
          <a:p>
            <a:r>
              <a:rPr lang="en-GB" dirty="0">
                <a:latin typeface="XCCW Joined 1a"/>
              </a:rPr>
              <a:t>The impact of this bit of the story is…</a:t>
            </a:r>
          </a:p>
          <a:p>
            <a:r>
              <a:rPr lang="en-GB" dirty="0">
                <a:latin typeface="XCCW Joined 1a"/>
              </a:rPr>
              <a:t>The extract impacts my own feelings because…</a:t>
            </a:r>
          </a:p>
          <a:p>
            <a:endParaRPr lang="en-GB" dirty="0">
              <a:latin typeface="XCCW Joined 1a"/>
            </a:endParaRPr>
          </a:p>
          <a:p>
            <a:pPr marL="0" indent="0">
              <a:buNone/>
            </a:pPr>
            <a:r>
              <a:rPr lang="en-GB" dirty="0">
                <a:latin typeface="XCCW Joined 1a"/>
              </a:rPr>
              <a:t>Example: </a:t>
            </a:r>
            <a:r>
              <a:rPr lang="en-GB" dirty="0">
                <a:solidFill>
                  <a:srgbClr val="FF0000"/>
                </a:solidFill>
                <a:latin typeface="XCCW Joined 1a"/>
              </a:rPr>
              <a:t>The impact of this bit of the story is </a:t>
            </a:r>
            <a:r>
              <a:rPr lang="en-GB" dirty="0">
                <a:latin typeface="XCCW Joined 1a"/>
              </a:rPr>
              <a:t>that it makes you feel Laura’s deep concern for Tariq’s safety. His reaction to quickly hiding the bruises makes you feel even more suspicious and worried. </a:t>
            </a:r>
          </a:p>
          <a:p>
            <a:pPr marL="0" indent="0">
              <a:buNone/>
            </a:pPr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78D56-F4C7-4379-A401-5FD698679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2"/>
          <a:stretch/>
        </p:blipFill>
        <p:spPr>
          <a:xfrm>
            <a:off x="3002279" y="205338"/>
            <a:ext cx="1143635" cy="10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6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solidFill>
                  <a:srgbClr val="0070C0"/>
                </a:solidFill>
                <a:latin typeface="XCCW Joined 1a"/>
              </a:rPr>
              <a:t>3)ANALYTICs: Today the lens we are focusing on is…</a:t>
            </a:r>
            <a:br>
              <a:rPr lang="en-GB" u="sng" dirty="0">
                <a:solidFill>
                  <a:srgbClr val="0070C0"/>
                </a:solidFill>
                <a:latin typeface="XCCW Joined 1a"/>
              </a:rPr>
            </a:br>
            <a:br>
              <a:rPr lang="en-GB" u="sng" dirty="0">
                <a:solidFill>
                  <a:srgbClr val="0070C0"/>
                </a:solidFill>
                <a:latin typeface="XCCW Joined 1a"/>
              </a:rPr>
            </a:br>
            <a:r>
              <a:rPr lang="en-GB" u="sng" dirty="0">
                <a:solidFill>
                  <a:srgbClr val="0070C0"/>
                </a:solidFill>
                <a:latin typeface="XCCW Joined 1a"/>
              </a:rPr>
              <a:t>Inferring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  <a:p>
            <a:pPr marL="0" indent="0" algn="ctr">
              <a:buNone/>
            </a:pPr>
            <a:r>
              <a:rPr lang="en-GB" i="1" u="sng" dirty="0">
                <a:latin typeface="XCCW Joined 1a"/>
              </a:rPr>
              <a:t>In the extract, what hints are there that something sinister is happening involving Tariq and Mrs Mukhtar?</a:t>
            </a:r>
          </a:p>
          <a:p>
            <a:pPr marL="0" indent="0" algn="ctr">
              <a:buNone/>
            </a:pPr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Skim through the text.</a:t>
            </a:r>
            <a:endParaRPr lang="en-GB" b="1" i="1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Identify any </a:t>
            </a:r>
            <a:r>
              <a:rPr lang="en-GB" b="1" dirty="0">
                <a:latin typeface="XCCW Joined 1a"/>
              </a:rPr>
              <a:t>evidence </a:t>
            </a:r>
            <a:r>
              <a:rPr lang="en-GB" dirty="0">
                <a:latin typeface="XCCW Joined 1a"/>
              </a:rPr>
              <a:t>in the text that leads you to infer that Tariq may be being harmed.</a:t>
            </a:r>
            <a:endParaRPr lang="en-GB" b="1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You have 5 minutes!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8AA8F-446D-4D2C-BC59-A610F968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12" y="1066799"/>
            <a:ext cx="976948" cy="1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4C3E-0DE2-43A1-B032-5B1A5DA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371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0070C0"/>
                </a:solidFill>
                <a:latin typeface="XCCW Joined 1a"/>
              </a:rPr>
              <a:t>Inferring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013BA5-5A81-4F82-A155-EC51B232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50581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u="sng" dirty="0">
                <a:latin typeface="XCCW Joined 1a"/>
              </a:rPr>
              <a:t>In the extract, what hints are there that something sinister is happening involving Tariq and Mrs Mukhtar?</a:t>
            </a:r>
          </a:p>
          <a:p>
            <a:endParaRPr lang="en-GB" dirty="0">
              <a:latin typeface="XCCW Joined 1a"/>
            </a:endParaRPr>
          </a:p>
          <a:p>
            <a:r>
              <a:rPr lang="en-GB" dirty="0">
                <a:latin typeface="XCCW Joined 1a"/>
              </a:rPr>
              <a:t>This quote ‘__________________’ leads us to think that… because…</a:t>
            </a:r>
          </a:p>
          <a:p>
            <a:r>
              <a:rPr lang="en-GB" dirty="0">
                <a:latin typeface="XCCW Joined 1a"/>
              </a:rPr>
              <a:t>The sentence ‘_______________’ is evidence for…</a:t>
            </a:r>
          </a:p>
          <a:p>
            <a:r>
              <a:rPr lang="en-GB" dirty="0">
                <a:latin typeface="XCCW Joined 1a"/>
              </a:rPr>
              <a:t>Challenge: We can make an assumption that…because…</a:t>
            </a:r>
          </a:p>
          <a:p>
            <a:endParaRPr lang="en-GB" dirty="0">
              <a:latin typeface="XCCW Joined 1a"/>
            </a:endParaRPr>
          </a:p>
          <a:p>
            <a:pPr marL="0" indent="0">
              <a:buNone/>
            </a:pPr>
            <a:r>
              <a:rPr lang="en-GB" dirty="0">
                <a:latin typeface="XCCW Joined 1a"/>
              </a:rPr>
              <a:t>Example: </a:t>
            </a:r>
            <a:r>
              <a:rPr lang="en-GB" dirty="0">
                <a:solidFill>
                  <a:srgbClr val="0070C0"/>
                </a:solidFill>
                <a:latin typeface="XCCW Joined 1a"/>
              </a:rPr>
              <a:t>The quote ‘</a:t>
            </a:r>
            <a:r>
              <a:rPr lang="en-GB" dirty="0">
                <a:latin typeface="XCCW Joined 1a"/>
              </a:rPr>
              <a:t>she gave Laura one of her special white smiles that never quite reached her eyes’ </a:t>
            </a:r>
            <a:r>
              <a:rPr lang="en-GB" dirty="0">
                <a:solidFill>
                  <a:srgbClr val="0070C0"/>
                </a:solidFill>
                <a:latin typeface="XCCW Joined 1a"/>
              </a:rPr>
              <a:t>leads us to think that </a:t>
            </a:r>
            <a:r>
              <a:rPr lang="en-GB" dirty="0">
                <a:latin typeface="XCCW Joined 1a"/>
              </a:rPr>
              <a:t>there could be something more going on behind closed doors that she is not willing to reveal.</a:t>
            </a:r>
          </a:p>
          <a:p>
            <a:endParaRPr lang="en-GB" dirty="0">
              <a:latin typeface="XCCW Joined 1a"/>
            </a:endParaRPr>
          </a:p>
          <a:p>
            <a:endParaRPr lang="en-GB" dirty="0">
              <a:latin typeface="XCCW Joined 1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E2AB6-4B9D-4F26-9C62-86405EFB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212327"/>
            <a:ext cx="714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666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XCCW Joined 1a</vt:lpstr>
      <vt:lpstr>Office Theme</vt:lpstr>
      <vt:lpstr>Monday 28th September </vt:lpstr>
      <vt:lpstr>PowerPoint Presentation</vt:lpstr>
      <vt:lpstr>Lesson 1: Book Talk</vt:lpstr>
      <vt:lpstr>1) FANTASTICs: Today the lens we are focusing on is…  NOTICING</vt:lpstr>
      <vt:lpstr>NOTICING</vt:lpstr>
      <vt:lpstr>2) STYLISTICs: Our next lens is…  IMPACT</vt:lpstr>
      <vt:lpstr>STYLISTICS</vt:lpstr>
      <vt:lpstr>3)ANALYTICs: Today the lens we are focusing on is…  Inferring</vt:lpstr>
      <vt:lpstr>Inferring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21st September</dc:title>
  <dc:creator>kate Brunton</dc:creator>
  <cp:lastModifiedBy>kate Brunton</cp:lastModifiedBy>
  <cp:revision>20</cp:revision>
  <dcterms:created xsi:type="dcterms:W3CDTF">2020-09-20T14:30:46Z</dcterms:created>
  <dcterms:modified xsi:type="dcterms:W3CDTF">2020-09-27T20:20:22Z</dcterms:modified>
</cp:coreProperties>
</file>