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0"/>
    <p:restoredTop sz="96341"/>
  </p:normalViewPr>
  <p:slideViewPr>
    <p:cSldViewPr snapToGrid="0" snapToObjects="1">
      <p:cViewPr>
        <p:scale>
          <a:sx n="83" d="100"/>
          <a:sy n="83" d="100"/>
        </p:scale>
        <p:origin x="688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E9BC-A941-454C-856E-5AFD27014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684EA-5524-3441-A538-F03B35F25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691A-803D-4A41-A653-6B096273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B03FC-33DD-1E43-AD14-161F5DFB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B5528-9DAA-2646-AE39-E0FAE635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615F-B0FE-2846-9696-73EC6FF3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76FDD-DA4B-094A-81B8-260F7C0DF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587D-BE95-DA4D-8672-CF4B47B1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00C4-32B9-CB42-A74C-2DFAFB93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5AAB4-5566-654F-84BC-04FE51B0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5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45213-1516-DE49-B110-D74D48940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D0192-E0E4-044B-9C8B-961229F29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13252-2066-0B46-9B00-7A508A52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9BB24-5052-0743-8A05-9696915E3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92760-8E91-F940-B6E8-C5C8F0BD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8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048D-03EA-4140-9C59-AF424E04E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4FCA-6227-314C-8BFE-30F74EF1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AB7E4-AE41-F54D-9949-1A15E40C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8602-F071-0548-85E5-9DAB5992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81CB-7460-BD45-AB96-56DC8467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BEF9C-E348-6145-B415-B67503F8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7AB58-5F74-9545-B9B0-9F8FA844E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054B5-9F29-E04A-A569-012628AD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A0307-6B1B-814D-BDCE-55335BAA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335F-5A49-EA40-B990-F8B455EA7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8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AD83-A925-F24B-8B8F-D9ABF260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10266-E602-304E-9C6B-305CA41DC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025A6-9F71-F445-AA66-C2A9B6A57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F8046-DD7D-DC4C-9475-D62E5A56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A139B-2595-3E4C-A7F0-36B58504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6EF83-913C-5041-B64E-78C972C5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74639-79E9-E846-BC30-7C0194A90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220C7-8DFD-9649-AE29-16374EA34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1585C-A9AD-424B-A1D0-92E16D576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E5CAD-F079-0542-B6D7-65A250197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88FC7-0E91-5C43-8199-B3F2D534A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BFEAA-6EAA-AA44-B74F-61E2739C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7CB8F-708A-B74A-96A3-015C3C0B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13EF80-F0A5-CE4D-A13C-982FD2E8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BBE28-E857-E14C-A578-DAE0724C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67ED4-E789-8C48-90AC-B1CB3B85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E3557-8F91-AB43-AF20-C5CEF424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D8F9E-2716-1540-9846-822811D9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5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4D2751-5E91-9D48-B55C-8158A330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B7E59-53B9-944D-8CF9-841A4E8E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FE766-D98B-A34A-8783-DE048255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304C-95DD-FE41-B5B9-C77D6D0E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50D1-E483-074D-9886-85CDB217E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37845-2A39-8449-918E-771FC14F3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BD6E5-F3C7-1A40-B9DF-9D9F487A4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C915C-A70D-C64F-AEC0-90FE0D0F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8AD1-5147-F04B-9114-AFC8E706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3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4B77-1A41-384F-B99D-5542FEFC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F8E44B-2F1E-1E4A-BB4A-5E7E54518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BAC0C-87CF-2D46-8A78-5B83DA74A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C7CA0-8D41-534F-80CC-DE419A0E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3FCB6-67E8-8A4F-95DD-BB63DBB2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5E648-2C85-F248-841D-AD340405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5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075E6-AD17-E64B-AA8D-E315C376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F579E-9292-F947-9475-665D2DFC4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8869-E37E-0046-B78A-F1AECBDD3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6A15-C0B7-2047-8D93-FAC16CA2DAB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67F18-E21E-DF44-891B-7D3CA66F5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33BF2-046D-D540-BE2C-192E38742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0B45-E0B9-0241-9C76-E121CC38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F2F992-BAF4-024A-9D92-453B696FA080}"/>
              </a:ext>
            </a:extLst>
          </p:cNvPr>
          <p:cNvSpPr txBox="1"/>
          <p:nvPr/>
        </p:nvSpPr>
        <p:spPr>
          <a:xfrm>
            <a:off x="2289494" y="1279754"/>
            <a:ext cx="81413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 focus:</a:t>
            </a:r>
          </a:p>
          <a:p>
            <a:r>
              <a:rPr lang="en-US" sz="2800" dirty="0"/>
              <a:t>Use six counters to make five different 5-digit numbers</a:t>
            </a:r>
          </a:p>
          <a:p>
            <a:r>
              <a:rPr lang="en-US" sz="2800" dirty="0"/>
              <a:t>Order your numbers from greatest to smallest.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19645E-1C7F-984E-8AF0-A437942BD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68385"/>
              </p:ext>
            </p:extLst>
          </p:nvPr>
        </p:nvGraphicFramePr>
        <p:xfrm>
          <a:off x="1821811" y="4267200"/>
          <a:ext cx="86969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392">
                  <a:extLst>
                    <a:ext uri="{9D8B030D-6E8A-4147-A177-3AD203B41FA5}">
                      <a16:colId xmlns:a16="http://schemas.microsoft.com/office/drawing/2014/main" val="196854231"/>
                    </a:ext>
                  </a:extLst>
                </a:gridCol>
                <a:gridCol w="1739392">
                  <a:extLst>
                    <a:ext uri="{9D8B030D-6E8A-4147-A177-3AD203B41FA5}">
                      <a16:colId xmlns:a16="http://schemas.microsoft.com/office/drawing/2014/main" val="1441313294"/>
                    </a:ext>
                  </a:extLst>
                </a:gridCol>
                <a:gridCol w="1739392">
                  <a:extLst>
                    <a:ext uri="{9D8B030D-6E8A-4147-A177-3AD203B41FA5}">
                      <a16:colId xmlns:a16="http://schemas.microsoft.com/office/drawing/2014/main" val="2856743145"/>
                    </a:ext>
                  </a:extLst>
                </a:gridCol>
                <a:gridCol w="1739392">
                  <a:extLst>
                    <a:ext uri="{9D8B030D-6E8A-4147-A177-3AD203B41FA5}">
                      <a16:colId xmlns:a16="http://schemas.microsoft.com/office/drawing/2014/main" val="4167082946"/>
                    </a:ext>
                  </a:extLst>
                </a:gridCol>
                <a:gridCol w="1739392">
                  <a:extLst>
                    <a:ext uri="{9D8B030D-6E8A-4147-A177-3AD203B41FA5}">
                      <a16:colId xmlns:a16="http://schemas.microsoft.com/office/drawing/2014/main" val="4260006187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10,000s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1,000s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067416"/>
                  </a:ext>
                </a:extLst>
              </a:tr>
              <a:tr h="113792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701288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504D4EE4-EC8F-2943-B27B-CF952FF33D4D}"/>
              </a:ext>
            </a:extLst>
          </p:cNvPr>
          <p:cNvSpPr/>
          <p:nvPr/>
        </p:nvSpPr>
        <p:spPr>
          <a:xfrm>
            <a:off x="3129280" y="2752894"/>
            <a:ext cx="731520" cy="751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02B7A22-D800-9D4D-958A-70BDAFED3DD0}"/>
              </a:ext>
            </a:extLst>
          </p:cNvPr>
          <p:cNvSpPr/>
          <p:nvPr/>
        </p:nvSpPr>
        <p:spPr>
          <a:xfrm>
            <a:off x="4084320" y="2748047"/>
            <a:ext cx="731520" cy="751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7E6FDF-2367-5544-B6F2-F0CB9B401F0E}"/>
              </a:ext>
            </a:extLst>
          </p:cNvPr>
          <p:cNvSpPr/>
          <p:nvPr/>
        </p:nvSpPr>
        <p:spPr>
          <a:xfrm>
            <a:off x="5039360" y="2745624"/>
            <a:ext cx="731520" cy="751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6499C73-98EB-024C-A0A2-C570AD56F836}"/>
              </a:ext>
            </a:extLst>
          </p:cNvPr>
          <p:cNvSpPr/>
          <p:nvPr/>
        </p:nvSpPr>
        <p:spPr>
          <a:xfrm>
            <a:off x="5994400" y="2752894"/>
            <a:ext cx="731520" cy="751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59DC46-E703-4442-9405-A6C318A81EFC}"/>
              </a:ext>
            </a:extLst>
          </p:cNvPr>
          <p:cNvSpPr/>
          <p:nvPr/>
        </p:nvSpPr>
        <p:spPr>
          <a:xfrm>
            <a:off x="6847840" y="2744412"/>
            <a:ext cx="731520" cy="751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639958-21AC-B242-B085-803A13562A35}"/>
              </a:ext>
            </a:extLst>
          </p:cNvPr>
          <p:cNvSpPr/>
          <p:nvPr/>
        </p:nvSpPr>
        <p:spPr>
          <a:xfrm>
            <a:off x="7802880" y="2743806"/>
            <a:ext cx="731520" cy="751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6BBB69-68FE-D443-88B7-81A6F9467CE1}"/>
              </a:ext>
            </a:extLst>
          </p:cNvPr>
          <p:cNvSpPr/>
          <p:nvPr/>
        </p:nvSpPr>
        <p:spPr>
          <a:xfrm>
            <a:off x="1150531" y="370757"/>
            <a:ext cx="10419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LI Use reasoning skills to compare and order numbers to 1,000,000</a:t>
            </a:r>
          </a:p>
        </p:txBody>
      </p:sp>
    </p:spTree>
    <p:extLst>
      <p:ext uri="{BB962C8B-B14F-4D97-AF65-F5344CB8AC3E}">
        <p14:creationId xmlns:p14="http://schemas.microsoft.com/office/powerpoint/2010/main" val="42565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C66C5E-ADAA-9B48-93C4-6E77C9B1E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9629"/>
              </p:ext>
            </p:extLst>
          </p:nvPr>
        </p:nvGraphicFramePr>
        <p:xfrm>
          <a:off x="1754786" y="1359395"/>
          <a:ext cx="2939871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44447463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410223456"/>
                    </a:ext>
                  </a:extLst>
                </a:gridCol>
                <a:gridCol w="347871">
                  <a:extLst>
                    <a:ext uri="{9D8B030D-6E8A-4147-A177-3AD203B41FA5}">
                      <a16:colId xmlns:a16="http://schemas.microsoft.com/office/drawing/2014/main" val="1215140567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endParaRPr lang="en-GB" sz="19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688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80,000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5,200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9999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7C16D6-0B11-2647-B90A-6418134E8DA9}"/>
              </a:ext>
            </a:extLst>
          </p:cNvPr>
          <p:cNvSpPr/>
          <p:nvPr/>
        </p:nvSpPr>
        <p:spPr>
          <a:xfrm>
            <a:off x="1043374" y="2714384"/>
            <a:ext cx="773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B) Eighty thousand, nine hundred and eighty-four.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C90AB8-ABD3-104F-AAC2-9BEEF0588290}"/>
              </a:ext>
            </a:extLst>
          </p:cNvPr>
          <p:cNvGrpSpPr/>
          <p:nvPr/>
        </p:nvGrpSpPr>
        <p:grpSpPr>
          <a:xfrm>
            <a:off x="1754786" y="3482693"/>
            <a:ext cx="2200905" cy="1426115"/>
            <a:chOff x="938368" y="3059193"/>
            <a:chExt cx="2200905" cy="142611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8DFF63E-88C0-0442-B223-F5E42793EEDE}"/>
                </a:ext>
              </a:extLst>
            </p:cNvPr>
            <p:cNvCxnSpPr>
              <a:cxnSpLocks/>
              <a:stCxn id="9" idx="6"/>
            </p:cNvCxnSpPr>
            <p:nvPr/>
          </p:nvCxnSpPr>
          <p:spPr>
            <a:xfrm flipH="1">
              <a:off x="1734669" y="3378074"/>
              <a:ext cx="377479" cy="132606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FAA181-6BBF-D746-997F-9F7362E279B8}"/>
                </a:ext>
              </a:extLst>
            </p:cNvPr>
            <p:cNvCxnSpPr>
              <a:cxnSpLocks/>
              <a:stCxn id="10" idx="6"/>
            </p:cNvCxnSpPr>
            <p:nvPr/>
          </p:nvCxnSpPr>
          <p:spPr>
            <a:xfrm flipH="1" flipV="1">
              <a:off x="1734669" y="3920650"/>
              <a:ext cx="377478" cy="24577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70DA88F-75A9-6C44-9B22-2B02D5DCED62}"/>
                </a:ext>
              </a:extLst>
            </p:cNvPr>
            <p:cNvSpPr/>
            <p:nvPr/>
          </p:nvSpPr>
          <p:spPr>
            <a:xfrm flipH="1">
              <a:off x="2112148" y="3059193"/>
              <a:ext cx="1027125" cy="6377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82,401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C138C8-9272-834E-BA13-E636AA2F4960}"/>
                </a:ext>
              </a:extLst>
            </p:cNvPr>
            <p:cNvSpPr/>
            <p:nvPr/>
          </p:nvSpPr>
          <p:spPr>
            <a:xfrm flipH="1">
              <a:off x="2112147" y="3847547"/>
              <a:ext cx="1027125" cy="6377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2,301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2115F0A-0EE6-D74B-9FD4-B31CE199A8B8}"/>
                </a:ext>
              </a:extLst>
            </p:cNvPr>
            <p:cNvSpPr/>
            <p:nvPr/>
          </p:nvSpPr>
          <p:spPr>
            <a:xfrm flipH="1">
              <a:off x="938368" y="3425773"/>
              <a:ext cx="932925" cy="5797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943EB6C-7490-6D4B-960E-687EF8273488}"/>
              </a:ext>
            </a:extLst>
          </p:cNvPr>
          <p:cNvSpPr/>
          <p:nvPr/>
        </p:nvSpPr>
        <p:spPr>
          <a:xfrm>
            <a:off x="1079963" y="5283370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D) 80,698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519A70-7A6A-F748-BB49-9832B9F04DF0}"/>
              </a:ext>
            </a:extLst>
          </p:cNvPr>
          <p:cNvSpPr txBox="1"/>
          <p:nvPr/>
        </p:nvSpPr>
        <p:spPr>
          <a:xfrm>
            <a:off x="1043374" y="1399859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0B31DD-E584-8D45-B16F-9CD1A48D1AE0}"/>
              </a:ext>
            </a:extLst>
          </p:cNvPr>
          <p:cNvSpPr txBox="1"/>
          <p:nvPr/>
        </p:nvSpPr>
        <p:spPr>
          <a:xfrm>
            <a:off x="1065035" y="390654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B329-597D-554C-B206-B486F4CFD3DD}"/>
              </a:ext>
            </a:extLst>
          </p:cNvPr>
          <p:cNvSpPr/>
          <p:nvPr/>
        </p:nvSpPr>
        <p:spPr>
          <a:xfrm>
            <a:off x="1043374" y="383251"/>
            <a:ext cx="10173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entury Gothic" panose="020B0502020202020204" pitchFamily="34" charset="0"/>
              </a:rPr>
              <a:t>Belus</a:t>
            </a:r>
            <a:r>
              <a:rPr lang="en-GB" sz="2400" b="1" dirty="0">
                <a:latin typeface="Century Gothic" panose="020B0502020202020204" pitchFamily="34" charset="0"/>
              </a:rPr>
              <a:t> has ordered the following numbers in descending order.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947BE9-FD7F-F542-BFAF-37613D4AD1BB}"/>
              </a:ext>
            </a:extLst>
          </p:cNvPr>
          <p:cNvSpPr/>
          <p:nvPr/>
        </p:nvSpPr>
        <p:spPr>
          <a:xfrm>
            <a:off x="1079963" y="6106198"/>
            <a:ext cx="5910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  <a:sym typeface="Wingdings" panose="05000000000000000000" pitchFamily="2" charset="2"/>
              </a:rPr>
              <a:t>Is </a:t>
            </a:r>
            <a:r>
              <a:rPr lang="en-GB" sz="2400" b="1" dirty="0" err="1">
                <a:latin typeface="Century Gothic" panose="020B0502020202020204" pitchFamily="34" charset="0"/>
                <a:sym typeface="Wingdings" panose="05000000000000000000" pitchFamily="2" charset="2"/>
              </a:rPr>
              <a:t>Belus</a:t>
            </a:r>
            <a:r>
              <a:rPr lang="en-GB" sz="2400" b="1" dirty="0">
                <a:latin typeface="Century Gothic" panose="020B0502020202020204" pitchFamily="34" charset="0"/>
                <a:sym typeface="Wingdings" panose="05000000000000000000" pitchFamily="2" charset="2"/>
              </a:rPr>
              <a:t> correct? Explain your answer.  </a:t>
            </a:r>
          </a:p>
        </p:txBody>
      </p:sp>
    </p:spTree>
    <p:extLst>
      <p:ext uri="{BB962C8B-B14F-4D97-AF65-F5344CB8AC3E}">
        <p14:creationId xmlns:p14="http://schemas.microsoft.com/office/powerpoint/2010/main" val="172467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C66C5E-ADAA-9B48-93C4-6E77C9B1E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557381"/>
              </p:ext>
            </p:extLst>
          </p:nvPr>
        </p:nvGraphicFramePr>
        <p:xfrm>
          <a:off x="1754786" y="993635"/>
          <a:ext cx="2939871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44447463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410223456"/>
                    </a:ext>
                  </a:extLst>
                </a:gridCol>
                <a:gridCol w="347871">
                  <a:extLst>
                    <a:ext uri="{9D8B030D-6E8A-4147-A177-3AD203B41FA5}">
                      <a16:colId xmlns:a16="http://schemas.microsoft.com/office/drawing/2014/main" val="1215140567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endParaRPr lang="en-GB" sz="19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688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80,000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5,200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9999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7C16D6-0B11-2647-B90A-6418134E8DA9}"/>
              </a:ext>
            </a:extLst>
          </p:cNvPr>
          <p:cNvSpPr/>
          <p:nvPr/>
        </p:nvSpPr>
        <p:spPr>
          <a:xfrm>
            <a:off x="1043374" y="2023437"/>
            <a:ext cx="773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B) Eighty thousand, nine hundred and eighty-four.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C90AB8-ABD3-104F-AAC2-9BEEF0588290}"/>
              </a:ext>
            </a:extLst>
          </p:cNvPr>
          <p:cNvGrpSpPr/>
          <p:nvPr/>
        </p:nvGrpSpPr>
        <p:grpSpPr>
          <a:xfrm>
            <a:off x="1754786" y="2674137"/>
            <a:ext cx="2200905" cy="1426115"/>
            <a:chOff x="938368" y="3059193"/>
            <a:chExt cx="2200905" cy="142611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8DFF63E-88C0-0442-B223-F5E42793EEDE}"/>
                </a:ext>
              </a:extLst>
            </p:cNvPr>
            <p:cNvCxnSpPr>
              <a:cxnSpLocks/>
              <a:stCxn id="9" idx="6"/>
            </p:cNvCxnSpPr>
            <p:nvPr/>
          </p:nvCxnSpPr>
          <p:spPr>
            <a:xfrm flipH="1">
              <a:off x="1734669" y="3378074"/>
              <a:ext cx="377479" cy="132606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FAA181-6BBF-D746-997F-9F7362E279B8}"/>
                </a:ext>
              </a:extLst>
            </p:cNvPr>
            <p:cNvCxnSpPr>
              <a:cxnSpLocks/>
              <a:stCxn id="10" idx="6"/>
            </p:cNvCxnSpPr>
            <p:nvPr/>
          </p:nvCxnSpPr>
          <p:spPr>
            <a:xfrm flipH="1" flipV="1">
              <a:off x="1734669" y="3920650"/>
              <a:ext cx="377478" cy="24577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70DA88F-75A9-6C44-9B22-2B02D5DCED62}"/>
                </a:ext>
              </a:extLst>
            </p:cNvPr>
            <p:cNvSpPr/>
            <p:nvPr/>
          </p:nvSpPr>
          <p:spPr>
            <a:xfrm flipH="1">
              <a:off x="2112148" y="3059193"/>
              <a:ext cx="1027125" cy="6377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82,401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C138C8-9272-834E-BA13-E636AA2F4960}"/>
                </a:ext>
              </a:extLst>
            </p:cNvPr>
            <p:cNvSpPr/>
            <p:nvPr/>
          </p:nvSpPr>
          <p:spPr>
            <a:xfrm flipH="1">
              <a:off x="2112147" y="3847547"/>
              <a:ext cx="1027125" cy="6377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2,301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2115F0A-0EE6-D74B-9FD4-B31CE199A8B8}"/>
                </a:ext>
              </a:extLst>
            </p:cNvPr>
            <p:cNvSpPr/>
            <p:nvPr/>
          </p:nvSpPr>
          <p:spPr>
            <a:xfrm flipH="1">
              <a:off x="938368" y="3425773"/>
              <a:ext cx="932925" cy="5797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943EB6C-7490-6D4B-960E-687EF8273488}"/>
              </a:ext>
            </a:extLst>
          </p:cNvPr>
          <p:cNvSpPr/>
          <p:nvPr/>
        </p:nvSpPr>
        <p:spPr>
          <a:xfrm>
            <a:off x="1079963" y="4227848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D) 80,698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519A70-7A6A-F748-BB49-9832B9F04DF0}"/>
              </a:ext>
            </a:extLst>
          </p:cNvPr>
          <p:cNvSpPr txBox="1"/>
          <p:nvPr/>
        </p:nvSpPr>
        <p:spPr>
          <a:xfrm>
            <a:off x="1043374" y="1034099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0B31DD-E584-8D45-B16F-9CD1A48D1AE0}"/>
              </a:ext>
            </a:extLst>
          </p:cNvPr>
          <p:cNvSpPr txBox="1"/>
          <p:nvPr/>
        </p:nvSpPr>
        <p:spPr>
          <a:xfrm>
            <a:off x="1043374" y="292229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B329-597D-554C-B206-B486F4CFD3DD}"/>
              </a:ext>
            </a:extLst>
          </p:cNvPr>
          <p:cNvSpPr/>
          <p:nvPr/>
        </p:nvSpPr>
        <p:spPr>
          <a:xfrm>
            <a:off x="1043374" y="383251"/>
            <a:ext cx="10173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entury Gothic" panose="020B0502020202020204" pitchFamily="34" charset="0"/>
              </a:rPr>
              <a:t>Belus</a:t>
            </a:r>
            <a:r>
              <a:rPr lang="en-GB" sz="2400" b="1" dirty="0">
                <a:latin typeface="Century Gothic" panose="020B0502020202020204" pitchFamily="34" charset="0"/>
              </a:rPr>
              <a:t> has ordered the following numbers in descending order.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C4BC36-3F40-0D4B-A8A4-97F5717A8CAF}"/>
              </a:ext>
            </a:extLst>
          </p:cNvPr>
          <p:cNvSpPr/>
          <p:nvPr/>
        </p:nvSpPr>
        <p:spPr>
          <a:xfrm>
            <a:off x="1079962" y="5196667"/>
            <a:ext cx="103805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14350">
              <a:defRPr/>
            </a:pPr>
            <a:r>
              <a:rPr lang="en-GB" sz="28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Belus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is not correct because c is 84,702 and that is greater than b. The correct order is a, c, b, d.</a:t>
            </a:r>
          </a:p>
        </p:txBody>
      </p:sp>
    </p:spTree>
    <p:extLst>
      <p:ext uri="{BB962C8B-B14F-4D97-AF65-F5344CB8AC3E}">
        <p14:creationId xmlns:p14="http://schemas.microsoft.com/office/powerpoint/2010/main" val="346489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9D54-8338-EF4D-B700-8F1F8C84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728344"/>
            <a:ext cx="10642600" cy="463613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Using digits 0 – 9, create three different 5-digit numbers that fit the following clues:</a:t>
            </a:r>
          </a:p>
          <a:p>
            <a:endParaRPr lang="en-US" dirty="0"/>
          </a:p>
          <a:p>
            <a:r>
              <a:rPr lang="en-US" dirty="0"/>
              <a:t>The digits in the hundreds column and the ones column have a difference of 2.</a:t>
            </a:r>
          </a:p>
          <a:p>
            <a:r>
              <a:rPr lang="en-US" dirty="0"/>
              <a:t>The digits in the hundreds column and the ten thousands column has a difference of 2.</a:t>
            </a:r>
          </a:p>
          <a:p>
            <a:r>
              <a:rPr lang="en-US" dirty="0"/>
              <a:t>The sum of all the digits totals 19.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2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9D54-8338-EF4D-B700-8F1F8C84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525145"/>
            <a:ext cx="10642600" cy="38030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Using digits 0 – 9, create three different 5-digit numbers that fit the following clues:</a:t>
            </a:r>
          </a:p>
          <a:p>
            <a:endParaRPr lang="en-US" dirty="0"/>
          </a:p>
          <a:p>
            <a:r>
              <a:rPr lang="en-US" dirty="0"/>
              <a:t>The digits in the hundreds column and the ones column have a difference of 2.</a:t>
            </a:r>
          </a:p>
          <a:p>
            <a:r>
              <a:rPr lang="en-US" dirty="0"/>
              <a:t>The digits in the hundreds column and the ten thousands column has a difference of 2.</a:t>
            </a:r>
          </a:p>
          <a:p>
            <a:r>
              <a:rPr lang="en-US" dirty="0"/>
              <a:t>The sum of all the digits totals 19.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A73CE7-4075-2C4D-A287-39BC81DFE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08218"/>
              </p:ext>
            </p:extLst>
          </p:nvPr>
        </p:nvGraphicFramePr>
        <p:xfrm>
          <a:off x="1666240" y="4084321"/>
          <a:ext cx="91643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864">
                  <a:extLst>
                    <a:ext uri="{9D8B030D-6E8A-4147-A177-3AD203B41FA5}">
                      <a16:colId xmlns:a16="http://schemas.microsoft.com/office/drawing/2014/main" val="2927556177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1359332461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3565412487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1910899896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2324674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Ten 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1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99187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3E28C71-0BFE-6946-972F-3108C7E74219}"/>
              </a:ext>
            </a:extLst>
          </p:cNvPr>
          <p:cNvSpPr txBox="1"/>
          <p:nvPr/>
        </p:nvSpPr>
        <p:spPr>
          <a:xfrm>
            <a:off x="1620583" y="5730240"/>
            <a:ext cx="4477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Find three more solutions</a:t>
            </a:r>
          </a:p>
        </p:txBody>
      </p:sp>
    </p:spTree>
    <p:extLst>
      <p:ext uri="{BB962C8B-B14F-4D97-AF65-F5344CB8AC3E}">
        <p14:creationId xmlns:p14="http://schemas.microsoft.com/office/powerpoint/2010/main" val="405622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9D54-8338-EF4D-B700-8F1F8C84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525145"/>
            <a:ext cx="10642600" cy="38030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Using digits 0 – 9, create three different 5-digit numbers that fit the following clues:</a:t>
            </a:r>
          </a:p>
          <a:p>
            <a:endParaRPr lang="en-US" dirty="0"/>
          </a:p>
          <a:p>
            <a:r>
              <a:rPr lang="en-US" dirty="0"/>
              <a:t>The digits in the hundreds column and the ones column have a difference of 2.</a:t>
            </a:r>
          </a:p>
          <a:p>
            <a:r>
              <a:rPr lang="en-US" dirty="0"/>
              <a:t>The digits in the hundreds column and the ten thousands column has a difference of 2.</a:t>
            </a:r>
          </a:p>
          <a:p>
            <a:r>
              <a:rPr lang="en-US" dirty="0"/>
              <a:t>The sum of all the digits totals 19.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A73CE7-4075-2C4D-A287-39BC81DFE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74579"/>
              </p:ext>
            </p:extLst>
          </p:nvPr>
        </p:nvGraphicFramePr>
        <p:xfrm>
          <a:off x="1788160" y="3576321"/>
          <a:ext cx="916432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864">
                  <a:extLst>
                    <a:ext uri="{9D8B030D-6E8A-4147-A177-3AD203B41FA5}">
                      <a16:colId xmlns:a16="http://schemas.microsoft.com/office/drawing/2014/main" val="2927556177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1359332461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3565412487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1910899896"/>
                    </a:ext>
                  </a:extLst>
                </a:gridCol>
                <a:gridCol w="1832864">
                  <a:extLst>
                    <a:ext uri="{9D8B030D-6E8A-4147-A177-3AD203B41FA5}">
                      <a16:colId xmlns:a16="http://schemas.microsoft.com/office/drawing/2014/main" val="2324674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Ten 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1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99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37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0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4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04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845E-654A-0644-9647-BEA17DE0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07" y="616757"/>
            <a:ext cx="10515600" cy="66519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>
                <a:latin typeface="Century Gothic" panose="020B0502020202020204" pitchFamily="34" charset="0"/>
              </a:rPr>
              <a:t>Use the following digits to find all possible answers, then order the numbers from smallest to largest.</a:t>
            </a:r>
          </a:p>
          <a:p>
            <a:pPr marL="0" indent="0" algn="ctr">
              <a:buNone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9	8	4	6	5	3	1</a:t>
            </a:r>
          </a:p>
          <a:p>
            <a:pPr algn="ctr"/>
            <a:endParaRPr lang="en-GB" sz="2400" b="1" dirty="0">
              <a:latin typeface="Century Gothic" panose="020B0502020202020204" pitchFamily="34" charset="0"/>
            </a:endParaRP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digit in the hundred thousands column is double the digit in the tens column. </a:t>
            </a: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digit in the ones column is half of the digit in the ten thousands column. </a:t>
            </a: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difference between the numbers in the thousands and hundreds columns is 4. </a:t>
            </a: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digit in the millions column is larger than any other digit.</a:t>
            </a:r>
          </a:p>
          <a:p>
            <a:pPr marL="285750" indent="-285750"/>
            <a:endParaRPr lang="en-GB" sz="24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Century Gothic" panose="020B0502020202020204" pitchFamily="34" charset="0"/>
              </a:rPr>
              <a:t>Use your place value tables and cards to help you.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191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845E-654A-0644-9647-BEA17DE0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691" y="120812"/>
            <a:ext cx="10515600" cy="77058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>
                <a:latin typeface="Century Gothic" panose="020B0502020202020204" pitchFamily="34" charset="0"/>
              </a:rPr>
              <a:t>Use the following digits to find all possible answers, then order the numbers from smallest to largest.</a:t>
            </a:r>
          </a:p>
          <a:p>
            <a:pPr marL="0" indent="0" algn="ctr">
              <a:buNone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9	8	4	6	5	3	1</a:t>
            </a:r>
          </a:p>
          <a:p>
            <a:pPr algn="ctr"/>
            <a:endParaRPr lang="en-GB" sz="2400" b="1" dirty="0">
              <a:latin typeface="Century Gothic" panose="020B0502020202020204" pitchFamily="34" charset="0"/>
            </a:endParaRP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digit in the hundred thousands column is double the digit in the tens column. </a:t>
            </a: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digit in the ones column is half of the digit in the ten thousands column. </a:t>
            </a: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difference between the numbers in the thousands and hundreds columns is 4. </a:t>
            </a:r>
          </a:p>
          <a:p>
            <a:pPr marL="285750" indent="-285750"/>
            <a:r>
              <a:rPr lang="en-GB" sz="2400" b="1" dirty="0">
                <a:latin typeface="Century Gothic" panose="020B0502020202020204" pitchFamily="34" charset="0"/>
              </a:rPr>
              <a:t>The digit in the millions column is larger than any other digit.</a:t>
            </a:r>
          </a:p>
          <a:p>
            <a:pPr marL="285750" indent="-285750"/>
            <a:endParaRPr lang="en-GB" sz="24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Century Gothic" panose="020B0502020202020204" pitchFamily="34" charset="0"/>
              </a:rPr>
              <a:t>Use your place value tables and cards to help you.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	9,681,534		 9,685,134		9,861,543</a:t>
            </a:r>
          </a:p>
        </p:txBody>
      </p:sp>
    </p:spTree>
    <p:extLst>
      <p:ext uri="{BB962C8B-B14F-4D97-AF65-F5344CB8AC3E}">
        <p14:creationId xmlns:p14="http://schemas.microsoft.com/office/powerpoint/2010/main" val="60005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573</Words>
  <Application>Microsoft Macintosh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Ben Neville</cp:lastModifiedBy>
  <cp:revision>3</cp:revision>
  <dcterms:created xsi:type="dcterms:W3CDTF">2020-09-19T19:48:42Z</dcterms:created>
  <dcterms:modified xsi:type="dcterms:W3CDTF">2020-09-19T20:08:38Z</dcterms:modified>
</cp:coreProperties>
</file>