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92" r:id="rId3"/>
    <p:sldId id="280" r:id="rId4"/>
    <p:sldId id="281" r:id="rId5"/>
    <p:sldId id="282" r:id="rId6"/>
    <p:sldId id="285" r:id="rId7"/>
    <p:sldId id="286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1"/>
    <p:restoredTop sz="94599"/>
  </p:normalViewPr>
  <p:slideViewPr>
    <p:cSldViewPr snapToGrid="0" snapToObjects="1">
      <p:cViewPr varScale="1">
        <p:scale>
          <a:sx n="101" d="100"/>
          <a:sy n="101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0B988-C3F3-0E45-A52B-6E11D6452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02F82-103B-2744-81C5-EEF826445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C5138-BB35-FD48-A92E-E82FC9EB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1C0FA-6F1D-5D42-A62A-C2D5D41E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8D138-7474-AF4B-ABF5-4EB4C00F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0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F262-10C4-5E4B-90BF-886FD907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8F000-E805-584D-9F34-C53F28DAE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55222-8C38-8745-ADFA-186B67DD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EFEE7-200C-184F-AE68-5CA3E6FD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86DD5-9711-3548-9B94-2E2B9F32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1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4D719-F549-E942-A7DE-43B4C13F7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246CB-851F-B441-95BB-A2BFC335A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F4ED5-5D1F-7541-A878-473B4BC95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ED1A1-4BA9-C347-8797-709603949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8A151-71EC-C747-8ECF-01035F1D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7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609598" y="438152"/>
            <a:ext cx="10960100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6" name="Rounded Rectangle 1"/>
          <p:cNvSpPr/>
          <p:nvPr userDrawn="1"/>
        </p:nvSpPr>
        <p:spPr>
          <a:xfrm>
            <a:off x="1007534" y="728664"/>
            <a:ext cx="10176933" cy="668337"/>
          </a:xfrm>
          <a:prstGeom prst="roundRect">
            <a:avLst>
              <a:gd name="adj" fmla="val 118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  <p:sp>
        <p:nvSpPr>
          <p:cNvPr id="9" name="Rounded Rectangle 3"/>
          <p:cNvSpPr/>
          <p:nvPr userDrawn="1"/>
        </p:nvSpPr>
        <p:spPr>
          <a:xfrm>
            <a:off x="1007534" y="1651000"/>
            <a:ext cx="10176933" cy="668338"/>
          </a:xfrm>
          <a:prstGeom prst="roundRect">
            <a:avLst>
              <a:gd name="adj" fmla="val 11817"/>
            </a:avLst>
          </a:prstGeom>
          <a:solidFill>
            <a:srgbClr val="CEEAB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1292226" y="4978227"/>
            <a:ext cx="9607549" cy="4222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994827" y="4622450"/>
            <a:ext cx="10189640" cy="427839"/>
          </a:xfrm>
          <a:prstGeom prst="rect">
            <a:avLst/>
          </a:prstGeom>
          <a:solidFill>
            <a:srgbClr val="E8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Oval 11"/>
          <p:cNvSpPr/>
          <p:nvPr userDrawn="1"/>
        </p:nvSpPr>
        <p:spPr>
          <a:xfrm>
            <a:off x="838112" y="5600814"/>
            <a:ext cx="877099" cy="6578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 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10504093" y="5600814"/>
            <a:ext cx="877099" cy="6578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8737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1ED6-EB82-C24D-8B25-3F8E1056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C1DFA-6695-974D-AC53-7649A5C55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7A1DD-C263-E846-9F76-98E6F8C0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AF6FC-2EAB-0642-AF7E-6A6A66E7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3DD91-E530-4C4F-9635-673FAC46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7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290C-52F6-0645-BC39-E8D6559E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945EB-6724-524B-AD4E-B63BAA500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77712-984F-7147-BDB0-C3F6DB75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F306-7634-4745-8F1A-14FD9333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57EB5-43E1-524F-8EC8-D1D4135E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7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BD37F-C8C7-2947-AC37-A1E1D510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6E3CF-F5D6-9945-9BE2-5C7421ED3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B630A-BD87-4F46-8FB6-311367B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DEC68-063C-C844-B7FB-987E146B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91A2E-CB55-6741-9AAA-B1D1AB60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23CAD-F1BF-8E46-8AC7-6A243C26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6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4253-954B-544D-B03C-CE633E9F3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9B13D-D55A-C147-9153-42AC3215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D0709-3DA4-2141-A139-01C674AB2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FB618-C1B7-364A-B4EC-522BE544B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AA36D7-E318-2749-9907-7D509EDAD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3FA91-A471-6C44-8320-FCFBB9CD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0E780-B2C2-E84A-B64A-CEB35F13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11906-F839-FA44-8126-10D761AB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9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05FF5-EB17-A543-8D8F-508500DE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D226DC-D9D1-8949-9F8A-D1A34EDD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593B8-4EA1-3E4C-908F-6A01BCFD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54341-C59E-2645-8EF2-1D8CD6B0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0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4DFABB-7E93-A14B-8BCB-2578764B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A40074-A657-084A-AB97-EB2BD5A2F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42038-A138-AF40-8FCC-C7B863E3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8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3C53-1B25-E54F-A8A9-A06BF940F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9AFE1-176B-4247-BFED-B52678FF9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68208-51F6-044A-A53E-6700235D8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4180B-4350-5E41-A268-E8DDB96F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17E7E-DA7C-AE49-B426-9723324D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BE440-64D4-2544-A0F5-38E390F9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D11A-27FB-6143-97F9-EC240DE4C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70DC2-BE2F-D94F-AA93-4994D19B4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E0D7F-5C15-954A-AC6B-099A9050D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7C312-5250-5145-9C7F-35A6BE2D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780BF-C840-6042-865C-42DBFE10F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B397C-831C-2A42-B410-71FD0680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9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B9926-BEA6-C449-9DAF-65FC2A70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F5787-C4C1-D041-8E46-14003F73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07386-F2B3-964D-A087-31F6CD699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A51A-0ACA-794E-8481-8A54C5DF835C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1BEB8-0ECA-4146-A8CE-BB326EBC0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E2DC2-52A9-6546-B9A0-04B85E8C3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0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3298A0-975C-3F4F-AF57-CB4292716303}"/>
              </a:ext>
            </a:extLst>
          </p:cNvPr>
          <p:cNvSpPr/>
          <p:nvPr/>
        </p:nvSpPr>
        <p:spPr>
          <a:xfrm>
            <a:off x="1482298" y="108616"/>
            <a:ext cx="8798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Year 5 LI to </a:t>
            </a:r>
            <a:r>
              <a:rPr lang="en-GB" sz="3600" b="1">
                <a:solidFill>
                  <a:schemeClr val="bg2">
                    <a:lumMod val="25000"/>
                  </a:schemeClr>
                </a:solidFill>
              </a:rPr>
              <a:t>round up to 100,000s</a:t>
            </a:r>
          </a:p>
          <a:p>
            <a:pPr lvl="0" algn="ctr"/>
            <a:r>
              <a:rPr lang="en-GB" sz="3600" b="1">
                <a:solidFill>
                  <a:schemeClr val="bg2">
                    <a:lumMod val="25000"/>
                  </a:schemeClr>
                </a:solidFill>
              </a:rPr>
              <a:t>Year </a:t>
            </a:r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6 LI to round numbers.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37A16-1884-6543-8A22-435649B6524E}"/>
              </a:ext>
            </a:extLst>
          </p:cNvPr>
          <p:cNvSpPr txBox="1"/>
          <p:nvPr/>
        </p:nvSpPr>
        <p:spPr>
          <a:xfrm>
            <a:off x="1482298" y="708781"/>
            <a:ext cx="88920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 </a:t>
            </a:r>
            <a:endParaRPr lang="en-GB" sz="2800" dirty="0"/>
          </a:p>
          <a:p>
            <a:r>
              <a:rPr lang="en-US" sz="2800" dirty="0"/>
              <a:t>In Focus:</a:t>
            </a:r>
          </a:p>
          <a:p>
            <a:r>
              <a:rPr lang="en-US" sz="2800" dirty="0"/>
              <a:t>Complete this table on your sheets and glue into your book:</a:t>
            </a:r>
          </a:p>
          <a:p>
            <a:endParaRPr lang="en-US" sz="28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4F1D0AC-4A3F-C74F-9AD3-408A38DB5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54533"/>
              </p:ext>
            </p:extLst>
          </p:nvPr>
        </p:nvGraphicFramePr>
        <p:xfrm>
          <a:off x="517098" y="2207083"/>
          <a:ext cx="10100104" cy="3636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026">
                  <a:extLst>
                    <a:ext uri="{9D8B030D-6E8A-4147-A177-3AD203B41FA5}">
                      <a16:colId xmlns:a16="http://schemas.microsoft.com/office/drawing/2014/main" val="2455009713"/>
                    </a:ext>
                  </a:extLst>
                </a:gridCol>
                <a:gridCol w="2525026">
                  <a:extLst>
                    <a:ext uri="{9D8B030D-6E8A-4147-A177-3AD203B41FA5}">
                      <a16:colId xmlns:a16="http://schemas.microsoft.com/office/drawing/2014/main" val="320735531"/>
                    </a:ext>
                  </a:extLst>
                </a:gridCol>
                <a:gridCol w="2525026">
                  <a:extLst>
                    <a:ext uri="{9D8B030D-6E8A-4147-A177-3AD203B41FA5}">
                      <a16:colId xmlns:a16="http://schemas.microsoft.com/office/drawing/2014/main" val="3358287106"/>
                    </a:ext>
                  </a:extLst>
                </a:gridCol>
                <a:gridCol w="2525026">
                  <a:extLst>
                    <a:ext uri="{9D8B030D-6E8A-4147-A177-3AD203B41FA5}">
                      <a16:colId xmlns:a16="http://schemas.microsoft.com/office/drawing/2014/main" val="3178635903"/>
                    </a:ext>
                  </a:extLst>
                </a:gridCol>
              </a:tblGrid>
              <a:tr h="9330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Start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68341"/>
                  </a:ext>
                </a:extLst>
              </a:tr>
              <a:tr h="64239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574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679387"/>
                  </a:ext>
                </a:extLst>
              </a:tr>
              <a:tr h="64239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1,245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095435"/>
                  </a:ext>
                </a:extLst>
              </a:tr>
              <a:tr h="64239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3,449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93060"/>
                  </a:ext>
                </a:extLst>
              </a:tr>
              <a:tr h="642392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4,560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774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30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C98896-86BA-524B-9D26-FFB939910A14}"/>
              </a:ext>
            </a:extLst>
          </p:cNvPr>
          <p:cNvSpPr/>
          <p:nvPr/>
        </p:nvSpPr>
        <p:spPr>
          <a:xfrm>
            <a:off x="2565400" y="6547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Use the digit cards below to make 4-digit numbers to complete the table.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98BF18-B7A1-2A43-B2B6-CE3F46A42637}"/>
              </a:ext>
            </a:extLst>
          </p:cNvPr>
          <p:cNvGrpSpPr/>
          <p:nvPr/>
        </p:nvGrpSpPr>
        <p:grpSpPr>
          <a:xfrm>
            <a:off x="2937782" y="1745112"/>
            <a:ext cx="5603632" cy="1088703"/>
            <a:chOff x="1743982" y="1718344"/>
            <a:chExt cx="5603632" cy="1088703"/>
          </a:xfrm>
        </p:grpSpPr>
        <p:sp>
          <p:nvSpPr>
            <p:cNvPr id="6" name="Rectangle: Rounded Corners 11">
              <a:extLst>
                <a:ext uri="{FF2B5EF4-FFF2-40B4-BE49-F238E27FC236}">
                  <a16:creationId xmlns:a16="http://schemas.microsoft.com/office/drawing/2014/main" id="{E0FE7C89-BFBF-5F49-9630-C4267D944DD2}"/>
                </a:ext>
              </a:extLst>
            </p:cNvPr>
            <p:cNvSpPr/>
            <p:nvPr/>
          </p:nvSpPr>
          <p:spPr>
            <a:xfrm>
              <a:off x="1743982" y="1718344"/>
              <a:ext cx="867778" cy="10887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7" name="Rectangle: Rounded Corners 12">
              <a:extLst>
                <a:ext uri="{FF2B5EF4-FFF2-40B4-BE49-F238E27FC236}">
                  <a16:creationId xmlns:a16="http://schemas.microsoft.com/office/drawing/2014/main" id="{1AD4B129-4D37-A941-BA29-BC528CFBC16E}"/>
                </a:ext>
              </a:extLst>
            </p:cNvPr>
            <p:cNvSpPr/>
            <p:nvPr/>
          </p:nvSpPr>
          <p:spPr>
            <a:xfrm>
              <a:off x="3322600" y="1718344"/>
              <a:ext cx="867778" cy="10887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8" name="Rectangle: Rounded Corners 13">
              <a:extLst>
                <a:ext uri="{FF2B5EF4-FFF2-40B4-BE49-F238E27FC236}">
                  <a16:creationId xmlns:a16="http://schemas.microsoft.com/office/drawing/2014/main" id="{029968C2-193B-1B44-8227-C93D27F44664}"/>
                </a:ext>
              </a:extLst>
            </p:cNvPr>
            <p:cNvSpPr/>
            <p:nvPr/>
          </p:nvSpPr>
          <p:spPr>
            <a:xfrm>
              <a:off x="4901218" y="1718344"/>
              <a:ext cx="867778" cy="10887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9" name="Rectangle: Rounded Corners 14">
              <a:extLst>
                <a:ext uri="{FF2B5EF4-FFF2-40B4-BE49-F238E27FC236}">
                  <a16:creationId xmlns:a16="http://schemas.microsoft.com/office/drawing/2014/main" id="{4C936129-DF2E-C745-8393-543391AD4BE7}"/>
                </a:ext>
              </a:extLst>
            </p:cNvPr>
            <p:cNvSpPr/>
            <p:nvPr/>
          </p:nvSpPr>
          <p:spPr>
            <a:xfrm>
              <a:off x="6479836" y="1718344"/>
              <a:ext cx="867778" cy="10887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F9943D6-2473-1547-A92B-6862D4BBE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56613"/>
              </p:ext>
            </p:extLst>
          </p:nvPr>
        </p:nvGraphicFramePr>
        <p:xfrm>
          <a:off x="2242812" y="3277861"/>
          <a:ext cx="8036577" cy="3030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3319">
                  <a:extLst>
                    <a:ext uri="{9D8B030D-6E8A-4147-A177-3AD203B41FA5}">
                      <a16:colId xmlns:a16="http://schemas.microsoft.com/office/drawing/2014/main" val="3323088565"/>
                    </a:ext>
                  </a:extLst>
                </a:gridCol>
                <a:gridCol w="5383258">
                  <a:extLst>
                    <a:ext uri="{9D8B030D-6E8A-4147-A177-3AD203B41FA5}">
                      <a16:colId xmlns:a16="http://schemas.microsoft.com/office/drawing/2014/main" val="2642107913"/>
                    </a:ext>
                  </a:extLst>
                </a:gridCol>
              </a:tblGrid>
              <a:tr h="7575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Number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Rounded to the nearest 100 is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045662"/>
                  </a:ext>
                </a:extLst>
              </a:tr>
              <a:tr h="757524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4,700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34546"/>
                  </a:ext>
                </a:extLst>
              </a:tr>
              <a:tr h="757524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Seven thousand, three hundred.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612418"/>
                  </a:ext>
                </a:extLst>
              </a:tr>
              <a:tr h="757524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Five thousand, five hundred.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8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913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C98896-86BA-524B-9D26-FFB939910A14}"/>
              </a:ext>
            </a:extLst>
          </p:cNvPr>
          <p:cNvSpPr/>
          <p:nvPr/>
        </p:nvSpPr>
        <p:spPr>
          <a:xfrm>
            <a:off x="2565400" y="6547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Use the digit cards below to make 4-digit numbers to complete the table.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98BF18-B7A1-2A43-B2B6-CE3F46A42637}"/>
              </a:ext>
            </a:extLst>
          </p:cNvPr>
          <p:cNvGrpSpPr/>
          <p:nvPr/>
        </p:nvGrpSpPr>
        <p:grpSpPr>
          <a:xfrm>
            <a:off x="2937782" y="1745112"/>
            <a:ext cx="5603632" cy="1088703"/>
            <a:chOff x="1743982" y="1718344"/>
            <a:chExt cx="5603632" cy="1088703"/>
          </a:xfrm>
        </p:grpSpPr>
        <p:sp>
          <p:nvSpPr>
            <p:cNvPr id="6" name="Rectangle: Rounded Corners 11">
              <a:extLst>
                <a:ext uri="{FF2B5EF4-FFF2-40B4-BE49-F238E27FC236}">
                  <a16:creationId xmlns:a16="http://schemas.microsoft.com/office/drawing/2014/main" id="{E0FE7C89-BFBF-5F49-9630-C4267D944DD2}"/>
                </a:ext>
              </a:extLst>
            </p:cNvPr>
            <p:cNvSpPr/>
            <p:nvPr/>
          </p:nvSpPr>
          <p:spPr>
            <a:xfrm>
              <a:off x="1743982" y="1718344"/>
              <a:ext cx="867778" cy="10887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7" name="Rectangle: Rounded Corners 12">
              <a:extLst>
                <a:ext uri="{FF2B5EF4-FFF2-40B4-BE49-F238E27FC236}">
                  <a16:creationId xmlns:a16="http://schemas.microsoft.com/office/drawing/2014/main" id="{1AD4B129-4D37-A941-BA29-BC528CFBC16E}"/>
                </a:ext>
              </a:extLst>
            </p:cNvPr>
            <p:cNvSpPr/>
            <p:nvPr/>
          </p:nvSpPr>
          <p:spPr>
            <a:xfrm>
              <a:off x="3322600" y="1718344"/>
              <a:ext cx="867778" cy="10887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8" name="Rectangle: Rounded Corners 13">
              <a:extLst>
                <a:ext uri="{FF2B5EF4-FFF2-40B4-BE49-F238E27FC236}">
                  <a16:creationId xmlns:a16="http://schemas.microsoft.com/office/drawing/2014/main" id="{029968C2-193B-1B44-8227-C93D27F44664}"/>
                </a:ext>
              </a:extLst>
            </p:cNvPr>
            <p:cNvSpPr/>
            <p:nvPr/>
          </p:nvSpPr>
          <p:spPr>
            <a:xfrm>
              <a:off x="4901218" y="1718344"/>
              <a:ext cx="867778" cy="10887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9" name="Rectangle: Rounded Corners 14">
              <a:extLst>
                <a:ext uri="{FF2B5EF4-FFF2-40B4-BE49-F238E27FC236}">
                  <a16:creationId xmlns:a16="http://schemas.microsoft.com/office/drawing/2014/main" id="{4C936129-DF2E-C745-8393-543391AD4BE7}"/>
                </a:ext>
              </a:extLst>
            </p:cNvPr>
            <p:cNvSpPr/>
            <p:nvPr/>
          </p:nvSpPr>
          <p:spPr>
            <a:xfrm>
              <a:off x="6479836" y="1718344"/>
              <a:ext cx="867778" cy="10887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D20A00-8E4B-5941-BA8F-B7C9015B3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49647"/>
              </p:ext>
            </p:extLst>
          </p:nvPr>
        </p:nvGraphicFramePr>
        <p:xfrm>
          <a:off x="1874512" y="3436332"/>
          <a:ext cx="8036577" cy="3030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3319">
                  <a:extLst>
                    <a:ext uri="{9D8B030D-6E8A-4147-A177-3AD203B41FA5}">
                      <a16:colId xmlns:a16="http://schemas.microsoft.com/office/drawing/2014/main" val="3323088565"/>
                    </a:ext>
                  </a:extLst>
                </a:gridCol>
                <a:gridCol w="5383258">
                  <a:extLst>
                    <a:ext uri="{9D8B030D-6E8A-4147-A177-3AD203B41FA5}">
                      <a16:colId xmlns:a16="http://schemas.microsoft.com/office/drawing/2014/main" val="2642107913"/>
                    </a:ext>
                  </a:extLst>
                </a:gridCol>
              </a:tblGrid>
              <a:tr h="7575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Number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Rounded to the nearest 100 is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045662"/>
                  </a:ext>
                </a:extLst>
              </a:tr>
              <a:tr h="75752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4,725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4,700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34546"/>
                  </a:ext>
                </a:extLst>
              </a:tr>
              <a:tr h="75752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7,254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Seven thousand, three hundred.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612418"/>
                  </a:ext>
                </a:extLst>
              </a:tr>
              <a:tr h="75752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5,472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Five thousand, five hundred.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8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695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38">
            <a:extLst>
              <a:ext uri="{FF2B5EF4-FFF2-40B4-BE49-F238E27FC236}">
                <a16:creationId xmlns:a16="http://schemas.microsoft.com/office/drawing/2014/main" id="{D349CD4A-0AC5-874C-842F-55A987AA854E}"/>
              </a:ext>
            </a:extLst>
          </p:cNvPr>
          <p:cNvSpPr/>
          <p:nvPr/>
        </p:nvSpPr>
        <p:spPr>
          <a:xfrm>
            <a:off x="1239889" y="5227236"/>
            <a:ext cx="2070061" cy="6335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4,135,002</a:t>
            </a:r>
          </a:p>
        </p:txBody>
      </p:sp>
      <p:sp>
        <p:nvSpPr>
          <p:cNvPr id="6" name="Rectangle: Rounded Corners 65">
            <a:extLst>
              <a:ext uri="{FF2B5EF4-FFF2-40B4-BE49-F238E27FC236}">
                <a16:creationId xmlns:a16="http://schemas.microsoft.com/office/drawing/2014/main" id="{D97181F8-A534-DC41-9B82-D9941295736C}"/>
              </a:ext>
            </a:extLst>
          </p:cNvPr>
          <p:cNvSpPr/>
          <p:nvPr/>
        </p:nvSpPr>
        <p:spPr>
          <a:xfrm>
            <a:off x="6995516" y="5139765"/>
            <a:ext cx="3793855" cy="1250212"/>
          </a:xfrm>
          <a:prstGeom prst="roundRect">
            <a:avLst>
              <a:gd name="adj" fmla="val 124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Four million, ninety-nine thousand, one hundred and three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71E550-74BB-4D4D-9FEF-FAF6DB9D445D}"/>
              </a:ext>
            </a:extLst>
          </p:cNvPr>
          <p:cNvSpPr/>
          <p:nvPr/>
        </p:nvSpPr>
        <p:spPr>
          <a:xfrm>
            <a:off x="1473200" y="655935"/>
            <a:ext cx="834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Which two numbers will round to the same value when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rounded to the nearest 10,000?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B55C79-B128-A34A-BBA7-4F3CDE781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850" y="1682750"/>
            <a:ext cx="7066792" cy="27368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E3CE24-B316-1049-A833-2FE2E9CAA77D}"/>
              </a:ext>
            </a:extLst>
          </p:cNvPr>
          <p:cNvSpPr txBox="1"/>
          <p:nvPr/>
        </p:nvSpPr>
        <p:spPr>
          <a:xfrm>
            <a:off x="749300" y="212090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FE3535-ADB3-104E-B482-3F2C7BC8A0FD}"/>
              </a:ext>
            </a:extLst>
          </p:cNvPr>
          <p:cNvSpPr txBox="1"/>
          <p:nvPr/>
        </p:nvSpPr>
        <p:spPr>
          <a:xfrm>
            <a:off x="508689" y="5190064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C5E4F1-40B1-0C43-8177-449C9C839709}"/>
              </a:ext>
            </a:extLst>
          </p:cNvPr>
          <p:cNvSpPr txBox="1"/>
          <p:nvPr/>
        </p:nvSpPr>
        <p:spPr>
          <a:xfrm>
            <a:off x="6070600" y="5410928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85600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38">
            <a:extLst>
              <a:ext uri="{FF2B5EF4-FFF2-40B4-BE49-F238E27FC236}">
                <a16:creationId xmlns:a16="http://schemas.microsoft.com/office/drawing/2014/main" id="{D349CD4A-0AC5-874C-842F-55A987AA854E}"/>
              </a:ext>
            </a:extLst>
          </p:cNvPr>
          <p:cNvSpPr/>
          <p:nvPr/>
        </p:nvSpPr>
        <p:spPr>
          <a:xfrm>
            <a:off x="1239889" y="5227236"/>
            <a:ext cx="2070061" cy="6335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4,135,002</a:t>
            </a:r>
          </a:p>
        </p:txBody>
      </p:sp>
      <p:sp>
        <p:nvSpPr>
          <p:cNvPr id="6" name="Rectangle: Rounded Corners 65">
            <a:extLst>
              <a:ext uri="{FF2B5EF4-FFF2-40B4-BE49-F238E27FC236}">
                <a16:creationId xmlns:a16="http://schemas.microsoft.com/office/drawing/2014/main" id="{D97181F8-A534-DC41-9B82-D9941295736C}"/>
              </a:ext>
            </a:extLst>
          </p:cNvPr>
          <p:cNvSpPr/>
          <p:nvPr/>
        </p:nvSpPr>
        <p:spPr>
          <a:xfrm>
            <a:off x="6995516" y="5139765"/>
            <a:ext cx="3793855" cy="1250212"/>
          </a:xfrm>
          <a:prstGeom prst="roundRect">
            <a:avLst>
              <a:gd name="adj" fmla="val 124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Four million, ninety-nine thousand, one hundred and three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71E550-74BB-4D4D-9FEF-FAF6DB9D445D}"/>
              </a:ext>
            </a:extLst>
          </p:cNvPr>
          <p:cNvSpPr/>
          <p:nvPr/>
        </p:nvSpPr>
        <p:spPr>
          <a:xfrm>
            <a:off x="1473200" y="655935"/>
            <a:ext cx="834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Which two numbers will round to the same value when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rounded to the nearest 10,000?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B55C79-B128-A34A-BBA7-4F3CDE781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850" y="1682750"/>
            <a:ext cx="7066792" cy="27368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E3CE24-B316-1049-A833-2FE2E9CAA77D}"/>
              </a:ext>
            </a:extLst>
          </p:cNvPr>
          <p:cNvSpPr txBox="1"/>
          <p:nvPr/>
        </p:nvSpPr>
        <p:spPr>
          <a:xfrm>
            <a:off x="749300" y="212090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FE3535-ADB3-104E-B482-3F2C7BC8A0FD}"/>
              </a:ext>
            </a:extLst>
          </p:cNvPr>
          <p:cNvSpPr txBox="1"/>
          <p:nvPr/>
        </p:nvSpPr>
        <p:spPr>
          <a:xfrm>
            <a:off x="508689" y="5190064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C5E4F1-40B1-0C43-8177-449C9C839709}"/>
              </a:ext>
            </a:extLst>
          </p:cNvPr>
          <p:cNvSpPr txBox="1"/>
          <p:nvPr/>
        </p:nvSpPr>
        <p:spPr>
          <a:xfrm>
            <a:off x="6070600" y="5410928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13" name="Rectangle: Rounded Corners 38">
            <a:extLst>
              <a:ext uri="{FF2B5EF4-FFF2-40B4-BE49-F238E27FC236}">
                <a16:creationId xmlns:a16="http://schemas.microsoft.com/office/drawing/2014/main" id="{B7E30CE0-7464-0042-8599-AA828C08B48B}"/>
              </a:ext>
            </a:extLst>
          </p:cNvPr>
          <p:cNvSpPr/>
          <p:nvPr/>
        </p:nvSpPr>
        <p:spPr>
          <a:xfrm>
            <a:off x="6995516" y="4611920"/>
            <a:ext cx="2070061" cy="6335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4,099,103</a:t>
            </a:r>
          </a:p>
        </p:txBody>
      </p:sp>
      <p:sp>
        <p:nvSpPr>
          <p:cNvPr id="14" name="Rectangle: Rounded Corners 38">
            <a:extLst>
              <a:ext uri="{FF2B5EF4-FFF2-40B4-BE49-F238E27FC236}">
                <a16:creationId xmlns:a16="http://schemas.microsoft.com/office/drawing/2014/main" id="{789758A4-323E-A248-89C7-8A5BAA12D7BC}"/>
              </a:ext>
            </a:extLst>
          </p:cNvPr>
          <p:cNvSpPr/>
          <p:nvPr/>
        </p:nvSpPr>
        <p:spPr>
          <a:xfrm>
            <a:off x="3643851" y="4198989"/>
            <a:ext cx="2070061" cy="6335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4,102,012</a:t>
            </a:r>
          </a:p>
        </p:txBody>
      </p:sp>
    </p:spTree>
    <p:extLst>
      <p:ext uri="{BB962C8B-B14F-4D97-AF65-F5344CB8AC3E}">
        <p14:creationId xmlns:p14="http://schemas.microsoft.com/office/powerpoint/2010/main" val="1657473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38">
            <a:extLst>
              <a:ext uri="{FF2B5EF4-FFF2-40B4-BE49-F238E27FC236}">
                <a16:creationId xmlns:a16="http://schemas.microsoft.com/office/drawing/2014/main" id="{D349CD4A-0AC5-874C-842F-55A987AA854E}"/>
              </a:ext>
            </a:extLst>
          </p:cNvPr>
          <p:cNvSpPr/>
          <p:nvPr/>
        </p:nvSpPr>
        <p:spPr>
          <a:xfrm>
            <a:off x="1239889" y="5227236"/>
            <a:ext cx="2070061" cy="6335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4,135,002</a:t>
            </a:r>
          </a:p>
        </p:txBody>
      </p:sp>
      <p:sp>
        <p:nvSpPr>
          <p:cNvPr id="6" name="Rectangle: Rounded Corners 65">
            <a:extLst>
              <a:ext uri="{FF2B5EF4-FFF2-40B4-BE49-F238E27FC236}">
                <a16:creationId xmlns:a16="http://schemas.microsoft.com/office/drawing/2014/main" id="{D97181F8-A534-DC41-9B82-D9941295736C}"/>
              </a:ext>
            </a:extLst>
          </p:cNvPr>
          <p:cNvSpPr/>
          <p:nvPr/>
        </p:nvSpPr>
        <p:spPr>
          <a:xfrm>
            <a:off x="6995516" y="5139765"/>
            <a:ext cx="3793855" cy="1250212"/>
          </a:xfrm>
          <a:prstGeom prst="roundRect">
            <a:avLst>
              <a:gd name="adj" fmla="val 124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Four million, ninety-nine thousand, one hundred and three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71E550-74BB-4D4D-9FEF-FAF6DB9D445D}"/>
              </a:ext>
            </a:extLst>
          </p:cNvPr>
          <p:cNvSpPr/>
          <p:nvPr/>
        </p:nvSpPr>
        <p:spPr>
          <a:xfrm>
            <a:off x="1473200" y="655935"/>
            <a:ext cx="834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Which two numbers will round to the same value when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rounded to the nearest 10,000?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B55C79-B128-A34A-BBA7-4F3CDE781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850" y="1682750"/>
            <a:ext cx="7066792" cy="27368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E3CE24-B316-1049-A833-2FE2E9CAA77D}"/>
              </a:ext>
            </a:extLst>
          </p:cNvPr>
          <p:cNvSpPr txBox="1"/>
          <p:nvPr/>
        </p:nvSpPr>
        <p:spPr>
          <a:xfrm>
            <a:off x="749300" y="212090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FE3535-ADB3-104E-B482-3F2C7BC8A0FD}"/>
              </a:ext>
            </a:extLst>
          </p:cNvPr>
          <p:cNvSpPr txBox="1"/>
          <p:nvPr/>
        </p:nvSpPr>
        <p:spPr>
          <a:xfrm>
            <a:off x="508689" y="5190064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C5E4F1-40B1-0C43-8177-449C9C839709}"/>
              </a:ext>
            </a:extLst>
          </p:cNvPr>
          <p:cNvSpPr txBox="1"/>
          <p:nvPr/>
        </p:nvSpPr>
        <p:spPr>
          <a:xfrm>
            <a:off x="6070600" y="5410928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13" name="Rectangle: Rounded Corners 38">
            <a:extLst>
              <a:ext uri="{FF2B5EF4-FFF2-40B4-BE49-F238E27FC236}">
                <a16:creationId xmlns:a16="http://schemas.microsoft.com/office/drawing/2014/main" id="{B7E30CE0-7464-0042-8599-AA828C08B48B}"/>
              </a:ext>
            </a:extLst>
          </p:cNvPr>
          <p:cNvSpPr/>
          <p:nvPr/>
        </p:nvSpPr>
        <p:spPr>
          <a:xfrm>
            <a:off x="6995516" y="4611920"/>
            <a:ext cx="2070061" cy="6335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4,099,103</a:t>
            </a:r>
          </a:p>
        </p:txBody>
      </p:sp>
      <p:sp>
        <p:nvSpPr>
          <p:cNvPr id="14" name="Rectangle: Rounded Corners 38">
            <a:extLst>
              <a:ext uri="{FF2B5EF4-FFF2-40B4-BE49-F238E27FC236}">
                <a16:creationId xmlns:a16="http://schemas.microsoft.com/office/drawing/2014/main" id="{789758A4-323E-A248-89C7-8A5BAA12D7BC}"/>
              </a:ext>
            </a:extLst>
          </p:cNvPr>
          <p:cNvSpPr/>
          <p:nvPr/>
        </p:nvSpPr>
        <p:spPr>
          <a:xfrm>
            <a:off x="3643851" y="4198989"/>
            <a:ext cx="2070061" cy="6335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4,102,012</a:t>
            </a:r>
          </a:p>
        </p:txBody>
      </p:sp>
      <p:sp>
        <p:nvSpPr>
          <p:cNvPr id="15" name="Rectangle: Rounded Corners 38">
            <a:extLst>
              <a:ext uri="{FF2B5EF4-FFF2-40B4-BE49-F238E27FC236}">
                <a16:creationId xmlns:a16="http://schemas.microsoft.com/office/drawing/2014/main" id="{90967AAB-EF99-4244-B082-1C3615D84858}"/>
              </a:ext>
            </a:extLst>
          </p:cNvPr>
          <p:cNvSpPr/>
          <p:nvPr/>
        </p:nvSpPr>
        <p:spPr>
          <a:xfrm>
            <a:off x="2948866" y="5628196"/>
            <a:ext cx="2070061" cy="6335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4,140,000</a:t>
            </a:r>
          </a:p>
        </p:txBody>
      </p:sp>
      <p:sp>
        <p:nvSpPr>
          <p:cNvPr id="16" name="Rectangle: Rounded Corners 38">
            <a:extLst>
              <a:ext uri="{FF2B5EF4-FFF2-40B4-BE49-F238E27FC236}">
                <a16:creationId xmlns:a16="http://schemas.microsoft.com/office/drawing/2014/main" id="{D1C213EC-4898-8448-B28A-3F907FF2B26E}"/>
              </a:ext>
            </a:extLst>
          </p:cNvPr>
          <p:cNvSpPr/>
          <p:nvPr/>
        </p:nvSpPr>
        <p:spPr>
          <a:xfrm>
            <a:off x="4505748" y="4696325"/>
            <a:ext cx="2070061" cy="6335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4,100,000</a:t>
            </a:r>
          </a:p>
        </p:txBody>
      </p:sp>
      <p:sp>
        <p:nvSpPr>
          <p:cNvPr id="17" name="Rectangle: Rounded Corners 38">
            <a:extLst>
              <a:ext uri="{FF2B5EF4-FFF2-40B4-BE49-F238E27FC236}">
                <a16:creationId xmlns:a16="http://schemas.microsoft.com/office/drawing/2014/main" id="{1E719CDC-2656-BD45-962F-FC45466283D3}"/>
              </a:ext>
            </a:extLst>
          </p:cNvPr>
          <p:cNvSpPr/>
          <p:nvPr/>
        </p:nvSpPr>
        <p:spPr>
          <a:xfrm>
            <a:off x="5750632" y="6023704"/>
            <a:ext cx="2070061" cy="6335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4,100,000</a:t>
            </a:r>
          </a:p>
        </p:txBody>
      </p:sp>
    </p:spTree>
    <p:extLst>
      <p:ext uri="{BB962C8B-B14F-4D97-AF65-F5344CB8AC3E}">
        <p14:creationId xmlns:p14="http://schemas.microsoft.com/office/powerpoint/2010/main" val="396063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FF37A16-1884-6543-8A22-435649B6524E}"/>
              </a:ext>
            </a:extLst>
          </p:cNvPr>
          <p:cNvSpPr txBox="1"/>
          <p:nvPr/>
        </p:nvSpPr>
        <p:spPr>
          <a:xfrm>
            <a:off x="1482298" y="708781"/>
            <a:ext cx="88920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 </a:t>
            </a:r>
            <a:endParaRPr lang="en-GB" sz="2800" dirty="0"/>
          </a:p>
          <a:p>
            <a:r>
              <a:rPr lang="en-US" sz="2800" dirty="0"/>
              <a:t>In Focus:</a:t>
            </a:r>
          </a:p>
          <a:p>
            <a:r>
              <a:rPr lang="en-US" sz="2800" dirty="0"/>
              <a:t>Complete this table on your sheets and glue into your book:</a:t>
            </a:r>
          </a:p>
          <a:p>
            <a:endParaRPr lang="en-US" sz="28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4F1D0AC-4A3F-C74F-9AD3-408A38DB5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319176"/>
              </p:ext>
            </p:extLst>
          </p:nvPr>
        </p:nvGraphicFramePr>
        <p:xfrm>
          <a:off x="517098" y="2207083"/>
          <a:ext cx="10100104" cy="4060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026">
                  <a:extLst>
                    <a:ext uri="{9D8B030D-6E8A-4147-A177-3AD203B41FA5}">
                      <a16:colId xmlns:a16="http://schemas.microsoft.com/office/drawing/2014/main" val="2455009713"/>
                    </a:ext>
                  </a:extLst>
                </a:gridCol>
                <a:gridCol w="2525026">
                  <a:extLst>
                    <a:ext uri="{9D8B030D-6E8A-4147-A177-3AD203B41FA5}">
                      <a16:colId xmlns:a16="http://schemas.microsoft.com/office/drawing/2014/main" val="320735531"/>
                    </a:ext>
                  </a:extLst>
                </a:gridCol>
                <a:gridCol w="2525026">
                  <a:extLst>
                    <a:ext uri="{9D8B030D-6E8A-4147-A177-3AD203B41FA5}">
                      <a16:colId xmlns:a16="http://schemas.microsoft.com/office/drawing/2014/main" val="3358287106"/>
                    </a:ext>
                  </a:extLst>
                </a:gridCol>
                <a:gridCol w="2525026">
                  <a:extLst>
                    <a:ext uri="{9D8B030D-6E8A-4147-A177-3AD203B41FA5}">
                      <a16:colId xmlns:a16="http://schemas.microsoft.com/office/drawing/2014/main" val="3178635903"/>
                    </a:ext>
                  </a:extLst>
                </a:gridCol>
              </a:tblGrid>
              <a:tr h="9330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Start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Nearest 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68341"/>
                  </a:ext>
                </a:extLst>
              </a:tr>
              <a:tr h="64239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574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679387"/>
                  </a:ext>
                </a:extLst>
              </a:tr>
              <a:tr h="64239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1,245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1,250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095435"/>
                  </a:ext>
                </a:extLst>
              </a:tr>
              <a:tr h="64239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3,449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3,450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3,400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93060"/>
                  </a:ext>
                </a:extLst>
              </a:tr>
              <a:tr h="64239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4,555 – 4,564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902030302020204" pitchFamily="66" charset="0"/>
                        </a:rPr>
                        <a:t>4,560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4,600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Comic Sans MS" panose="030F0902030302020204" pitchFamily="66" charset="0"/>
                        </a:rPr>
                        <a:t>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77460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562D1D0-E59A-564C-8635-CBDABD227135}"/>
              </a:ext>
            </a:extLst>
          </p:cNvPr>
          <p:cNvSpPr/>
          <p:nvPr/>
        </p:nvSpPr>
        <p:spPr>
          <a:xfrm>
            <a:off x="1482298" y="108616"/>
            <a:ext cx="8798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Year 5 LI to round within 10, 100 &amp; 1,000.</a:t>
            </a:r>
          </a:p>
          <a:p>
            <a:pPr lvl="0" algn="ctr"/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Year 6 LI to round numbers. </a:t>
            </a:r>
          </a:p>
        </p:txBody>
      </p:sp>
    </p:spTree>
    <p:extLst>
      <p:ext uri="{BB962C8B-B14F-4D97-AF65-F5344CB8AC3E}">
        <p14:creationId xmlns:p14="http://schemas.microsoft.com/office/powerpoint/2010/main" val="266635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3467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2000</a:t>
            </a:r>
          </a:p>
        </p:txBody>
      </p:sp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3000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thousand is the following number nearest to?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1000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249738" y="3903664"/>
            <a:ext cx="1846262" cy="12525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D0EB8A9-340F-8148-ACC1-0C9C1E9F5033}"/>
              </a:ext>
            </a:extLst>
          </p:cNvPr>
          <p:cNvSpPr txBox="1"/>
          <p:nvPr/>
        </p:nvSpPr>
        <p:spPr>
          <a:xfrm>
            <a:off x="968991" y="5566196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29D011-DC8E-6E43-9B53-D353BAE9360B}"/>
              </a:ext>
            </a:extLst>
          </p:cNvPr>
          <p:cNvSpPr txBox="1"/>
          <p:nvPr/>
        </p:nvSpPr>
        <p:spPr>
          <a:xfrm>
            <a:off x="10360926" y="5569445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4000</a:t>
            </a:r>
          </a:p>
        </p:txBody>
      </p:sp>
    </p:spTree>
    <p:extLst>
      <p:ext uri="{BB962C8B-B14F-4D97-AF65-F5344CB8AC3E}">
        <p14:creationId xmlns:p14="http://schemas.microsoft.com/office/powerpoint/2010/main" val="130070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6096000" y="3903664"/>
            <a:ext cx="2954338" cy="1285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3748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3000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4000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thousand is the following number nearest to?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CA0016-FF19-634C-A87F-6C8EDC9B0CB9}"/>
              </a:ext>
            </a:extLst>
          </p:cNvPr>
          <p:cNvSpPr txBox="1"/>
          <p:nvPr/>
        </p:nvSpPr>
        <p:spPr>
          <a:xfrm>
            <a:off x="968991" y="5566196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25ABFB-3213-F44F-8C25-FD02E03C94F5}"/>
              </a:ext>
            </a:extLst>
          </p:cNvPr>
          <p:cNvSpPr txBox="1"/>
          <p:nvPr/>
        </p:nvSpPr>
        <p:spPr>
          <a:xfrm>
            <a:off x="10214994" y="5569445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4000</a:t>
            </a:r>
          </a:p>
        </p:txBody>
      </p:sp>
    </p:spTree>
    <p:extLst>
      <p:ext uri="{BB962C8B-B14F-4D97-AF65-F5344CB8AC3E}">
        <p14:creationId xmlns:p14="http://schemas.microsoft.com/office/powerpoint/2010/main" val="394638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H="1">
            <a:off x="2811464" y="3903663"/>
            <a:ext cx="3284537" cy="1320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8097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4000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5000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thousand is the following number nearest to?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C9868-50A4-6845-9D02-D52DD5B10785}"/>
              </a:ext>
            </a:extLst>
          </p:cNvPr>
          <p:cNvSpPr txBox="1"/>
          <p:nvPr/>
        </p:nvSpPr>
        <p:spPr>
          <a:xfrm>
            <a:off x="968991" y="5566196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8000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C27CBC-01B3-484A-8EBE-B353099B80D3}"/>
              </a:ext>
            </a:extLst>
          </p:cNvPr>
          <p:cNvSpPr txBox="1"/>
          <p:nvPr/>
        </p:nvSpPr>
        <p:spPr>
          <a:xfrm>
            <a:off x="10214994" y="5566032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9000</a:t>
            </a:r>
          </a:p>
        </p:txBody>
      </p:sp>
    </p:spTree>
    <p:extLst>
      <p:ext uri="{BB962C8B-B14F-4D97-AF65-F5344CB8AC3E}">
        <p14:creationId xmlns:p14="http://schemas.microsoft.com/office/powerpoint/2010/main" val="110514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6096000" y="3903664"/>
            <a:ext cx="711200" cy="12779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9711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3000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4000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thousand is the following number nearest to?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CE9272-272E-0347-9A1A-21D34139A6AA}"/>
              </a:ext>
            </a:extLst>
          </p:cNvPr>
          <p:cNvSpPr txBox="1"/>
          <p:nvPr/>
        </p:nvSpPr>
        <p:spPr>
          <a:xfrm>
            <a:off x="862651" y="5566032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9000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11C043-1037-A141-AF08-42B35B95A0BF}"/>
              </a:ext>
            </a:extLst>
          </p:cNvPr>
          <p:cNvSpPr txBox="1"/>
          <p:nvPr/>
        </p:nvSpPr>
        <p:spPr>
          <a:xfrm>
            <a:off x="10250725" y="5566032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10,000</a:t>
            </a:r>
          </a:p>
        </p:txBody>
      </p:sp>
    </p:spTree>
    <p:extLst>
      <p:ext uri="{BB962C8B-B14F-4D97-AF65-F5344CB8AC3E}">
        <p14:creationId xmlns:p14="http://schemas.microsoft.com/office/powerpoint/2010/main" val="7289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flipH="1">
            <a:off x="5745164" y="3903663"/>
            <a:ext cx="350837" cy="12557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1960228" y="2496730"/>
            <a:ext cx="8254766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600" b="1" dirty="0">
                <a:solidFill>
                  <a:srgbClr val="00B050"/>
                </a:solidFill>
                <a:latin typeface="Twinkl" pitchFamily="2" charset="0"/>
              </a:rPr>
              <a:t>3478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6063" y="5735309"/>
            <a:ext cx="807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7000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9342539" y="5735309"/>
            <a:ext cx="789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+mn-lt"/>
              </a:rPr>
              <a:t>8000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9650" y="1801813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Which thousand is the following number nearest to?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79650" y="877889"/>
            <a:ext cx="763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  <a:latin typeface="Twinkl" pitchFamily="2" charset="0"/>
              </a:rPr>
              <a:t>Learning Objective: To round to the nearest 1000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26F732-576C-8749-AC4B-A12F81FE3D57}"/>
              </a:ext>
            </a:extLst>
          </p:cNvPr>
          <p:cNvSpPr txBox="1"/>
          <p:nvPr/>
        </p:nvSpPr>
        <p:spPr>
          <a:xfrm>
            <a:off x="968991" y="5566196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34DC21-BEA5-9941-AB9F-4B86D0946CB1}"/>
              </a:ext>
            </a:extLst>
          </p:cNvPr>
          <p:cNvSpPr txBox="1"/>
          <p:nvPr/>
        </p:nvSpPr>
        <p:spPr>
          <a:xfrm>
            <a:off x="10214994" y="5596741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4000</a:t>
            </a:r>
          </a:p>
        </p:txBody>
      </p:sp>
    </p:spTree>
    <p:extLst>
      <p:ext uri="{BB962C8B-B14F-4D97-AF65-F5344CB8AC3E}">
        <p14:creationId xmlns:p14="http://schemas.microsoft.com/office/powerpoint/2010/main" val="396906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CBE980F-1E02-2A45-974A-CD7B3D63C0F4}"/>
              </a:ext>
            </a:extLst>
          </p:cNvPr>
          <p:cNvGrpSpPr/>
          <p:nvPr/>
        </p:nvGrpSpPr>
        <p:grpSpPr>
          <a:xfrm>
            <a:off x="1863196" y="1464298"/>
            <a:ext cx="6851374" cy="962349"/>
            <a:chOff x="1391478" y="1508458"/>
            <a:chExt cx="6361044" cy="86139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0AA8CE6-E230-1E44-8300-7D86C8A27014}"/>
                </a:ext>
              </a:extLst>
            </p:cNvPr>
            <p:cNvGrpSpPr/>
            <p:nvPr/>
          </p:nvGrpSpPr>
          <p:grpSpPr>
            <a:xfrm>
              <a:off x="3071535" y="1638694"/>
              <a:ext cx="3000931" cy="600923"/>
              <a:chOff x="3058282" y="1638694"/>
              <a:chExt cx="3000931" cy="600923"/>
            </a:xfrm>
          </p:grpSpPr>
          <p:sp>
            <p:nvSpPr>
              <p:cNvPr id="8" name="Rectangle: Rounded Corners 38">
                <a:extLst>
                  <a:ext uri="{FF2B5EF4-FFF2-40B4-BE49-F238E27FC236}">
                    <a16:creationId xmlns:a16="http://schemas.microsoft.com/office/drawing/2014/main" id="{7B00BF80-AB65-3D42-A102-04FEBEC57F6B}"/>
                  </a:ext>
                </a:extLst>
              </p:cNvPr>
              <p:cNvSpPr/>
              <p:nvPr/>
            </p:nvSpPr>
            <p:spPr>
              <a:xfrm>
                <a:off x="3893169" y="1638694"/>
                <a:ext cx="1331157" cy="600923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46,000</a:t>
                </a:r>
                <a:endPara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" name="Arrow: Left 39">
                <a:extLst>
                  <a:ext uri="{FF2B5EF4-FFF2-40B4-BE49-F238E27FC236}">
                    <a16:creationId xmlns:a16="http://schemas.microsoft.com/office/drawing/2014/main" id="{333DE21A-AC39-DD49-B474-8781C7356DD3}"/>
                  </a:ext>
                </a:extLst>
              </p:cNvPr>
              <p:cNvSpPr/>
              <p:nvPr/>
            </p:nvSpPr>
            <p:spPr>
              <a:xfrm>
                <a:off x="3058282" y="1729288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" name="Arrow: Left 40">
                <a:extLst>
                  <a:ext uri="{FF2B5EF4-FFF2-40B4-BE49-F238E27FC236}">
                    <a16:creationId xmlns:a16="http://schemas.microsoft.com/office/drawing/2014/main" id="{10A667DA-3259-C04E-899E-A3B0A0644F23}"/>
                  </a:ext>
                </a:extLst>
              </p:cNvPr>
              <p:cNvSpPr/>
              <p:nvPr/>
            </p:nvSpPr>
            <p:spPr>
              <a:xfrm rot="10800000">
                <a:off x="5224326" y="1729289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A9AD33A-DF39-5045-A2CA-34ECB5B29EBE}"/>
                </a:ext>
              </a:extLst>
            </p:cNvPr>
            <p:cNvSpPr/>
            <p:nvPr/>
          </p:nvSpPr>
          <p:spPr>
            <a:xfrm>
              <a:off x="1391478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BC07AB0-6F84-F44F-81D2-DFE144CF475D}"/>
                </a:ext>
              </a:extLst>
            </p:cNvPr>
            <p:cNvSpPr/>
            <p:nvPr/>
          </p:nvSpPr>
          <p:spPr>
            <a:xfrm>
              <a:off x="6210117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C543B1-2F8E-2D44-B4B4-1B37981DCC3B}"/>
              </a:ext>
            </a:extLst>
          </p:cNvPr>
          <p:cNvGrpSpPr/>
          <p:nvPr/>
        </p:nvGrpSpPr>
        <p:grpSpPr>
          <a:xfrm>
            <a:off x="1870213" y="3404146"/>
            <a:ext cx="6851374" cy="962349"/>
            <a:chOff x="1391478" y="1508458"/>
            <a:chExt cx="6361044" cy="86139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075251C-8763-7C48-A386-A04DD26FF081}"/>
                </a:ext>
              </a:extLst>
            </p:cNvPr>
            <p:cNvGrpSpPr/>
            <p:nvPr/>
          </p:nvGrpSpPr>
          <p:grpSpPr>
            <a:xfrm>
              <a:off x="3071535" y="1638694"/>
              <a:ext cx="3000931" cy="600923"/>
              <a:chOff x="3058282" y="1638694"/>
              <a:chExt cx="3000931" cy="600923"/>
            </a:xfrm>
          </p:grpSpPr>
          <p:sp>
            <p:nvSpPr>
              <p:cNvPr id="15" name="Rectangle: Rounded Corners 52">
                <a:extLst>
                  <a:ext uri="{FF2B5EF4-FFF2-40B4-BE49-F238E27FC236}">
                    <a16:creationId xmlns:a16="http://schemas.microsoft.com/office/drawing/2014/main" id="{31328068-0006-2047-A997-155BDCF4BC4A}"/>
                  </a:ext>
                </a:extLst>
              </p:cNvPr>
              <p:cNvSpPr/>
              <p:nvPr/>
            </p:nvSpPr>
            <p:spPr>
              <a:xfrm>
                <a:off x="3893169" y="1638694"/>
                <a:ext cx="1331157" cy="600923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260,000</a:t>
                </a:r>
                <a:endPara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" name="Arrow: Left 53">
                <a:extLst>
                  <a:ext uri="{FF2B5EF4-FFF2-40B4-BE49-F238E27FC236}">
                    <a16:creationId xmlns:a16="http://schemas.microsoft.com/office/drawing/2014/main" id="{457D01EF-183B-0F40-9BE2-EC9C1435263E}"/>
                  </a:ext>
                </a:extLst>
              </p:cNvPr>
              <p:cNvSpPr/>
              <p:nvPr/>
            </p:nvSpPr>
            <p:spPr>
              <a:xfrm>
                <a:off x="3058282" y="1729288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" name="Arrow: Left 54">
                <a:extLst>
                  <a:ext uri="{FF2B5EF4-FFF2-40B4-BE49-F238E27FC236}">
                    <a16:creationId xmlns:a16="http://schemas.microsoft.com/office/drawing/2014/main" id="{4AC06E57-AF5B-174D-A86E-7FC8437E22FB}"/>
                  </a:ext>
                </a:extLst>
              </p:cNvPr>
              <p:cNvSpPr/>
              <p:nvPr/>
            </p:nvSpPr>
            <p:spPr>
              <a:xfrm rot="10800000">
                <a:off x="5224326" y="1729289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CCF6564-22A2-5C4C-83F8-4A58803D7D4E}"/>
                </a:ext>
              </a:extLst>
            </p:cNvPr>
            <p:cNvSpPr/>
            <p:nvPr/>
          </p:nvSpPr>
          <p:spPr>
            <a:xfrm>
              <a:off x="1391478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3E4F4D-D7EA-C245-BFE0-08D531F13E96}"/>
                </a:ext>
              </a:extLst>
            </p:cNvPr>
            <p:cNvSpPr/>
            <p:nvPr/>
          </p:nvSpPr>
          <p:spPr>
            <a:xfrm>
              <a:off x="6210117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680BF06-867B-264B-8304-4264296AC318}"/>
              </a:ext>
            </a:extLst>
          </p:cNvPr>
          <p:cNvGrpSpPr/>
          <p:nvPr/>
        </p:nvGrpSpPr>
        <p:grpSpPr>
          <a:xfrm>
            <a:off x="1900384" y="5255028"/>
            <a:ext cx="6851374" cy="962349"/>
            <a:chOff x="1391478" y="1508458"/>
            <a:chExt cx="6361044" cy="861392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ABA5C68-AA29-E241-8BE8-5F1342E048E1}"/>
                </a:ext>
              </a:extLst>
            </p:cNvPr>
            <p:cNvGrpSpPr/>
            <p:nvPr/>
          </p:nvGrpSpPr>
          <p:grpSpPr>
            <a:xfrm>
              <a:off x="3071535" y="1638694"/>
              <a:ext cx="3000931" cy="600923"/>
              <a:chOff x="3058282" y="1638694"/>
              <a:chExt cx="3000931" cy="600923"/>
            </a:xfrm>
          </p:grpSpPr>
          <p:sp>
            <p:nvSpPr>
              <p:cNvPr id="22" name="Rectangle: Rounded Corners 63">
                <a:extLst>
                  <a:ext uri="{FF2B5EF4-FFF2-40B4-BE49-F238E27FC236}">
                    <a16:creationId xmlns:a16="http://schemas.microsoft.com/office/drawing/2014/main" id="{8EF2A062-F085-2249-A53C-F2699FC1B1B4}"/>
                  </a:ext>
                </a:extLst>
              </p:cNvPr>
              <p:cNvSpPr/>
              <p:nvPr/>
            </p:nvSpPr>
            <p:spPr>
              <a:xfrm>
                <a:off x="3893169" y="1638694"/>
                <a:ext cx="1331157" cy="600923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7,900,000</a:t>
                </a:r>
                <a:endPara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" name="Arrow: Left 64">
                <a:extLst>
                  <a:ext uri="{FF2B5EF4-FFF2-40B4-BE49-F238E27FC236}">
                    <a16:creationId xmlns:a16="http://schemas.microsoft.com/office/drawing/2014/main" id="{F385CAAD-5A43-154D-B0FC-872862A94C97}"/>
                  </a:ext>
                </a:extLst>
              </p:cNvPr>
              <p:cNvSpPr/>
              <p:nvPr/>
            </p:nvSpPr>
            <p:spPr>
              <a:xfrm>
                <a:off x="3058282" y="1729288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Arrow: Left 77">
                <a:extLst>
                  <a:ext uri="{FF2B5EF4-FFF2-40B4-BE49-F238E27FC236}">
                    <a16:creationId xmlns:a16="http://schemas.microsoft.com/office/drawing/2014/main" id="{68A474D4-3608-AF4B-B08C-CA003B4D08EB}"/>
                  </a:ext>
                </a:extLst>
              </p:cNvPr>
              <p:cNvSpPr/>
              <p:nvPr/>
            </p:nvSpPr>
            <p:spPr>
              <a:xfrm rot="10800000">
                <a:off x="5224326" y="1729289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E6B3297-2A01-204C-8F6D-D03F4E65D440}"/>
                </a:ext>
              </a:extLst>
            </p:cNvPr>
            <p:cNvSpPr/>
            <p:nvPr/>
          </p:nvSpPr>
          <p:spPr>
            <a:xfrm>
              <a:off x="1391478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FD51BDF-AC18-9E45-9207-17F377710B7B}"/>
                </a:ext>
              </a:extLst>
            </p:cNvPr>
            <p:cNvSpPr/>
            <p:nvPr/>
          </p:nvSpPr>
          <p:spPr>
            <a:xfrm>
              <a:off x="6210117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295E1DAF-BBA7-8646-BFC0-03B68BD800A1}"/>
              </a:ext>
            </a:extLst>
          </p:cNvPr>
          <p:cNvSpPr/>
          <p:nvPr/>
        </p:nvSpPr>
        <p:spPr>
          <a:xfrm>
            <a:off x="2618570" y="321576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latin typeface="Century Gothic" panose="020B0502020202020204" pitchFamily="34" charset="0"/>
              </a:rPr>
              <a:t>Which multiples of 10,000 does this number fall between?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DD9D98-F208-2547-9B5E-8F2847CB0B97}"/>
              </a:ext>
            </a:extLst>
          </p:cNvPr>
          <p:cNvSpPr/>
          <p:nvPr/>
        </p:nvSpPr>
        <p:spPr>
          <a:xfrm>
            <a:off x="2618570" y="2722341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>
                <a:latin typeface="Century Gothic" panose="020B0502020202020204" pitchFamily="34" charset="0"/>
              </a:rPr>
              <a:t>Which multiples of 100,000 does this number fall between?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B10953-3838-0743-84DF-FC911197EA51}"/>
              </a:ext>
            </a:extLst>
          </p:cNvPr>
          <p:cNvSpPr/>
          <p:nvPr/>
        </p:nvSpPr>
        <p:spPr>
          <a:xfrm>
            <a:off x="2425700" y="4590622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>
                <a:latin typeface="Century Gothic" panose="020B0502020202020204" pitchFamily="34" charset="0"/>
              </a:rPr>
              <a:t>Which multiples of 1,000,000 does this number fall between?</a:t>
            </a:r>
          </a:p>
        </p:txBody>
      </p:sp>
    </p:spTree>
    <p:extLst>
      <p:ext uri="{BB962C8B-B14F-4D97-AF65-F5344CB8AC3E}">
        <p14:creationId xmlns:p14="http://schemas.microsoft.com/office/powerpoint/2010/main" val="329490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CBE980F-1E02-2A45-974A-CD7B3D63C0F4}"/>
              </a:ext>
            </a:extLst>
          </p:cNvPr>
          <p:cNvGrpSpPr/>
          <p:nvPr/>
        </p:nvGrpSpPr>
        <p:grpSpPr>
          <a:xfrm>
            <a:off x="1863196" y="1464298"/>
            <a:ext cx="6851374" cy="962349"/>
            <a:chOff x="1391478" y="1508458"/>
            <a:chExt cx="6361044" cy="86139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0AA8CE6-E230-1E44-8300-7D86C8A27014}"/>
                </a:ext>
              </a:extLst>
            </p:cNvPr>
            <p:cNvGrpSpPr/>
            <p:nvPr/>
          </p:nvGrpSpPr>
          <p:grpSpPr>
            <a:xfrm>
              <a:off x="3071535" y="1638694"/>
              <a:ext cx="3000931" cy="600923"/>
              <a:chOff x="3058282" y="1638694"/>
              <a:chExt cx="3000931" cy="600923"/>
            </a:xfrm>
          </p:grpSpPr>
          <p:sp>
            <p:nvSpPr>
              <p:cNvPr id="8" name="Rectangle: Rounded Corners 38">
                <a:extLst>
                  <a:ext uri="{FF2B5EF4-FFF2-40B4-BE49-F238E27FC236}">
                    <a16:creationId xmlns:a16="http://schemas.microsoft.com/office/drawing/2014/main" id="{7B00BF80-AB65-3D42-A102-04FEBEC57F6B}"/>
                  </a:ext>
                </a:extLst>
              </p:cNvPr>
              <p:cNvSpPr/>
              <p:nvPr/>
            </p:nvSpPr>
            <p:spPr>
              <a:xfrm>
                <a:off x="3893169" y="1638694"/>
                <a:ext cx="1331157" cy="600923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46,000</a:t>
                </a:r>
                <a:endPara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" name="Arrow: Left 39">
                <a:extLst>
                  <a:ext uri="{FF2B5EF4-FFF2-40B4-BE49-F238E27FC236}">
                    <a16:creationId xmlns:a16="http://schemas.microsoft.com/office/drawing/2014/main" id="{333DE21A-AC39-DD49-B474-8781C7356DD3}"/>
                  </a:ext>
                </a:extLst>
              </p:cNvPr>
              <p:cNvSpPr/>
              <p:nvPr/>
            </p:nvSpPr>
            <p:spPr>
              <a:xfrm>
                <a:off x="3058282" y="1729288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" name="Arrow: Left 40">
                <a:extLst>
                  <a:ext uri="{FF2B5EF4-FFF2-40B4-BE49-F238E27FC236}">
                    <a16:creationId xmlns:a16="http://schemas.microsoft.com/office/drawing/2014/main" id="{10A667DA-3259-C04E-899E-A3B0A0644F23}"/>
                  </a:ext>
                </a:extLst>
              </p:cNvPr>
              <p:cNvSpPr/>
              <p:nvPr/>
            </p:nvSpPr>
            <p:spPr>
              <a:xfrm rot="10800000">
                <a:off x="5224326" y="1729289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A9AD33A-DF39-5045-A2CA-34ECB5B29EBE}"/>
                </a:ext>
              </a:extLst>
            </p:cNvPr>
            <p:cNvSpPr/>
            <p:nvPr/>
          </p:nvSpPr>
          <p:spPr>
            <a:xfrm>
              <a:off x="1391478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BC07AB0-6F84-F44F-81D2-DFE144CF475D}"/>
                </a:ext>
              </a:extLst>
            </p:cNvPr>
            <p:cNvSpPr/>
            <p:nvPr/>
          </p:nvSpPr>
          <p:spPr>
            <a:xfrm>
              <a:off x="6210117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50,000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C543B1-2F8E-2D44-B4B4-1B37981DCC3B}"/>
              </a:ext>
            </a:extLst>
          </p:cNvPr>
          <p:cNvGrpSpPr/>
          <p:nvPr/>
        </p:nvGrpSpPr>
        <p:grpSpPr>
          <a:xfrm>
            <a:off x="1870213" y="3404146"/>
            <a:ext cx="6851374" cy="962349"/>
            <a:chOff x="1391478" y="1508458"/>
            <a:chExt cx="6361044" cy="86139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075251C-8763-7C48-A386-A04DD26FF081}"/>
                </a:ext>
              </a:extLst>
            </p:cNvPr>
            <p:cNvGrpSpPr/>
            <p:nvPr/>
          </p:nvGrpSpPr>
          <p:grpSpPr>
            <a:xfrm>
              <a:off x="3071535" y="1638694"/>
              <a:ext cx="3000931" cy="600923"/>
              <a:chOff x="3058282" y="1638694"/>
              <a:chExt cx="3000931" cy="600923"/>
            </a:xfrm>
          </p:grpSpPr>
          <p:sp>
            <p:nvSpPr>
              <p:cNvPr id="15" name="Rectangle: Rounded Corners 52">
                <a:extLst>
                  <a:ext uri="{FF2B5EF4-FFF2-40B4-BE49-F238E27FC236}">
                    <a16:creationId xmlns:a16="http://schemas.microsoft.com/office/drawing/2014/main" id="{31328068-0006-2047-A997-155BDCF4BC4A}"/>
                  </a:ext>
                </a:extLst>
              </p:cNvPr>
              <p:cNvSpPr/>
              <p:nvPr/>
            </p:nvSpPr>
            <p:spPr>
              <a:xfrm>
                <a:off x="3893169" y="1638694"/>
                <a:ext cx="1331157" cy="600923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260,000</a:t>
                </a:r>
                <a:endPara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" name="Arrow: Left 53">
                <a:extLst>
                  <a:ext uri="{FF2B5EF4-FFF2-40B4-BE49-F238E27FC236}">
                    <a16:creationId xmlns:a16="http://schemas.microsoft.com/office/drawing/2014/main" id="{457D01EF-183B-0F40-9BE2-EC9C1435263E}"/>
                  </a:ext>
                </a:extLst>
              </p:cNvPr>
              <p:cNvSpPr/>
              <p:nvPr/>
            </p:nvSpPr>
            <p:spPr>
              <a:xfrm>
                <a:off x="3058282" y="1729288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" name="Arrow: Left 54">
                <a:extLst>
                  <a:ext uri="{FF2B5EF4-FFF2-40B4-BE49-F238E27FC236}">
                    <a16:creationId xmlns:a16="http://schemas.microsoft.com/office/drawing/2014/main" id="{4AC06E57-AF5B-174D-A86E-7FC8437E22FB}"/>
                  </a:ext>
                </a:extLst>
              </p:cNvPr>
              <p:cNvSpPr/>
              <p:nvPr/>
            </p:nvSpPr>
            <p:spPr>
              <a:xfrm rot="10800000">
                <a:off x="5224326" y="1729289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CCF6564-22A2-5C4C-83F8-4A58803D7D4E}"/>
                </a:ext>
              </a:extLst>
            </p:cNvPr>
            <p:cNvSpPr/>
            <p:nvPr/>
          </p:nvSpPr>
          <p:spPr>
            <a:xfrm>
              <a:off x="1391478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3E4F4D-D7EA-C245-BFE0-08D531F13E96}"/>
                </a:ext>
              </a:extLst>
            </p:cNvPr>
            <p:cNvSpPr/>
            <p:nvPr/>
          </p:nvSpPr>
          <p:spPr>
            <a:xfrm>
              <a:off x="6210117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680BF06-867B-264B-8304-4264296AC318}"/>
              </a:ext>
            </a:extLst>
          </p:cNvPr>
          <p:cNvGrpSpPr/>
          <p:nvPr/>
        </p:nvGrpSpPr>
        <p:grpSpPr>
          <a:xfrm>
            <a:off x="1900384" y="5255028"/>
            <a:ext cx="6851374" cy="962349"/>
            <a:chOff x="1391478" y="1508458"/>
            <a:chExt cx="6361044" cy="861392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ABA5C68-AA29-E241-8BE8-5F1342E048E1}"/>
                </a:ext>
              </a:extLst>
            </p:cNvPr>
            <p:cNvGrpSpPr/>
            <p:nvPr/>
          </p:nvGrpSpPr>
          <p:grpSpPr>
            <a:xfrm>
              <a:off x="3071535" y="1638694"/>
              <a:ext cx="3000931" cy="600923"/>
              <a:chOff x="3058282" y="1638694"/>
              <a:chExt cx="3000931" cy="600923"/>
            </a:xfrm>
          </p:grpSpPr>
          <p:sp>
            <p:nvSpPr>
              <p:cNvPr id="22" name="Rectangle: Rounded Corners 63">
                <a:extLst>
                  <a:ext uri="{FF2B5EF4-FFF2-40B4-BE49-F238E27FC236}">
                    <a16:creationId xmlns:a16="http://schemas.microsoft.com/office/drawing/2014/main" id="{8EF2A062-F085-2249-A53C-F2699FC1B1B4}"/>
                  </a:ext>
                </a:extLst>
              </p:cNvPr>
              <p:cNvSpPr/>
              <p:nvPr/>
            </p:nvSpPr>
            <p:spPr>
              <a:xfrm>
                <a:off x="3893169" y="1638694"/>
                <a:ext cx="1331157" cy="600923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7,900,000</a:t>
                </a:r>
                <a:endPara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" name="Arrow: Left 64">
                <a:extLst>
                  <a:ext uri="{FF2B5EF4-FFF2-40B4-BE49-F238E27FC236}">
                    <a16:creationId xmlns:a16="http://schemas.microsoft.com/office/drawing/2014/main" id="{F385CAAD-5A43-154D-B0FC-872862A94C97}"/>
                  </a:ext>
                </a:extLst>
              </p:cNvPr>
              <p:cNvSpPr/>
              <p:nvPr/>
            </p:nvSpPr>
            <p:spPr>
              <a:xfrm>
                <a:off x="3058282" y="1729288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Arrow: Left 77">
                <a:extLst>
                  <a:ext uri="{FF2B5EF4-FFF2-40B4-BE49-F238E27FC236}">
                    <a16:creationId xmlns:a16="http://schemas.microsoft.com/office/drawing/2014/main" id="{68A474D4-3608-AF4B-B08C-CA003B4D08EB}"/>
                  </a:ext>
                </a:extLst>
              </p:cNvPr>
              <p:cNvSpPr/>
              <p:nvPr/>
            </p:nvSpPr>
            <p:spPr>
              <a:xfrm rot="10800000">
                <a:off x="5224326" y="1729289"/>
                <a:ext cx="834887" cy="419732"/>
              </a:xfrm>
              <a:prstGeom prst="lef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E6B3297-2A01-204C-8F6D-D03F4E65D440}"/>
                </a:ext>
              </a:extLst>
            </p:cNvPr>
            <p:cNvSpPr/>
            <p:nvPr/>
          </p:nvSpPr>
          <p:spPr>
            <a:xfrm>
              <a:off x="1391478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FD51BDF-AC18-9E45-9207-17F377710B7B}"/>
                </a:ext>
              </a:extLst>
            </p:cNvPr>
            <p:cNvSpPr/>
            <p:nvPr/>
          </p:nvSpPr>
          <p:spPr>
            <a:xfrm>
              <a:off x="6210117" y="1508458"/>
              <a:ext cx="1542405" cy="861392"/>
            </a:xfrm>
            <a:prstGeom prst="ellipse">
              <a:avLst/>
            </a:prstGeom>
            <a:solidFill>
              <a:srgbClr val="F5D7F1"/>
            </a:solidFill>
            <a:ln w="28575">
              <a:solidFill>
                <a:srgbClr val="CB3D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295E1DAF-BBA7-8646-BFC0-03B68BD800A1}"/>
              </a:ext>
            </a:extLst>
          </p:cNvPr>
          <p:cNvSpPr/>
          <p:nvPr/>
        </p:nvSpPr>
        <p:spPr>
          <a:xfrm>
            <a:off x="2618570" y="321576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latin typeface="Century Gothic" panose="020B0502020202020204" pitchFamily="34" charset="0"/>
              </a:rPr>
              <a:t>Which multiples of 10,000 does this number fall between?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DD9D98-F208-2547-9B5E-8F2847CB0B97}"/>
              </a:ext>
            </a:extLst>
          </p:cNvPr>
          <p:cNvSpPr/>
          <p:nvPr/>
        </p:nvSpPr>
        <p:spPr>
          <a:xfrm>
            <a:off x="2618570" y="2722341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>
                <a:latin typeface="Century Gothic" panose="020B0502020202020204" pitchFamily="34" charset="0"/>
              </a:rPr>
              <a:t>Which multiples of 100,000 does this number fall between?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B10953-3838-0743-84DF-FC911197EA51}"/>
              </a:ext>
            </a:extLst>
          </p:cNvPr>
          <p:cNvSpPr/>
          <p:nvPr/>
        </p:nvSpPr>
        <p:spPr>
          <a:xfrm>
            <a:off x="2425700" y="4590622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>
                <a:latin typeface="Century Gothic" panose="020B0502020202020204" pitchFamily="34" charset="0"/>
              </a:rPr>
              <a:t>Which multiples of 1,000,000 does this number fall between?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A361F4D-AF38-9A4E-AEEF-55FB946FA2BC}"/>
              </a:ext>
            </a:extLst>
          </p:cNvPr>
          <p:cNvSpPr/>
          <p:nvPr/>
        </p:nvSpPr>
        <p:spPr>
          <a:xfrm>
            <a:off x="1870213" y="1456588"/>
            <a:ext cx="1661299" cy="962349"/>
          </a:xfrm>
          <a:prstGeom prst="ellipse">
            <a:avLst/>
          </a:prstGeom>
          <a:solidFill>
            <a:srgbClr val="F5D7F1"/>
          </a:solidFill>
          <a:ln w="28575">
            <a:solidFill>
              <a:srgbClr val="CB3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40,000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46724C3-F458-474C-88D5-D4F9075731E4}"/>
              </a:ext>
            </a:extLst>
          </p:cNvPr>
          <p:cNvSpPr/>
          <p:nvPr/>
        </p:nvSpPr>
        <p:spPr>
          <a:xfrm>
            <a:off x="1870213" y="3394262"/>
            <a:ext cx="1661299" cy="962349"/>
          </a:xfrm>
          <a:prstGeom prst="ellipse">
            <a:avLst/>
          </a:prstGeom>
          <a:solidFill>
            <a:srgbClr val="F5D7F1"/>
          </a:solidFill>
          <a:ln w="28575">
            <a:solidFill>
              <a:srgbClr val="CB3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200,000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F2E871F-D792-574D-8F8C-732702EBEE4B}"/>
              </a:ext>
            </a:extLst>
          </p:cNvPr>
          <p:cNvSpPr/>
          <p:nvPr/>
        </p:nvSpPr>
        <p:spPr>
          <a:xfrm>
            <a:off x="7060288" y="3394262"/>
            <a:ext cx="1661299" cy="962349"/>
          </a:xfrm>
          <a:prstGeom prst="ellipse">
            <a:avLst/>
          </a:prstGeom>
          <a:solidFill>
            <a:srgbClr val="F5D7F1"/>
          </a:solidFill>
          <a:ln w="28575">
            <a:solidFill>
              <a:srgbClr val="CB3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300,000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37A1C4E-91DC-8F46-A596-198E75545CC4}"/>
              </a:ext>
            </a:extLst>
          </p:cNvPr>
          <p:cNvSpPr/>
          <p:nvPr/>
        </p:nvSpPr>
        <p:spPr>
          <a:xfrm>
            <a:off x="1900384" y="5267730"/>
            <a:ext cx="1661299" cy="962349"/>
          </a:xfrm>
          <a:prstGeom prst="ellipse">
            <a:avLst/>
          </a:prstGeom>
          <a:solidFill>
            <a:srgbClr val="F5D7F1"/>
          </a:solidFill>
          <a:ln w="28575">
            <a:solidFill>
              <a:srgbClr val="CB3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7,000,000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CFA8ECC-4D88-5546-A59C-1826AB7C3332}"/>
              </a:ext>
            </a:extLst>
          </p:cNvPr>
          <p:cNvSpPr/>
          <p:nvPr/>
        </p:nvSpPr>
        <p:spPr>
          <a:xfrm>
            <a:off x="7090459" y="5276682"/>
            <a:ext cx="1661299" cy="962349"/>
          </a:xfrm>
          <a:prstGeom prst="ellipse">
            <a:avLst/>
          </a:prstGeom>
          <a:solidFill>
            <a:srgbClr val="F5D7F1"/>
          </a:solidFill>
          <a:ln w="28575">
            <a:solidFill>
              <a:srgbClr val="CB3D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8,000,000</a:t>
            </a:r>
          </a:p>
        </p:txBody>
      </p:sp>
    </p:spTree>
    <p:extLst>
      <p:ext uri="{BB962C8B-B14F-4D97-AF65-F5344CB8AC3E}">
        <p14:creationId xmlns:p14="http://schemas.microsoft.com/office/powerpoint/2010/main" val="427874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473</Words>
  <Application>Microsoft Macintosh PowerPoint</Application>
  <PresentationFormat>Widescreen</PresentationFormat>
  <Paragraphs>142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Comic Sans MS</vt:lpstr>
      <vt:lpstr>Sassoon Infant Rg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Neville</dc:creator>
  <cp:lastModifiedBy>Ben Neville</cp:lastModifiedBy>
  <cp:revision>19</cp:revision>
  <dcterms:created xsi:type="dcterms:W3CDTF">2020-09-19T18:49:30Z</dcterms:created>
  <dcterms:modified xsi:type="dcterms:W3CDTF">2020-09-28T18:21:41Z</dcterms:modified>
</cp:coreProperties>
</file>