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32"/>
  </p:notesMasterIdLst>
  <p:sldIdLst>
    <p:sldId id="326" r:id="rId11"/>
    <p:sldId id="365" r:id="rId12"/>
    <p:sldId id="383" r:id="rId13"/>
    <p:sldId id="335" r:id="rId14"/>
    <p:sldId id="350" r:id="rId15"/>
    <p:sldId id="351" r:id="rId16"/>
    <p:sldId id="374" r:id="rId17"/>
    <p:sldId id="375" r:id="rId18"/>
    <p:sldId id="376" r:id="rId19"/>
    <p:sldId id="377" r:id="rId20"/>
    <p:sldId id="378" r:id="rId21"/>
    <p:sldId id="379" r:id="rId22"/>
    <p:sldId id="380" r:id="rId23"/>
    <p:sldId id="381" r:id="rId24"/>
    <p:sldId id="352" r:id="rId25"/>
    <p:sldId id="382" r:id="rId26"/>
    <p:sldId id="353" r:id="rId27"/>
    <p:sldId id="354" r:id="rId28"/>
    <p:sldId id="371" r:id="rId29"/>
    <p:sldId id="372" r:id="rId30"/>
    <p:sldId id="384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3" autoAdjust="0"/>
    <p:restoredTop sz="94694"/>
  </p:normalViewPr>
  <p:slideViewPr>
    <p:cSldViewPr snapToGrid="0" snapToObjects="1">
      <p:cViewPr varScale="1">
        <p:scale>
          <a:sx n="79" d="100"/>
          <a:sy n="79" d="100"/>
        </p:scale>
        <p:origin x="114" y="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21" Type="http://schemas.openxmlformats.org/officeDocument/2006/relationships/slide" Target="slides/slide11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viewProps" Target="viewProps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20/02/2022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etm.org.uk/masterypd" TargetMode="External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20/02/2022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012160" y="6500873"/>
            <a:ext cx="281157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Tx/>
              <a:buNone/>
            </a:pPr>
            <a:r>
              <a:rPr lang="en-US" sz="1500" dirty="0">
                <a:solidFill>
                  <a:srgbClr val="00628C"/>
                </a:solidFill>
                <a:effectLst/>
                <a:latin typeface="Myriad Pro" charset="0"/>
              </a:rPr>
              <a:t>© Crown Copyright 2019 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92275" y="6487840"/>
            <a:ext cx="281157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Tx/>
              <a:buNone/>
            </a:pPr>
            <a:r>
              <a:rPr lang="en-US" sz="1500" dirty="0">
                <a:solidFill>
                  <a:srgbClr val="00628C"/>
                </a:solidFill>
                <a:effectLst/>
                <a:latin typeface="Myriad Pro" charset="0"/>
                <a:hlinkClick r:id="rId2"/>
              </a:rPr>
              <a:t>www.ncetm.org.uk/masterypd</a:t>
            </a:r>
            <a:r>
              <a:rPr lang="en-US" sz="1500" dirty="0">
                <a:solidFill>
                  <a:srgbClr val="00628C"/>
                </a:solidFill>
                <a:effectLst/>
                <a:latin typeface="Myriad Pro" charset="0"/>
              </a:rPr>
              <a:t> 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0"/>
            <a:ext cx="9144000" cy="630000"/>
          </a:xfrm>
          <a:solidFill>
            <a:srgbClr val="82CBDD"/>
          </a:solidFill>
        </p:spPr>
        <p:txBody>
          <a:bodyPr lIns="180000" rIns="180000" anchor="ctr" anchorCtr="0"/>
          <a:lstStyle>
            <a:lvl1pPr algn="r">
              <a:defRPr sz="2800"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pPr lvl="0"/>
            <a:r>
              <a:rPr lang="en-US" dirty="0"/>
              <a:t>Short Segment Title – Steps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166212" y="6487839"/>
            <a:ext cx="281157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effectLst/>
                <a:latin typeface="Myriad Pro" charset="0"/>
              </a:rPr>
              <a:t>2019 pilot</a:t>
            </a:r>
          </a:p>
        </p:txBody>
      </p:sp>
    </p:spTree>
    <p:extLst>
      <p:ext uri="{BB962C8B-B14F-4D97-AF65-F5344CB8AC3E}">
        <p14:creationId xmlns:p14="http://schemas.microsoft.com/office/powerpoint/2010/main" val="155693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" y="0"/>
            <a:ext cx="9144000" cy="630000"/>
          </a:xfrm>
          <a:solidFill>
            <a:srgbClr val="82CBDD"/>
          </a:solidFill>
        </p:spPr>
        <p:txBody>
          <a:bodyPr lIns="180000" rIns="180000" anchor="ctr" anchorCtr="0"/>
          <a:lstStyle>
            <a:lvl1pPr algn="r">
              <a:defRPr sz="2800"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endParaRPr lang="en-US" dirty="0">
              <a:solidFill>
                <a:srgbClr val="0062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54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image" Target="../media/image12.png"/><Relationship Id="rId5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22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4.png"/><Relationship Id="rId9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4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6" Type="http://schemas.openxmlformats.org/officeDocument/2006/relationships/image" Target="../media/image26.png"/><Relationship Id="rId11" Type="http://schemas.openxmlformats.org/officeDocument/2006/relationships/image" Target="../media/image23.png"/><Relationship Id="rId5" Type="http://schemas.openxmlformats.org/officeDocument/2006/relationships/image" Target="../media/image20.png"/><Relationship Id="rId10" Type="http://schemas.openxmlformats.org/officeDocument/2006/relationships/image" Target="../media/image22.png"/><Relationship Id="rId4" Type="http://schemas.openxmlformats.org/officeDocument/2006/relationships/image" Target="../media/image14.png"/><Relationship Id="rId9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12.png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6" Type="http://schemas.openxmlformats.org/officeDocument/2006/relationships/image" Target="../media/image29.png"/><Relationship Id="rId10" Type="http://schemas.openxmlformats.org/officeDocument/2006/relationships/image" Target="../media/image11.png"/><Relationship Id="rId9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5" Type="http://schemas.microsoft.com/office/2007/relationships/hdphoto" Target="../media/hdphoto1.wdp"/><Relationship Id="rId10" Type="http://schemas.openxmlformats.org/officeDocument/2006/relationships/image" Target="../media/image11.png"/><Relationship Id="rId4" Type="http://schemas.openxmlformats.org/officeDocument/2006/relationships/image" Target="../media/image28.png"/><Relationship Id="rId9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Relationship Id="rId6" Type="http://schemas.openxmlformats.org/officeDocument/2006/relationships/image" Target="../media/image12.png"/><Relationship Id="rId5" Type="http://schemas.microsoft.com/office/2007/relationships/hdphoto" Target="../media/hdphoto1.wdp"/><Relationship Id="rId10" Type="http://schemas.openxmlformats.org/officeDocument/2006/relationships/image" Target="../media/image36.png"/><Relationship Id="rId4" Type="http://schemas.openxmlformats.org/officeDocument/2006/relationships/image" Target="../media/image28.png"/><Relationship Id="rId9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6" Type="http://schemas.openxmlformats.org/officeDocument/2006/relationships/image" Target="../media/image12.png"/><Relationship Id="rId11" Type="http://schemas.openxmlformats.org/officeDocument/2006/relationships/image" Target="../media/image37.png"/><Relationship Id="rId5" Type="http://schemas.microsoft.com/office/2007/relationships/hdphoto" Target="../media/hdphoto1.wdp"/><Relationship Id="rId10" Type="http://schemas.openxmlformats.org/officeDocument/2006/relationships/image" Target="../media/image36.png"/><Relationship Id="rId4" Type="http://schemas.openxmlformats.org/officeDocument/2006/relationships/image" Target="../media/image28.png"/><Relationship Id="rId9" Type="http://schemas.openxmlformats.org/officeDocument/2006/relationships/image" Target="../media/image3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5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14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D0B3C21-D30D-4A0F-BE5F-94522D420E75}"/>
              </a:ext>
            </a:extLst>
          </p:cNvPr>
          <p:cNvSpPr/>
          <p:nvPr/>
        </p:nvSpPr>
        <p:spPr bwMode="auto">
          <a:xfrm>
            <a:off x="336884" y="6376737"/>
            <a:ext cx="8530390" cy="4812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6" name="Table">
            <a:extLst>
              <a:ext uri="{FF2B5EF4-FFF2-40B4-BE49-F238E27FC236}">
                <a16:creationId xmlns:a16="http://schemas.microsoft.com/office/drawing/2014/main" id="{1A5CE339-B2AB-4B01-BE08-38098F8BBE6C}"/>
              </a:ext>
            </a:extLst>
          </p:cNvPr>
          <p:cNvGraphicFramePr/>
          <p:nvPr/>
        </p:nvGraphicFramePr>
        <p:xfrm>
          <a:off x="-508000" y="0"/>
          <a:ext cx="10033665" cy="6858000"/>
        </p:xfrm>
        <a:graphic>
          <a:graphicData uri="http://schemas.openxmlformats.org/drawingml/2006/table">
            <a:tbl>
              <a:tblPr/>
              <a:tblGrid>
                <a:gridCol w="668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9E0B491-5FE6-42E0-B756-55586EB644C8}"/>
              </a:ext>
            </a:extLst>
          </p:cNvPr>
          <p:cNvSpPr txBox="1"/>
          <p:nvPr/>
        </p:nvSpPr>
        <p:spPr bwMode="auto">
          <a:xfrm>
            <a:off x="1524000" y="-46684"/>
            <a:ext cx="469127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Aft>
                <a:spcPts val="1000"/>
              </a:spcAft>
              <a:buNone/>
            </a:pPr>
            <a:r>
              <a:rPr lang="en-GB" sz="54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2  2 </a:t>
            </a:r>
            <a:r>
              <a:rPr lang="en-GB" sz="5400" b="1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r>
              <a:rPr lang="en-GB" sz="54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r>
              <a:rPr lang="en-GB" sz="5400" b="1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. 2 </a:t>
            </a:r>
            <a:r>
              <a:rPr lang="en-GB" sz="4400" b="1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54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r>
              <a:rPr lang="en-GB" sz="5400" b="1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en-GB" sz="54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1C184F7-7B9F-42F1-B57F-02A7F1427AE9}"/>
              </a:ext>
            </a:extLst>
          </p:cNvPr>
          <p:cNvCxnSpPr/>
          <p:nvPr/>
        </p:nvCxnSpPr>
        <p:spPr bwMode="auto">
          <a:xfrm>
            <a:off x="1501140" y="0"/>
            <a:ext cx="0" cy="685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FE7BA2-FDAF-403E-9B17-A2591FAE66CF}"/>
              </a:ext>
            </a:extLst>
          </p:cNvPr>
          <p:cNvCxnSpPr>
            <a:cxnSpLocks/>
          </p:cNvCxnSpPr>
          <p:nvPr/>
        </p:nvCxnSpPr>
        <p:spPr bwMode="auto">
          <a:xfrm flipH="1">
            <a:off x="0" y="749300"/>
            <a:ext cx="9144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310E918-C787-4C8A-B636-E454ECDB4950}"/>
              </a:ext>
            </a:extLst>
          </p:cNvPr>
          <p:cNvSpPr txBox="1"/>
          <p:nvPr/>
        </p:nvSpPr>
        <p:spPr bwMode="auto">
          <a:xfrm>
            <a:off x="1500514" y="3386356"/>
            <a:ext cx="5035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Aft>
                <a:spcPts val="1000"/>
              </a:spcAft>
              <a:buNone/>
            </a:pPr>
            <a:r>
              <a:rPr lang="en-GB" sz="2800" b="1" u="sng" kern="1200" dirty="0">
                <a:solidFill>
                  <a:srgbClr val="000000"/>
                </a:solidFill>
                <a:effectLst/>
                <a:latin typeface="XCCW Joined 1a" panose="03050602040000000000" pitchFamily="66" charset="0"/>
                <a:cs typeface="Calibri Light" panose="020F0302020204030204" pitchFamily="34" charset="0"/>
              </a:rPr>
              <a:t>In focus task</a:t>
            </a:r>
            <a:endParaRPr lang="en-GB" sz="2800" u="sng" dirty="0">
              <a:effectLst/>
              <a:latin typeface="XCCW Joined 1a" panose="03050602040000000000" pitchFamily="66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E6F374-717D-4DAF-A2B3-AB6CCA10D69C}"/>
              </a:ext>
            </a:extLst>
          </p:cNvPr>
          <p:cNvSpPr txBox="1"/>
          <p:nvPr/>
        </p:nvSpPr>
        <p:spPr bwMode="auto">
          <a:xfrm>
            <a:off x="1691014" y="1003474"/>
            <a:ext cx="6551112" cy="10772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82CBDD"/>
              </a:buClr>
              <a:buNone/>
            </a:pPr>
            <a:r>
              <a:rPr lang="en-GB" sz="1600" b="1" u="sng" dirty="0">
                <a:latin typeface="Calibri" panose="020F0502020204030204" pitchFamily="34" charset="0"/>
                <a:ea typeface="Myriad Pro Semibold" charset="0"/>
                <a:cs typeface="Calibri" panose="020F0502020204030204" pitchFamily="34" charset="0"/>
              </a:rPr>
              <a:t>6: Can I measure angles with a protractor?</a:t>
            </a:r>
          </a:p>
          <a:p>
            <a:pPr marL="285750" indent="-285750">
              <a:buClr>
                <a:srgbClr val="82CBDD"/>
              </a:buClr>
              <a:buFontTx/>
              <a:buChar char="-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I can identify acute, obtuse and right angles.</a:t>
            </a:r>
          </a:p>
          <a:p>
            <a:pPr marL="285750" indent="-285750">
              <a:buClr>
                <a:srgbClr val="82CBDD"/>
              </a:buClr>
              <a:buFontTx/>
              <a:buChar char="-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I can identify the outer and inner scale.</a:t>
            </a:r>
          </a:p>
          <a:p>
            <a:pPr marL="285750" indent="-285750">
              <a:buClr>
                <a:srgbClr val="82CBDD"/>
              </a:buClr>
              <a:buFontTx/>
              <a:buChar char="-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I can identify straight and reflex angles.</a:t>
            </a:r>
          </a:p>
        </p:txBody>
      </p:sp>
    </p:spTree>
    <p:extLst>
      <p:ext uri="{BB962C8B-B14F-4D97-AF65-F5344CB8AC3E}">
        <p14:creationId xmlns:p14="http://schemas.microsoft.com/office/powerpoint/2010/main" val="3514468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00199" y="814631"/>
            <a:ext cx="5029200" cy="4882365"/>
            <a:chOff x="2022763" y="2175163"/>
            <a:chExt cx="3796146" cy="3685312"/>
          </a:xfrm>
        </p:grpSpPr>
        <p:cxnSp>
          <p:nvCxnSpPr>
            <p:cNvPr id="4" name="Straight Connector 3"/>
            <p:cNvCxnSpPr/>
            <p:nvPr/>
          </p:nvCxnSpPr>
          <p:spPr>
            <a:xfrm flipH="1" flipV="1">
              <a:off x="3920836" y="2175163"/>
              <a:ext cx="2" cy="1842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2022763" y="2175163"/>
              <a:ext cx="3796146" cy="368531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cxnSp>
        <p:nvCxnSpPr>
          <p:cNvPr id="6" name="Straight Connector 5"/>
          <p:cNvCxnSpPr>
            <a:endCxn id="5" idx="1"/>
          </p:cNvCxnSpPr>
          <p:nvPr/>
        </p:nvCxnSpPr>
        <p:spPr>
          <a:xfrm flipH="1" flipV="1">
            <a:off x="1600199" y="3255814"/>
            <a:ext cx="2514601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age result for protra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309" y="929108"/>
            <a:ext cx="4668980" cy="257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837709" y="2978726"/>
            <a:ext cx="277091" cy="27709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93272" y="4076120"/>
                <a:ext cx="5043055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The angle is 90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  <a:p>
                <a:pPr algn="ctr"/>
                <a:endParaRPr lang="en-GB" sz="2800" dirty="0"/>
              </a:p>
              <a:p>
                <a:pPr algn="ctr"/>
                <a:r>
                  <a:rPr lang="en-GB" sz="2800" dirty="0"/>
                  <a:t>It is a right</a:t>
                </a:r>
                <a:r>
                  <a:rPr lang="en-GB" sz="2800" b="1" dirty="0"/>
                  <a:t> </a:t>
                </a:r>
                <a:r>
                  <a:rPr lang="en-GB" sz="2800" dirty="0"/>
                  <a:t>angle.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272" y="4076120"/>
                <a:ext cx="5043055" cy="1384995"/>
              </a:xfrm>
              <a:prstGeom prst="rect">
                <a:avLst/>
              </a:prstGeom>
              <a:blipFill>
                <a:blip r:embed="rId6"/>
                <a:stretch>
                  <a:fillRect t="-4405" b="-11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93274" y="4076120"/>
                <a:ext cx="5043055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The angle is 140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  <a:p>
                <a:pPr algn="ctr"/>
                <a:endParaRPr lang="en-GB" sz="2800" dirty="0"/>
              </a:p>
              <a:p>
                <a:pPr algn="ctr"/>
                <a:r>
                  <a:rPr lang="en-GB" sz="2800" dirty="0"/>
                  <a:t>It is an </a:t>
                </a:r>
                <a:r>
                  <a:rPr lang="en-GB" sz="2800" b="1" dirty="0"/>
                  <a:t>obtuse </a:t>
                </a:r>
                <a:r>
                  <a:rPr lang="en-GB" sz="2800" dirty="0"/>
                  <a:t>angle.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274" y="4076120"/>
                <a:ext cx="5043055" cy="1384995"/>
              </a:xfrm>
              <a:prstGeom prst="rect">
                <a:avLst/>
              </a:prstGeom>
              <a:blipFill>
                <a:blip r:embed="rId7"/>
                <a:stretch>
                  <a:fillRect t="-4405" b="-11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6C33F591-C85F-4504-9F9F-C8B3FF63DA96}"/>
              </a:ext>
            </a:extLst>
          </p:cNvPr>
          <p:cNvSpPr txBox="1"/>
          <p:nvPr/>
        </p:nvSpPr>
        <p:spPr>
          <a:xfrm>
            <a:off x="0" y="114300"/>
            <a:ext cx="1430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New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729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000000">
                                      <p:cBhvr>
                                        <p:cTn id="24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/>
      <p:bldP spid="9" grpId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>
            <a:off x="1406235" y="3255815"/>
            <a:ext cx="27085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Image result for protra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309" y="906099"/>
            <a:ext cx="4668980" cy="257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80310" y="4394207"/>
                <a:ext cx="5043055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The angle is 180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  <a:p>
                <a:pPr algn="ctr"/>
                <a:endParaRPr lang="en-GB" sz="2800" dirty="0"/>
              </a:p>
              <a:p>
                <a:pPr algn="ctr"/>
                <a:r>
                  <a:rPr lang="en-GB" sz="2800" dirty="0"/>
                  <a:t>It is a </a:t>
                </a:r>
                <a:r>
                  <a:rPr lang="en-GB" sz="2800" b="1" dirty="0"/>
                  <a:t>straight</a:t>
                </a:r>
                <a:r>
                  <a:rPr lang="en-GB" sz="2800" dirty="0"/>
                  <a:t> angle.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310" y="4394207"/>
                <a:ext cx="5043055" cy="1384995"/>
              </a:xfrm>
              <a:prstGeom prst="rect">
                <a:avLst/>
              </a:prstGeom>
              <a:blipFill>
                <a:blip r:embed="rId6"/>
                <a:stretch>
                  <a:fillRect t="-4405" b="-11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 rot="3009845">
            <a:off x="1585372" y="800238"/>
            <a:ext cx="5058855" cy="4911154"/>
            <a:chOff x="2022763" y="2175163"/>
            <a:chExt cx="3796146" cy="3685312"/>
          </a:xfrm>
        </p:grpSpPr>
        <p:cxnSp>
          <p:nvCxnSpPr>
            <p:cNvPr id="8" name="Straight Connector 7"/>
            <p:cNvCxnSpPr/>
            <p:nvPr/>
          </p:nvCxnSpPr>
          <p:spPr>
            <a:xfrm flipH="1" flipV="1">
              <a:off x="3920836" y="2175163"/>
              <a:ext cx="2" cy="1842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2022763" y="2175163"/>
              <a:ext cx="3796146" cy="368531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3415F7F7-B830-48C7-BB34-532EDC15966E}"/>
              </a:ext>
            </a:extLst>
          </p:cNvPr>
          <p:cNvSpPr txBox="1"/>
          <p:nvPr/>
        </p:nvSpPr>
        <p:spPr>
          <a:xfrm>
            <a:off x="0" y="114300"/>
            <a:ext cx="1430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New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195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6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 rot="5400000">
            <a:off x="1189200" y="415632"/>
            <a:ext cx="5851200" cy="5680366"/>
            <a:chOff x="2022763" y="2175163"/>
            <a:chExt cx="3796146" cy="3685312"/>
          </a:xfrm>
        </p:grpSpPr>
        <p:cxnSp>
          <p:nvCxnSpPr>
            <p:cNvPr id="4" name="Straight Connector 3"/>
            <p:cNvCxnSpPr/>
            <p:nvPr/>
          </p:nvCxnSpPr>
          <p:spPr>
            <a:xfrm flipH="1" flipV="1">
              <a:off x="3920836" y="2175163"/>
              <a:ext cx="2" cy="1842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2022763" y="2175163"/>
              <a:ext cx="3796146" cy="368531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cxnSp>
        <p:nvCxnSpPr>
          <p:cNvPr id="6" name="Straight Connector 5"/>
          <p:cNvCxnSpPr/>
          <p:nvPr/>
        </p:nvCxnSpPr>
        <p:spPr>
          <a:xfrm flipH="1">
            <a:off x="1406235" y="3255815"/>
            <a:ext cx="27085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06235" y="1093413"/>
                <a:ext cx="5043055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180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40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220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  <a:p>
                <a:pPr algn="ctr"/>
                <a:endParaRPr lang="en-GB" sz="2800" dirty="0"/>
              </a:p>
              <a:p>
                <a:pPr algn="ctr"/>
                <a:r>
                  <a:rPr lang="en-GB" sz="2800" dirty="0"/>
                  <a:t>It is a </a:t>
                </a:r>
                <a:r>
                  <a:rPr lang="en-GB" sz="2800" b="1" dirty="0"/>
                  <a:t>reflex</a:t>
                </a:r>
                <a:r>
                  <a:rPr lang="en-GB" sz="2800" dirty="0"/>
                  <a:t> angle.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235" y="1093413"/>
                <a:ext cx="5043055" cy="1384995"/>
              </a:xfrm>
              <a:prstGeom prst="rect">
                <a:avLst/>
              </a:prstGeom>
              <a:blipFill>
                <a:blip r:embed="rId5"/>
                <a:stretch>
                  <a:fillRect t="-3947" b="-11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413160" y="547253"/>
            <a:ext cx="5417130" cy="5417130"/>
            <a:chOff x="1406235" y="547249"/>
            <a:chExt cx="5417130" cy="5417130"/>
          </a:xfrm>
        </p:grpSpPr>
        <p:pic>
          <p:nvPicPr>
            <p:cNvPr id="9" name="Picture 2" descr="Image result for protractor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0310" y="941098"/>
              <a:ext cx="4668980" cy="25752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1406235" y="547249"/>
              <a:ext cx="5417130" cy="54171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4D127266-704A-4A1D-8607-A7249411E9D3}"/>
              </a:ext>
            </a:extLst>
          </p:cNvPr>
          <p:cNvSpPr txBox="1"/>
          <p:nvPr/>
        </p:nvSpPr>
        <p:spPr>
          <a:xfrm>
            <a:off x="0" y="114300"/>
            <a:ext cx="1430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New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632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6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168" y="849940"/>
            <a:ext cx="1293835" cy="16059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7143" y="4774999"/>
            <a:ext cx="1580633" cy="11638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6414" y="2043347"/>
            <a:ext cx="1828800" cy="1762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90169" y="1601358"/>
            <a:ext cx="1979642" cy="13526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84572" y="1836515"/>
            <a:ext cx="2190750" cy="704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70631" y="4629665"/>
            <a:ext cx="2022763" cy="11832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3737294">
            <a:off x="605429" y="2645732"/>
            <a:ext cx="1714500" cy="10763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8876388">
            <a:off x="3855046" y="4621408"/>
            <a:ext cx="1714500" cy="10763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36551" y="4128648"/>
            <a:ext cx="1615942" cy="1481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87133" y="2630897"/>
            <a:ext cx="1994879" cy="214410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93134" y="372185"/>
            <a:ext cx="7333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Are the angles acute, obtuse, straight or reflex?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79454" y="980818"/>
            <a:ext cx="747045" cy="74704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682298" y="112350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A1CF6D-A0FE-41CE-9156-78FEB4EABC8B}"/>
              </a:ext>
            </a:extLst>
          </p:cNvPr>
          <p:cNvSpPr txBox="1"/>
          <p:nvPr/>
        </p:nvSpPr>
        <p:spPr>
          <a:xfrm>
            <a:off x="0" y="114300"/>
            <a:ext cx="1430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New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203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737294">
            <a:off x="453736" y="4429740"/>
            <a:ext cx="1714500" cy="1076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023" y="2191612"/>
            <a:ext cx="1580633" cy="11638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68236" y="565860"/>
            <a:ext cx="1828800" cy="17621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1509" y="3888398"/>
            <a:ext cx="1994879" cy="214410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7435" y="4269176"/>
            <a:ext cx="1615942" cy="148128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67512" y="3435927"/>
            <a:ext cx="753437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43834" y="285722"/>
            <a:ext cx="2575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Acute angle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27770" y="355340"/>
            <a:ext cx="2798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Obtuse angle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0546" y="3529657"/>
            <a:ext cx="2787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Straight angle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85508" y="3529657"/>
            <a:ext cx="2638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Reflex angle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2975" y="679689"/>
            <a:ext cx="1293835" cy="16059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72901" y="838201"/>
            <a:ext cx="1979642" cy="13526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93377" y="949414"/>
            <a:ext cx="2190750" cy="7048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75564" y="2107423"/>
            <a:ext cx="2022763" cy="118325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876388">
            <a:off x="1688211" y="4559717"/>
            <a:ext cx="1714500" cy="1076325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4100945" y="285722"/>
            <a:ext cx="0" cy="58189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6085D4D-FA89-44C9-9312-4DC07A92F249}"/>
              </a:ext>
            </a:extLst>
          </p:cNvPr>
          <p:cNvSpPr txBox="1"/>
          <p:nvPr/>
        </p:nvSpPr>
        <p:spPr>
          <a:xfrm>
            <a:off x="0" y="114300"/>
            <a:ext cx="1430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New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721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 descr="Image result for protra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12" y="885680"/>
            <a:ext cx="609600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Oval 36"/>
          <p:cNvSpPr/>
          <p:nvPr/>
        </p:nvSpPr>
        <p:spPr>
          <a:xfrm>
            <a:off x="4032567" y="3725980"/>
            <a:ext cx="387926" cy="3879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2535382" y="3962400"/>
            <a:ext cx="1648691" cy="112221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26130" y="4999387"/>
            <a:ext cx="640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This the </a:t>
            </a:r>
            <a:r>
              <a:rPr lang="en-GB" sz="2800" b="1" dirty="0"/>
              <a:t>origin</a:t>
            </a:r>
            <a:r>
              <a:rPr lang="en-GB" sz="2800" dirty="0"/>
              <a:t>, we place this on the vertex where two lines meet.</a:t>
            </a:r>
          </a:p>
          <a:p>
            <a:pPr algn="ctr"/>
            <a:endParaRPr lang="en-GB" sz="2800" dirty="0"/>
          </a:p>
          <a:p>
            <a:pPr algn="ctr"/>
            <a:endParaRPr lang="en-GB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98AD23-9364-4BE9-BDCA-DEB66752634B}"/>
              </a:ext>
            </a:extLst>
          </p:cNvPr>
          <p:cNvSpPr txBox="1"/>
          <p:nvPr/>
        </p:nvSpPr>
        <p:spPr>
          <a:xfrm>
            <a:off x="0" y="114300"/>
            <a:ext cx="177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Develop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493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131129" y="1681163"/>
            <a:ext cx="3380509" cy="1731818"/>
            <a:chOff x="2687782" y="2133600"/>
            <a:chExt cx="3380509" cy="1731818"/>
          </a:xfrm>
        </p:grpSpPr>
        <p:cxnSp>
          <p:nvCxnSpPr>
            <p:cNvPr id="4" name="Straight Connector 3"/>
            <p:cNvCxnSpPr/>
            <p:nvPr/>
          </p:nvCxnSpPr>
          <p:spPr>
            <a:xfrm flipH="1">
              <a:off x="2687782" y="2133600"/>
              <a:ext cx="2521527" cy="17318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687782" y="3865418"/>
              <a:ext cx="338050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6" name="Picture 2" descr="Image result for protra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128" y="3495674"/>
            <a:ext cx="609600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40873" y="4059382"/>
            <a:ext cx="7376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baseline is placed on one of the lines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748145" y="3412981"/>
            <a:ext cx="5957455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3E1D36E-27AA-40AE-960F-0A0D35F40581}"/>
              </a:ext>
            </a:extLst>
          </p:cNvPr>
          <p:cNvSpPr txBox="1"/>
          <p:nvPr/>
        </p:nvSpPr>
        <p:spPr>
          <a:xfrm>
            <a:off x="0" y="114300"/>
            <a:ext cx="177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Develop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192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-0.16667 -0.455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3" y="-2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3131129" y="1681163"/>
            <a:ext cx="3380509" cy="1731818"/>
            <a:chOff x="2687782" y="2133600"/>
            <a:chExt cx="3380509" cy="1731818"/>
          </a:xfrm>
        </p:grpSpPr>
        <p:cxnSp>
          <p:nvCxnSpPr>
            <p:cNvPr id="35" name="Straight Connector 34"/>
            <p:cNvCxnSpPr/>
            <p:nvPr/>
          </p:nvCxnSpPr>
          <p:spPr>
            <a:xfrm flipH="1">
              <a:off x="2687782" y="2133600"/>
              <a:ext cx="2521527" cy="17318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687782" y="3865418"/>
              <a:ext cx="338050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7" name="Picture 2" descr="Image result for protra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9" y="373856"/>
            <a:ext cx="609600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2284280" y="3683779"/>
            <a:ext cx="4516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is the size of the angle?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571803" y="5028172"/>
                <a:ext cx="1094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155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803" y="5028172"/>
                <a:ext cx="1094509" cy="523220"/>
              </a:xfrm>
              <a:prstGeom prst="rect">
                <a:avLst/>
              </a:prstGeom>
              <a:blipFill>
                <a:blip r:embed="rId6"/>
                <a:stretch>
                  <a:fillRect l="-11732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020372" y="5028172"/>
                <a:ext cx="1094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145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372" y="5028172"/>
                <a:ext cx="1094509" cy="523220"/>
              </a:xfrm>
              <a:prstGeom prst="rect">
                <a:avLst/>
              </a:prstGeom>
              <a:blipFill>
                <a:blip r:embed="rId7"/>
                <a:stretch>
                  <a:fillRect l="-1111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632627" y="5023627"/>
                <a:ext cx="1094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45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627" y="5023627"/>
                <a:ext cx="1094509" cy="523220"/>
              </a:xfrm>
              <a:prstGeom prst="rect">
                <a:avLst/>
              </a:prstGeom>
              <a:blipFill>
                <a:blip r:embed="rId8"/>
                <a:stretch>
                  <a:fillRect l="-1173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115063" y="5028172"/>
                <a:ext cx="1094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35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063" y="5028172"/>
                <a:ext cx="1094509" cy="523220"/>
              </a:xfrm>
              <a:prstGeom prst="rect">
                <a:avLst/>
              </a:prstGeom>
              <a:blipFill>
                <a:blip r:embed="rId9"/>
                <a:stretch>
                  <a:fillRect l="-1111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Oval 44"/>
          <p:cNvSpPr/>
          <p:nvPr/>
        </p:nvSpPr>
        <p:spPr>
          <a:xfrm>
            <a:off x="1646973" y="4455591"/>
            <a:ext cx="568036" cy="56803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6" name="Oval 45"/>
          <p:cNvSpPr/>
          <p:nvPr/>
        </p:nvSpPr>
        <p:spPr>
          <a:xfrm>
            <a:off x="3101700" y="4455591"/>
            <a:ext cx="568036" cy="56803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Oval 46"/>
          <p:cNvSpPr/>
          <p:nvPr/>
        </p:nvSpPr>
        <p:spPr>
          <a:xfrm>
            <a:off x="4608381" y="4449098"/>
            <a:ext cx="568036" cy="56803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Oval 48"/>
          <p:cNvSpPr/>
          <p:nvPr/>
        </p:nvSpPr>
        <p:spPr>
          <a:xfrm>
            <a:off x="6121991" y="4455591"/>
            <a:ext cx="568036" cy="56803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68" name="Cross 67">
            <a:extLst>
              <a:ext uri="{FF2B5EF4-FFF2-40B4-BE49-F238E27FC236}">
                <a16:creationId xmlns:a16="http://schemas.microsoft.com/office/drawing/2014/main" id="{0908C2E7-A2DD-6945-A90F-5284A7CEA7B3}"/>
              </a:ext>
            </a:extLst>
          </p:cNvPr>
          <p:cNvSpPr/>
          <p:nvPr/>
        </p:nvSpPr>
        <p:spPr>
          <a:xfrm rot="2694387">
            <a:off x="3130369" y="5489794"/>
            <a:ext cx="586902" cy="586902"/>
          </a:xfrm>
          <a:prstGeom prst="plus">
            <a:avLst>
              <a:gd name="adj" fmla="val 4217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69" name="L-shape 19">
            <a:extLst>
              <a:ext uri="{FF2B5EF4-FFF2-40B4-BE49-F238E27FC236}">
                <a16:creationId xmlns:a16="http://schemas.microsoft.com/office/drawing/2014/main" id="{95BB5639-1D29-204D-871A-4C814C3ECD33}"/>
              </a:ext>
            </a:extLst>
          </p:cNvPr>
          <p:cNvSpPr/>
          <p:nvPr/>
        </p:nvSpPr>
        <p:spPr>
          <a:xfrm rot="18704927">
            <a:off x="6155770" y="5606757"/>
            <a:ext cx="500480" cy="287256"/>
          </a:xfrm>
          <a:prstGeom prst="corner">
            <a:avLst>
              <a:gd name="adj1" fmla="val 35492"/>
              <a:gd name="adj2" fmla="val 38537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70" name="Cross 69">
            <a:extLst>
              <a:ext uri="{FF2B5EF4-FFF2-40B4-BE49-F238E27FC236}">
                <a16:creationId xmlns:a16="http://schemas.microsoft.com/office/drawing/2014/main" id="{0908C2E7-A2DD-6945-A90F-5284A7CEA7B3}"/>
              </a:ext>
            </a:extLst>
          </p:cNvPr>
          <p:cNvSpPr/>
          <p:nvPr/>
        </p:nvSpPr>
        <p:spPr>
          <a:xfrm rot="2694387">
            <a:off x="4583067" y="5495863"/>
            <a:ext cx="586902" cy="586902"/>
          </a:xfrm>
          <a:prstGeom prst="plus">
            <a:avLst>
              <a:gd name="adj" fmla="val 4217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71" name="Cross 70">
            <a:extLst>
              <a:ext uri="{FF2B5EF4-FFF2-40B4-BE49-F238E27FC236}">
                <a16:creationId xmlns:a16="http://schemas.microsoft.com/office/drawing/2014/main" id="{0908C2E7-A2DD-6945-A90F-5284A7CEA7B3}"/>
              </a:ext>
            </a:extLst>
          </p:cNvPr>
          <p:cNvSpPr/>
          <p:nvPr/>
        </p:nvSpPr>
        <p:spPr>
          <a:xfrm rot="2694387">
            <a:off x="1671087" y="5489155"/>
            <a:ext cx="586902" cy="586902"/>
          </a:xfrm>
          <a:prstGeom prst="plus">
            <a:avLst>
              <a:gd name="adj" fmla="val 4217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79827" y="774061"/>
            <a:ext cx="747045" cy="747045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682671" y="91675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4E7C1A-1888-42FB-8670-E5838477B416}"/>
              </a:ext>
            </a:extLst>
          </p:cNvPr>
          <p:cNvSpPr txBox="1"/>
          <p:nvPr/>
        </p:nvSpPr>
        <p:spPr>
          <a:xfrm>
            <a:off x="0" y="114300"/>
            <a:ext cx="177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Develop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606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1" grpId="0"/>
      <p:bldP spid="42" grpId="0"/>
      <p:bldP spid="43" grpId="0"/>
      <p:bldP spid="44" grpId="0"/>
      <p:bldP spid="45" grpId="0" animBg="1"/>
      <p:bldP spid="46" grpId="0" animBg="1"/>
      <p:bldP spid="47" grpId="0" animBg="1"/>
      <p:bldP spid="49" grpId="0" animBg="1"/>
      <p:bldP spid="68" grpId="0" animBg="1"/>
      <p:bldP spid="69" grpId="0" animBg="1"/>
      <p:bldP spid="70" grpId="0" animBg="1"/>
      <p:bldP spid="71" grpId="0" animBg="1"/>
      <p:bldP spid="74" grpId="0"/>
      <p:bldP spid="7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13" y="2660073"/>
            <a:ext cx="1508422" cy="99709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335" y="2078219"/>
            <a:ext cx="2640174" cy="174520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829" b="89744" l="5932" r="8983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82836" y="1576168"/>
            <a:ext cx="3588327" cy="237194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133600" y="4617858"/>
            <a:ext cx="4516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Which is the greatest angle?</a:t>
            </a:r>
          </a:p>
        </p:txBody>
      </p:sp>
      <p:sp>
        <p:nvSpPr>
          <p:cNvPr id="24" name="Oval 23"/>
          <p:cNvSpPr/>
          <p:nvPr/>
        </p:nvSpPr>
        <p:spPr>
          <a:xfrm>
            <a:off x="997528" y="3601749"/>
            <a:ext cx="568036" cy="56803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3300404" y="3601749"/>
            <a:ext cx="568036" cy="56803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6" name="Oval 25"/>
          <p:cNvSpPr/>
          <p:nvPr/>
        </p:nvSpPr>
        <p:spPr>
          <a:xfrm>
            <a:off x="6019800" y="3601749"/>
            <a:ext cx="568036" cy="56803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117013" y="2914388"/>
                <a:ext cx="1094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40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013" y="2914388"/>
                <a:ext cx="1094509" cy="523220"/>
              </a:xfrm>
              <a:prstGeom prst="rect">
                <a:avLst/>
              </a:prstGeom>
              <a:blipFill>
                <a:blip r:embed="rId8"/>
                <a:stretch>
                  <a:fillRect l="-1111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2" descr="Image result for protracto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5700" y="4060213"/>
            <a:ext cx="4142483" cy="228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79827" y="774061"/>
            <a:ext cx="747045" cy="74704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5682671" y="91675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8F1198-3808-45F9-A7E3-6A943E20611E}"/>
              </a:ext>
            </a:extLst>
          </p:cNvPr>
          <p:cNvSpPr txBox="1"/>
          <p:nvPr/>
        </p:nvSpPr>
        <p:spPr>
          <a:xfrm>
            <a:off x="0" y="114300"/>
            <a:ext cx="177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Develop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32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1481E-6 L -1.38889 -0.3918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44" y="-19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33" grpId="0"/>
      <p:bldP spid="33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13" y="2660073"/>
            <a:ext cx="1508422" cy="99709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335" y="2078219"/>
            <a:ext cx="2640174" cy="174520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829" b="89744" l="5932" r="8983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82836" y="1576168"/>
            <a:ext cx="3588327" cy="237194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133600" y="4617858"/>
            <a:ext cx="4516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Which is the greatest angle?</a:t>
            </a:r>
          </a:p>
        </p:txBody>
      </p:sp>
      <p:pic>
        <p:nvPicPr>
          <p:cNvPr id="21" name="Picture 2" descr="Image result for protracto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0114" y="1372327"/>
            <a:ext cx="4142483" cy="228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Oval 21"/>
          <p:cNvSpPr/>
          <p:nvPr/>
        </p:nvSpPr>
        <p:spPr>
          <a:xfrm>
            <a:off x="997528" y="3601749"/>
            <a:ext cx="568036" cy="56803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3" name="Oval 22"/>
          <p:cNvSpPr/>
          <p:nvPr/>
        </p:nvSpPr>
        <p:spPr>
          <a:xfrm>
            <a:off x="3300404" y="3601749"/>
            <a:ext cx="568036" cy="56803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4" name="Oval 23"/>
          <p:cNvSpPr/>
          <p:nvPr/>
        </p:nvSpPr>
        <p:spPr>
          <a:xfrm>
            <a:off x="6019800" y="3601749"/>
            <a:ext cx="568036" cy="56803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117013" y="2914388"/>
                <a:ext cx="1094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40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013" y="2914388"/>
                <a:ext cx="1094509" cy="523220"/>
              </a:xfrm>
              <a:prstGeom prst="rect">
                <a:avLst/>
              </a:prstGeom>
              <a:blipFill>
                <a:blip r:embed="rId9"/>
                <a:stretch>
                  <a:fillRect l="-1111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942373" y="2914388"/>
                <a:ext cx="1094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40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373" y="2914388"/>
                <a:ext cx="1094509" cy="523220"/>
              </a:xfrm>
              <a:prstGeom prst="rect">
                <a:avLst/>
              </a:prstGeom>
              <a:blipFill>
                <a:blip r:embed="rId10"/>
                <a:stretch>
                  <a:fillRect l="-1173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588E5BC6-092D-4D7D-B96F-648C85BAC2B2}"/>
              </a:ext>
            </a:extLst>
          </p:cNvPr>
          <p:cNvSpPr txBox="1"/>
          <p:nvPr/>
        </p:nvSpPr>
        <p:spPr>
          <a:xfrm>
            <a:off x="0" y="114300"/>
            <a:ext cx="177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Develop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000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0.19496 0.0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40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49" y="562572"/>
                <a:ext cx="7846871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137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____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180</a:t>
                </a: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180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____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34</a:t>
                </a: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part-whole models. </a:t>
                </a:r>
              </a:p>
              <a:p>
                <a:pPr marL="457200" indent="-45720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49" y="562572"/>
                <a:ext cx="7846871" cy="3970318"/>
              </a:xfrm>
              <a:prstGeom prst="rect">
                <a:avLst/>
              </a:prstGeom>
              <a:blipFill>
                <a:blip r:embed="rId4"/>
                <a:stretch>
                  <a:fillRect l="-1243" t="-1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>
            <a:extLst>
              <a:ext uri="{FF2B5EF4-FFF2-40B4-BE49-F238E27FC236}">
                <a16:creationId xmlns:a16="http://schemas.microsoft.com/office/drawing/2014/main" id="{6E3CE746-1EA4-4B0F-88CC-E48D9D9F338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93" y="3492819"/>
            <a:ext cx="2077898" cy="208014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A3C17F3-E1CA-4B19-8E8B-A4AB4DE01D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603" y="3504463"/>
            <a:ext cx="2077898" cy="208014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FF5BA84-FE91-4D5B-8070-5D0E6E9820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97813" y="3476952"/>
            <a:ext cx="2077898" cy="208014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F955679-2B61-4EB1-AD1A-15C857532ADB}"/>
              </a:ext>
            </a:extLst>
          </p:cNvPr>
          <p:cNvSpPr txBox="1"/>
          <p:nvPr/>
        </p:nvSpPr>
        <p:spPr>
          <a:xfrm>
            <a:off x="1682360" y="3685148"/>
            <a:ext cx="80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5FEB26-EF5D-4067-AA16-FB04C78F3985}"/>
              </a:ext>
            </a:extLst>
          </p:cNvPr>
          <p:cNvSpPr txBox="1"/>
          <p:nvPr/>
        </p:nvSpPr>
        <p:spPr>
          <a:xfrm>
            <a:off x="4036603" y="3685148"/>
            <a:ext cx="80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360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BB7F9F-8624-4BBB-8CEA-0CDDCE7EC1E5}"/>
              </a:ext>
            </a:extLst>
          </p:cNvPr>
          <p:cNvSpPr txBox="1"/>
          <p:nvPr/>
        </p:nvSpPr>
        <p:spPr>
          <a:xfrm>
            <a:off x="7081016" y="3684850"/>
            <a:ext cx="80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318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691BE0C-0DE8-458D-8622-98CC631BA784}"/>
              </a:ext>
            </a:extLst>
          </p:cNvPr>
          <p:cNvSpPr txBox="1"/>
          <p:nvPr/>
        </p:nvSpPr>
        <p:spPr>
          <a:xfrm>
            <a:off x="7169266" y="4832755"/>
            <a:ext cx="80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DB3D6DB-B07D-4EB1-97A5-DF0B9C1AADEF}"/>
              </a:ext>
            </a:extLst>
          </p:cNvPr>
          <p:cNvSpPr txBox="1"/>
          <p:nvPr/>
        </p:nvSpPr>
        <p:spPr>
          <a:xfrm>
            <a:off x="4670603" y="4876775"/>
            <a:ext cx="80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166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B337C5-710F-4534-A2AD-3BD779309D44}"/>
              </a:ext>
            </a:extLst>
          </p:cNvPr>
          <p:cNvSpPr txBox="1"/>
          <p:nvPr/>
        </p:nvSpPr>
        <p:spPr>
          <a:xfrm>
            <a:off x="1164837" y="4876775"/>
            <a:ext cx="80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A59FFE-274A-4806-AFFA-DD7190AD410A}"/>
              </a:ext>
            </a:extLst>
          </p:cNvPr>
          <p:cNvSpPr txBox="1"/>
          <p:nvPr/>
        </p:nvSpPr>
        <p:spPr>
          <a:xfrm>
            <a:off x="0" y="114300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In focus</a:t>
            </a:r>
          </a:p>
        </p:txBody>
      </p:sp>
    </p:spTree>
    <p:extLst>
      <p:ext uri="{BB962C8B-B14F-4D97-AF65-F5344CB8AC3E}">
        <p14:creationId xmlns:p14="http://schemas.microsoft.com/office/powerpoint/2010/main" val="620086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13" y="2660073"/>
            <a:ext cx="1508422" cy="99709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335" y="2078219"/>
            <a:ext cx="2640174" cy="174520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829" b="89744" l="5932" r="8983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82836" y="1590023"/>
            <a:ext cx="3588327" cy="2371945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2133600" y="4617858"/>
            <a:ext cx="4516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Which is the greatest angle?</a:t>
            </a:r>
          </a:p>
        </p:txBody>
      </p:sp>
      <p:pic>
        <p:nvPicPr>
          <p:cNvPr id="35" name="Picture 2" descr="Image result for protracto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43" y="1402548"/>
            <a:ext cx="4142483" cy="228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Oval 35"/>
          <p:cNvSpPr/>
          <p:nvPr/>
        </p:nvSpPr>
        <p:spPr>
          <a:xfrm>
            <a:off x="997528" y="3601749"/>
            <a:ext cx="568036" cy="56803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7" name="Oval 36"/>
          <p:cNvSpPr/>
          <p:nvPr/>
        </p:nvSpPr>
        <p:spPr>
          <a:xfrm>
            <a:off x="3300404" y="3601749"/>
            <a:ext cx="568036" cy="56803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8" name="Oval 37"/>
          <p:cNvSpPr/>
          <p:nvPr/>
        </p:nvSpPr>
        <p:spPr>
          <a:xfrm>
            <a:off x="6019800" y="3601749"/>
            <a:ext cx="568036" cy="56803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117013" y="2914388"/>
                <a:ext cx="1094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40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013" y="2914388"/>
                <a:ext cx="1094509" cy="523220"/>
              </a:xfrm>
              <a:prstGeom prst="rect">
                <a:avLst/>
              </a:prstGeom>
              <a:blipFill>
                <a:blip r:embed="rId9"/>
                <a:stretch>
                  <a:fillRect l="-1111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942373" y="2914388"/>
                <a:ext cx="1094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40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373" y="2914388"/>
                <a:ext cx="1094509" cy="523220"/>
              </a:xfrm>
              <a:prstGeom prst="rect">
                <a:avLst/>
              </a:prstGeom>
              <a:blipFill>
                <a:blip r:embed="rId10"/>
                <a:stretch>
                  <a:fillRect l="-1173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564738" y="2912143"/>
                <a:ext cx="1094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40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738" y="2912143"/>
                <a:ext cx="1094509" cy="523220"/>
              </a:xfrm>
              <a:prstGeom prst="rect">
                <a:avLst/>
              </a:prstGeom>
              <a:blipFill>
                <a:blip r:embed="rId11"/>
                <a:stretch>
                  <a:fillRect l="-11732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8CCADDD6-C7FF-4B96-A7BF-1D093C7DDCA7}"/>
              </a:ext>
            </a:extLst>
          </p:cNvPr>
          <p:cNvSpPr txBox="1"/>
          <p:nvPr/>
        </p:nvSpPr>
        <p:spPr>
          <a:xfrm>
            <a:off x="0" y="114300"/>
            <a:ext cx="177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Develop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937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00209 L 0.27049 0.003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38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0F4D4A3-60F6-4867-8EB5-D66DDFB0E06F}"/>
              </a:ext>
            </a:extLst>
          </p:cNvPr>
          <p:cNvSpPr txBox="1"/>
          <p:nvPr/>
        </p:nvSpPr>
        <p:spPr>
          <a:xfrm>
            <a:off x="2109770" y="931339"/>
            <a:ext cx="4823768" cy="295606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800" dirty="0">
                <a:latin typeface="XCCW Joined 1a" panose="03050602040000000000" pitchFamily="66" charset="0"/>
              </a:rPr>
              <a:t>I felt I was successful using …..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latin typeface="XCCW Joined 1a" panose="03050602040000000000" pitchFamily="66" charset="0"/>
              </a:rPr>
              <a:t>I found it difficult using ….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latin typeface="XCCW Joined 1a" panose="03050602040000000000" pitchFamily="66" charset="0"/>
              </a:rPr>
              <a:t>An effective strategy I used today was ….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latin typeface="XCCW Joined 1a" panose="03050602040000000000" pitchFamily="66" charset="0"/>
              </a:rPr>
              <a:t>Today, it really helped me to use ….</a:t>
            </a:r>
          </a:p>
          <a:p>
            <a:pPr>
              <a:lnSpc>
                <a:spcPct val="150000"/>
              </a:lnSpc>
            </a:pPr>
            <a:r>
              <a:rPr lang="en-GB" sz="1800">
                <a:latin typeface="XCCW Joined 1a"/>
              </a:rPr>
              <a:t>A top tip for </a:t>
            </a:r>
            <a:r>
              <a:rPr lang="en-GB">
                <a:latin typeface="XCCW Joined 1a"/>
              </a:rPr>
              <a:t>…..</a:t>
            </a:r>
            <a:r>
              <a:rPr lang="en-GB" sz="1800">
                <a:latin typeface="XCCW Joined 1a"/>
              </a:rPr>
              <a:t> is …..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latin typeface="XCCW Joined 1a" panose="03050602040000000000" pitchFamily="66" charset="0"/>
              </a:rPr>
              <a:t>Perhaps it would have been easier if I had used/asked ….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35644A-FCBA-4AF1-BEEA-E109C6838162}"/>
              </a:ext>
            </a:extLst>
          </p:cNvPr>
          <p:cNvSpPr txBox="1"/>
          <p:nvPr/>
        </p:nvSpPr>
        <p:spPr bwMode="auto">
          <a:xfrm>
            <a:off x="3413760" y="297190"/>
            <a:ext cx="457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XCCW Joined 1a" panose="03050602040000000000" pitchFamily="66" charset="0"/>
              </a:rPr>
              <a:t>Reflection</a:t>
            </a:r>
            <a:endParaRPr lang="en-GB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999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49" y="562572"/>
                <a:ext cx="7846871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137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____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180</a:t>
                </a: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180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____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34</a:t>
                </a: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part-whole models. </a:t>
                </a:r>
              </a:p>
              <a:p>
                <a:pPr marL="457200" indent="-45720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49" y="562572"/>
                <a:ext cx="7846871" cy="3970318"/>
              </a:xfrm>
              <a:prstGeom prst="rect">
                <a:avLst/>
              </a:prstGeom>
              <a:blipFill>
                <a:blip r:embed="rId5"/>
                <a:stretch>
                  <a:fillRect l="-1243" t="-1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Pictur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93" y="3492819"/>
            <a:ext cx="2077898" cy="208014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603" y="3504463"/>
            <a:ext cx="2077898" cy="2080142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97813" y="3476952"/>
            <a:ext cx="2077898" cy="20801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82360" y="3685148"/>
            <a:ext cx="80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36603" y="3685148"/>
            <a:ext cx="80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360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081016" y="3684850"/>
            <a:ext cx="80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318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69266" y="4832755"/>
            <a:ext cx="80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70603" y="4876775"/>
            <a:ext cx="80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166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164837" y="4876775"/>
            <a:ext cx="80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6578" y="556928"/>
            <a:ext cx="666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43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9640" y="1649230"/>
            <a:ext cx="668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146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59992" y="4876775"/>
            <a:ext cx="80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153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34323" y="4876775"/>
            <a:ext cx="80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</a:rPr>
              <a:t>194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62889" y="4234399"/>
            <a:ext cx="80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360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0C8DE0-3323-448B-B06A-4FE6D18CDE25}"/>
              </a:ext>
            </a:extLst>
          </p:cNvPr>
          <p:cNvSpPr txBox="1"/>
          <p:nvPr/>
        </p:nvSpPr>
        <p:spPr>
          <a:xfrm>
            <a:off x="0" y="114300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In focus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435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3"/>
          <a:srcRect t="21153" r="25023"/>
          <a:stretch/>
        </p:blipFill>
        <p:spPr>
          <a:xfrm>
            <a:off x="4420465" y="2039839"/>
            <a:ext cx="1411432" cy="1913225"/>
          </a:xfrm>
          <a:prstGeom prst="rect">
            <a:avLst/>
          </a:prstGeom>
        </p:spPr>
      </p:pic>
      <p:grpSp>
        <p:nvGrpSpPr>
          <p:cNvPr id="55" name="Group 54"/>
          <p:cNvGrpSpPr/>
          <p:nvPr/>
        </p:nvGrpSpPr>
        <p:grpSpPr>
          <a:xfrm>
            <a:off x="2728479" y="2035819"/>
            <a:ext cx="3796146" cy="3685312"/>
            <a:chOff x="2022763" y="2175163"/>
            <a:chExt cx="3796146" cy="3685312"/>
          </a:xfrm>
        </p:grpSpPr>
        <p:cxnSp>
          <p:nvCxnSpPr>
            <p:cNvPr id="56" name="Straight Connector 55"/>
            <p:cNvCxnSpPr/>
            <p:nvPr/>
          </p:nvCxnSpPr>
          <p:spPr>
            <a:xfrm flipH="1" flipV="1">
              <a:off x="3920836" y="2175163"/>
              <a:ext cx="2" cy="1842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2022763" y="2175163"/>
              <a:ext cx="3796146" cy="368531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cxnSp>
        <p:nvCxnSpPr>
          <p:cNvPr id="58" name="Straight Connector 57"/>
          <p:cNvCxnSpPr/>
          <p:nvPr/>
        </p:nvCxnSpPr>
        <p:spPr>
          <a:xfrm flipH="1" flipV="1">
            <a:off x="4626547" y="2021963"/>
            <a:ext cx="2" cy="18426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185680" y="3615237"/>
            <a:ext cx="159327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88849" y="2707296"/>
            <a:ext cx="23968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An angle is a measure of the amount of turn between two 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EAFCF1-83FD-414D-985D-49C471352B66}"/>
              </a:ext>
            </a:extLst>
          </p:cNvPr>
          <p:cNvSpPr txBox="1"/>
          <p:nvPr/>
        </p:nvSpPr>
        <p:spPr>
          <a:xfrm>
            <a:off x="0" y="114300"/>
            <a:ext cx="1430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New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979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060000">
                                      <p:cBhvr>
                                        <p:cTn id="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/>
          <p:cNvGrpSpPr/>
          <p:nvPr/>
        </p:nvGrpSpPr>
        <p:grpSpPr>
          <a:xfrm>
            <a:off x="913747" y="1859973"/>
            <a:ext cx="3796146" cy="3685312"/>
            <a:chOff x="2022763" y="2175163"/>
            <a:chExt cx="3796146" cy="3685312"/>
          </a:xfrm>
        </p:grpSpPr>
        <p:cxnSp>
          <p:nvCxnSpPr>
            <p:cNvPr id="79" name="Straight Connector 78"/>
            <p:cNvCxnSpPr/>
            <p:nvPr/>
          </p:nvCxnSpPr>
          <p:spPr>
            <a:xfrm flipH="1" flipV="1">
              <a:off x="3920836" y="2175163"/>
              <a:ext cx="2" cy="1842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2022763" y="2175163"/>
              <a:ext cx="3796146" cy="368531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219655" y="1859973"/>
            <a:ext cx="3796146" cy="3685312"/>
            <a:chOff x="2022763" y="2175163"/>
            <a:chExt cx="3796146" cy="3685312"/>
          </a:xfrm>
        </p:grpSpPr>
        <p:cxnSp>
          <p:nvCxnSpPr>
            <p:cNvPr id="82" name="Straight Connector 81"/>
            <p:cNvCxnSpPr/>
            <p:nvPr/>
          </p:nvCxnSpPr>
          <p:spPr>
            <a:xfrm flipH="1" flipV="1">
              <a:off x="3920836" y="2175163"/>
              <a:ext cx="2" cy="1842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2022763" y="2175163"/>
              <a:ext cx="3796146" cy="368531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cxnSp>
        <p:nvCxnSpPr>
          <p:cNvPr id="84" name="Straight Connector 83"/>
          <p:cNvCxnSpPr/>
          <p:nvPr/>
        </p:nvCxnSpPr>
        <p:spPr>
          <a:xfrm flipH="1" flipV="1">
            <a:off x="2811822" y="1859973"/>
            <a:ext cx="2" cy="1842656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 flipV="1">
            <a:off x="6117730" y="1859973"/>
            <a:ext cx="2" cy="1842656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941922" y="696761"/>
            <a:ext cx="5043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Which line has turned the most?</a:t>
            </a:r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2793517" y="1448675"/>
            <a:ext cx="1994774" cy="2253954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3372744" y="3103683"/>
            <a:ext cx="158260" cy="1582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89" name="Oval 88"/>
          <p:cNvSpPr/>
          <p:nvPr/>
        </p:nvSpPr>
        <p:spPr>
          <a:xfrm>
            <a:off x="2714385" y="2860431"/>
            <a:ext cx="158260" cy="1582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cxnSp>
        <p:nvCxnSpPr>
          <p:cNvPr id="90" name="Curved Connector 89"/>
          <p:cNvCxnSpPr>
            <a:stCxn id="89" idx="0"/>
            <a:endCxn id="88" idx="0"/>
          </p:cNvCxnSpPr>
          <p:nvPr/>
        </p:nvCxnSpPr>
        <p:spPr>
          <a:xfrm rot="16200000" flipH="1">
            <a:off x="3001068" y="2652878"/>
            <a:ext cx="243252" cy="658359"/>
          </a:xfrm>
          <a:prstGeom prst="curvedConnector3">
            <a:avLst>
              <a:gd name="adj1" fmla="val -93977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6056901" y="4739054"/>
            <a:ext cx="158260" cy="1582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92" name="Oval 91"/>
          <p:cNvSpPr/>
          <p:nvPr/>
        </p:nvSpPr>
        <p:spPr>
          <a:xfrm>
            <a:off x="5984977" y="2702171"/>
            <a:ext cx="158260" cy="1582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cxnSp>
        <p:nvCxnSpPr>
          <p:cNvPr id="93" name="Curved Connector 92"/>
          <p:cNvCxnSpPr>
            <a:stCxn id="92" idx="6"/>
            <a:endCxn id="91" idx="6"/>
          </p:cNvCxnSpPr>
          <p:nvPr/>
        </p:nvCxnSpPr>
        <p:spPr>
          <a:xfrm>
            <a:off x="6143237" y="2781301"/>
            <a:ext cx="71924" cy="2036883"/>
          </a:xfrm>
          <a:prstGeom prst="curvedConnector3">
            <a:avLst>
              <a:gd name="adj1" fmla="val 967936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5" name="Picture 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4668" y="5288567"/>
            <a:ext cx="747045" cy="747045"/>
          </a:xfrm>
          <a:prstGeom prst="rect">
            <a:avLst/>
          </a:prstGeom>
        </p:spPr>
      </p:pic>
      <p:sp>
        <p:nvSpPr>
          <p:cNvPr id="96" name="TextBox 95"/>
          <p:cNvSpPr txBox="1"/>
          <p:nvPr/>
        </p:nvSpPr>
        <p:spPr>
          <a:xfrm>
            <a:off x="667512" y="543125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E22FF0-0765-40EA-8EB1-0709356BA4B8}"/>
              </a:ext>
            </a:extLst>
          </p:cNvPr>
          <p:cNvSpPr txBox="1"/>
          <p:nvPr/>
        </p:nvSpPr>
        <p:spPr>
          <a:xfrm>
            <a:off x="0" y="114300"/>
            <a:ext cx="1430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New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157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060000">
                                      <p:cBhvr>
                                        <p:cTn id="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96" grpId="0"/>
      <p:bldP spid="9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964529" y="696761"/>
            <a:ext cx="5043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Which line has turned the most?</a:t>
            </a:r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9827" y="5098629"/>
            <a:ext cx="747045" cy="747045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5682671" y="524131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803603" y="1483679"/>
            <a:ext cx="3796146" cy="3685312"/>
            <a:chOff x="2022763" y="2175163"/>
            <a:chExt cx="3796146" cy="3685312"/>
          </a:xfrm>
        </p:grpSpPr>
        <p:cxnSp>
          <p:nvCxnSpPr>
            <p:cNvPr id="84" name="Straight Connector 83"/>
            <p:cNvCxnSpPr/>
            <p:nvPr/>
          </p:nvCxnSpPr>
          <p:spPr>
            <a:xfrm flipH="1" flipV="1">
              <a:off x="3920836" y="2175163"/>
              <a:ext cx="2" cy="1842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2022763" y="2175163"/>
              <a:ext cx="3796146" cy="368531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4109511" y="1483679"/>
            <a:ext cx="3796146" cy="3685312"/>
            <a:chOff x="2022763" y="2175163"/>
            <a:chExt cx="3796146" cy="3685312"/>
          </a:xfrm>
        </p:grpSpPr>
        <p:cxnSp>
          <p:nvCxnSpPr>
            <p:cNvPr id="87" name="Straight Connector 86"/>
            <p:cNvCxnSpPr/>
            <p:nvPr/>
          </p:nvCxnSpPr>
          <p:spPr>
            <a:xfrm flipH="1" flipV="1">
              <a:off x="3920836" y="2175163"/>
              <a:ext cx="2" cy="1842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2022763" y="2175163"/>
              <a:ext cx="3796146" cy="368531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89" name="Straight Connector 88"/>
          <p:cNvCxnSpPr/>
          <p:nvPr/>
        </p:nvCxnSpPr>
        <p:spPr>
          <a:xfrm flipH="1" flipV="1">
            <a:off x="2701678" y="1483679"/>
            <a:ext cx="2" cy="1842656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 flipV="1">
            <a:off x="6007586" y="1483679"/>
            <a:ext cx="2" cy="1842656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2683373" y="1072381"/>
            <a:ext cx="1994774" cy="2253954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1284652" y="3247205"/>
            <a:ext cx="158260" cy="1582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/>
          <p:cNvSpPr/>
          <p:nvPr/>
        </p:nvSpPr>
        <p:spPr>
          <a:xfrm>
            <a:off x="2633294" y="2337600"/>
            <a:ext cx="158260" cy="1582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4" name="Curved Connector 93"/>
          <p:cNvCxnSpPr>
            <a:stCxn id="93" idx="2"/>
            <a:endCxn id="92" idx="0"/>
          </p:cNvCxnSpPr>
          <p:nvPr/>
        </p:nvCxnSpPr>
        <p:spPr>
          <a:xfrm rot="10800000" flipV="1">
            <a:off x="1363782" y="2416729"/>
            <a:ext cx="1269512" cy="830475"/>
          </a:xfrm>
          <a:prstGeom prst="curved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6928006" y="3247205"/>
            <a:ext cx="158260" cy="1582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5874833" y="2325877"/>
            <a:ext cx="158260" cy="1582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7" name="Curved Connector 96"/>
          <p:cNvCxnSpPr>
            <a:cxnSpLocks/>
          </p:cNvCxnSpPr>
          <p:nvPr/>
        </p:nvCxnSpPr>
        <p:spPr>
          <a:xfrm>
            <a:off x="6072002" y="2405007"/>
            <a:ext cx="1270800" cy="831600"/>
          </a:xfrm>
          <a:prstGeom prst="curved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D906E24-6359-459F-986C-E98AF97E0361}"/>
              </a:ext>
            </a:extLst>
          </p:cNvPr>
          <p:cNvSpPr txBox="1"/>
          <p:nvPr/>
        </p:nvSpPr>
        <p:spPr>
          <a:xfrm>
            <a:off x="0" y="114300"/>
            <a:ext cx="1430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New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592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82" grpId="0"/>
      <p:bldP spid="8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protra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12" y="885680"/>
            <a:ext cx="609600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28412" y="4655127"/>
            <a:ext cx="640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This is a </a:t>
            </a:r>
            <a:r>
              <a:rPr lang="en-GB" sz="2800" b="1" dirty="0"/>
              <a:t>protractor.</a:t>
            </a:r>
          </a:p>
          <a:p>
            <a:pPr algn="ctr"/>
            <a:r>
              <a:rPr lang="en-GB" sz="2800" dirty="0"/>
              <a:t>We can use it to measure the degrees of turn between two lines.</a:t>
            </a:r>
          </a:p>
          <a:p>
            <a:pPr algn="ctr"/>
            <a:endParaRPr lang="en-GB" sz="2800" dirty="0"/>
          </a:p>
          <a:p>
            <a:pPr algn="ctr"/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BA7A95-5F57-46E6-B2C0-E5420154863B}"/>
              </a:ext>
            </a:extLst>
          </p:cNvPr>
          <p:cNvSpPr txBox="1"/>
          <p:nvPr/>
        </p:nvSpPr>
        <p:spPr>
          <a:xfrm>
            <a:off x="0" y="114300"/>
            <a:ext cx="1430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New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545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 flipH="1">
            <a:off x="1181098" y="3255815"/>
            <a:ext cx="29337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Image result for protra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261" y="943933"/>
            <a:ext cx="4668980" cy="257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593272" y="3865651"/>
                <a:ext cx="5043055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The angle is 40 degrees </a:t>
                </a:r>
              </a:p>
              <a:p>
                <a:pPr algn="ctr"/>
                <a:endParaRPr lang="en-GB" sz="2800" dirty="0"/>
              </a:p>
              <a:p>
                <a:pPr algn="ctr"/>
                <a:r>
                  <a:rPr lang="en-GB" sz="2800" dirty="0"/>
                  <a:t>We can write this as 40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  <a:p>
                <a:pPr algn="ctr"/>
                <a:endParaRPr lang="en-GB" sz="2800" dirty="0"/>
              </a:p>
              <a:p>
                <a:pPr algn="ctr"/>
                <a:r>
                  <a:rPr lang="en-GB" sz="2800" dirty="0"/>
                  <a:t>It is an </a:t>
                </a:r>
                <a:r>
                  <a:rPr lang="en-GB" sz="2800" b="1" dirty="0"/>
                  <a:t>acute </a:t>
                </a:r>
                <a:r>
                  <a:rPr lang="en-GB" sz="2800" dirty="0"/>
                  <a:t>angle.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272" y="3865651"/>
                <a:ext cx="5043055" cy="2246769"/>
              </a:xfrm>
              <a:prstGeom prst="rect">
                <a:avLst/>
              </a:prstGeom>
              <a:blipFill>
                <a:blip r:embed="rId6"/>
                <a:stretch>
                  <a:fillRect t="-2439" b="-67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>
            <a:cxnSpLocks/>
          </p:cNvCxnSpPr>
          <p:nvPr/>
        </p:nvCxnSpPr>
        <p:spPr>
          <a:xfrm>
            <a:off x="2549236" y="1041328"/>
            <a:ext cx="474521" cy="4258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5084618" y="1690255"/>
            <a:ext cx="1177637" cy="138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146465" y="518108"/>
            <a:ext cx="2015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Outer scale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120244" y="1411721"/>
            <a:ext cx="2015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Inner scale</a:t>
            </a:r>
          </a:p>
        </p:txBody>
      </p:sp>
      <p:sp>
        <p:nvSpPr>
          <p:cNvPr id="28" name="Oval 27"/>
          <p:cNvSpPr/>
          <p:nvPr/>
        </p:nvSpPr>
        <p:spPr>
          <a:xfrm>
            <a:off x="2390351" y="1816061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grpSp>
        <p:nvGrpSpPr>
          <p:cNvPr id="30" name="Group 29"/>
          <p:cNvGrpSpPr/>
          <p:nvPr/>
        </p:nvGrpSpPr>
        <p:grpSpPr>
          <a:xfrm rot="16200000">
            <a:off x="1153522" y="380997"/>
            <a:ext cx="5922553" cy="5749636"/>
            <a:chOff x="2022763" y="2175163"/>
            <a:chExt cx="3796146" cy="3685312"/>
          </a:xfrm>
        </p:grpSpPr>
        <p:cxnSp>
          <p:nvCxnSpPr>
            <p:cNvPr id="31" name="Straight Connector 30"/>
            <p:cNvCxnSpPr/>
            <p:nvPr/>
          </p:nvCxnSpPr>
          <p:spPr>
            <a:xfrm flipH="1" flipV="1">
              <a:off x="3920836" y="2175163"/>
              <a:ext cx="2" cy="1842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022763" y="2175163"/>
              <a:ext cx="3796146" cy="368531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EBE288BD-8EB2-4F9E-8F02-351149462D72}"/>
              </a:ext>
            </a:extLst>
          </p:cNvPr>
          <p:cNvSpPr txBox="1"/>
          <p:nvPr/>
        </p:nvSpPr>
        <p:spPr>
          <a:xfrm>
            <a:off x="0" y="114300"/>
            <a:ext cx="1430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New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807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6" dur="4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>
            <a:off x="1288473" y="3255815"/>
            <a:ext cx="28263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Image result for protra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459" y="941098"/>
            <a:ext cx="4668980" cy="257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018704" y="462350"/>
            <a:ext cx="0" cy="3191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93272" y="4076120"/>
                <a:ext cx="5043055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The angle is 88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  <a:p>
                <a:pPr algn="ctr"/>
                <a:endParaRPr lang="en-GB" sz="2800" dirty="0"/>
              </a:p>
              <a:p>
                <a:pPr algn="ctr"/>
                <a:r>
                  <a:rPr lang="en-GB" sz="2800" dirty="0"/>
                  <a:t>It is an </a:t>
                </a:r>
                <a:r>
                  <a:rPr lang="en-GB" sz="2800" b="1" dirty="0"/>
                  <a:t>acute </a:t>
                </a:r>
                <a:r>
                  <a:rPr lang="en-GB" sz="2800" dirty="0"/>
                  <a:t>angle.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272" y="4076120"/>
                <a:ext cx="5043055" cy="1384995"/>
              </a:xfrm>
              <a:prstGeom prst="rect">
                <a:avLst/>
              </a:prstGeom>
              <a:blipFill>
                <a:blip r:embed="rId6"/>
                <a:stretch>
                  <a:fillRect t="-4405" b="-11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 rot="18528434">
            <a:off x="1533766" y="773825"/>
            <a:ext cx="5162067" cy="4963982"/>
            <a:chOff x="2022763" y="2175163"/>
            <a:chExt cx="3796146" cy="3685312"/>
          </a:xfrm>
        </p:grpSpPr>
        <p:cxnSp>
          <p:nvCxnSpPr>
            <p:cNvPr id="9" name="Straight Connector 8"/>
            <p:cNvCxnSpPr/>
            <p:nvPr/>
          </p:nvCxnSpPr>
          <p:spPr>
            <a:xfrm flipH="1" flipV="1">
              <a:off x="3920836" y="2175163"/>
              <a:ext cx="2" cy="1842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2022763" y="2175163"/>
              <a:ext cx="3796146" cy="368531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61DA39C-5F4E-4FE1-9F1C-42B90B8C1D97}"/>
              </a:ext>
            </a:extLst>
          </p:cNvPr>
          <p:cNvSpPr txBox="1"/>
          <p:nvPr/>
        </p:nvSpPr>
        <p:spPr>
          <a:xfrm>
            <a:off x="0" y="114300"/>
            <a:ext cx="1430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New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739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940000">
                                      <p:cBhvr>
                                        <p:cTn id="6" dur="4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5.8|8.4|25.6|6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9|17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5.3|6.9|5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6.1|2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13.7|2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7|10|4.8|12.4|4.1|14|3.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3.6|3.8|2.3|7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5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|12.4|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5.4|3.1|4.3|6.1|5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2.8|3.2|4.4|12.9|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27.1|6.4|5.2|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11.4|12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4.3|3.5|1.9|11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3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3F519E-E43E-4C02-A4E4-51E9D68B6F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cee99ee9-287b-4f9a-957c-ba5ae7375c9a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5594</TotalTime>
  <Words>426</Words>
  <Application>Microsoft Office PowerPoint</Application>
  <PresentationFormat>On-screen Show (4:3)</PresentationFormat>
  <Paragraphs>131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21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Comic Sans MS</vt:lpstr>
      <vt:lpstr>KG Primary Penmanship</vt:lpstr>
      <vt:lpstr>Myriad Pro</vt:lpstr>
      <vt:lpstr>XCCW Joined 1a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Nathan Turton</cp:lastModifiedBy>
  <cp:revision>355</cp:revision>
  <dcterms:created xsi:type="dcterms:W3CDTF">2019-07-05T11:02:13Z</dcterms:created>
  <dcterms:modified xsi:type="dcterms:W3CDTF">2022-02-20T10:49:07Z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