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6" r:id="rId4"/>
    <p:sldId id="265" r:id="rId5"/>
    <p:sldId id="269" r:id="rId6"/>
    <p:sldId id="270" r:id="rId7"/>
    <p:sldId id="268" r:id="rId8"/>
    <p:sldId id="271" r:id="rId9"/>
    <p:sldId id="274" r:id="rId10"/>
    <p:sldId id="272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E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B888A-E85F-4CEB-9915-06E6A6E9A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14FC8A-D257-4BBD-AA24-DC8AD54BC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7C88C-B5BD-4D98-81F0-923953E7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BF168-D3A3-492F-962C-BDCD03DF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40AB2-E78B-487C-82FB-5B116D42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E7AFA-C7A4-4C23-838E-88F8AC5C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38928B-70ED-441F-81B6-BA41DB605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2BCD0-EBDF-4810-9A3E-014802D7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CDCBB1-DB80-4B5B-A66A-967E921C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27DE4-1793-4CDB-A594-B1CEB84C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9908D2-BEBF-45AE-8933-AA95B1D16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D7B44-2AA0-45B6-B5D6-057BC8E1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64C55-32CC-45F6-9096-03AB7304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C6B8C-8B95-4A48-96FD-5A77D47C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A38B75-3328-46B1-B304-AAA2E126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5A63B-948F-44B0-A974-B4F8BAB2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D33CB-B220-4BD4-97A0-5349131F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08974-DEBF-408E-AED2-B2EC9395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708C14-03B7-4AEF-A787-2A56FBB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AA24AC-7F89-479C-B60D-8A4374BF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EB101-CD1D-4855-B5A3-05B48201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042F98-68C0-4F69-BE1C-599550BAC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3B169-79B0-4C8B-B214-B7E4B61A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0A07C7-9867-44E9-B007-64661E86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767D0-76C2-49A8-8346-7CA25B29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4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6E72-187E-4DC1-9A4A-076707FA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1F779-7A64-46B1-AD2E-F4C374B1A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56D430-DC9F-4D7F-BE83-B233908D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8815D-B28C-4954-B590-40B66847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E224F4-EC1F-4A7B-8520-15180C3B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0B2240-F9F5-4B8C-A0B2-FE9EF562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1FED4-3DCA-45A7-8347-DA171B22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A4E71-8168-434D-B3DC-FB56AB65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DD84C2-90DE-439A-8581-B9B2932FF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E2B6B1-6AFC-4C49-AAB7-A4C69EC5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35ACFB-398F-4F8B-B725-3DBB77195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34668D-C841-4162-8743-1BC42A2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FBD412-3170-41BF-89FE-D60387F3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E5045A-7FF9-443B-912B-B601E5CF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2D1D3-9A20-423A-BB2F-AC3BBCCD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CA9E12-CB85-48EA-A090-A6C223AE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DB41B3-401C-471D-B6A5-8F998E59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B99A6F-9861-4F0A-95B1-92F57A02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9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0CAE3A-F324-4061-8E5F-E664A1F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C76CD1-AB53-417C-BE5F-58E19CD7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900D2B-556A-4E8B-9178-9C481E44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9121B-EF60-42DE-A058-D8473E6D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1A35A-56FC-42D0-88CF-9163B906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62845E-B1C8-4D5F-9BED-5286B6135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ED5E4C-F9A2-4A47-99B5-49D41FD8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A5651A-46D5-4DD0-B969-86AAA0A0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52A290-6A14-42C1-BAFD-EA814831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0501A-313A-4644-BAEF-8BC1D52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2E08D7-815A-40EB-B902-00AA8F7C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EA7A3D-7221-44E8-84A7-A52CD1B53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F62127-CE76-4CF9-90FB-82DF78FF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E1513B-29F5-485B-B97A-B84B2E8C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791EB6-B0D1-4F53-97C9-7B9575ED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FE3F64-9C0D-4FFC-86DC-2C7EFCCA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5185F5-FC79-4798-96AE-960AAA8C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BF87E-4963-4583-B276-C4AEF99EC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CAC4-07DA-4688-8337-331071119379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F9E909-675F-4D73-8AE5-54D6F3D1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464C89-563C-4DDC-B5A3-3D5763048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choolrun.com/what-are-modal-ver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D0472-34AA-4D17-85FA-F476F4E5F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169" y="7823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3600" u="sng" dirty="0" smtClean="0">
                <a:latin typeface="XCCW Joined 1a" panose="03050602040000000000" pitchFamily="66" charset="0"/>
              </a:rPr>
              <a:t>Tuesday</a:t>
            </a:r>
            <a:r>
              <a:rPr lang="en-GB" sz="3600" u="sng" dirty="0" smtClean="0">
                <a:latin typeface="XCCW Joined 1a" panose="03050602040000000000" pitchFamily="66" charset="0"/>
              </a:rPr>
              <a:t> 5</a:t>
            </a:r>
            <a:r>
              <a:rPr lang="en-GB" sz="3600" u="sng" baseline="30000" dirty="0" smtClean="0">
                <a:latin typeface="XCCW Joined 1a" panose="03050602040000000000" pitchFamily="66" charset="0"/>
              </a:rPr>
              <a:t>th</a:t>
            </a:r>
            <a:r>
              <a:rPr lang="en-GB" sz="3600" u="sng" dirty="0" smtClean="0">
                <a:latin typeface="XCCW Joined 1a" panose="03050602040000000000" pitchFamily="66" charset="0"/>
              </a:rPr>
              <a:t> January 2021</a:t>
            </a:r>
            <a:r>
              <a:rPr lang="en-GB" sz="3600" u="sng" dirty="0">
                <a:latin typeface="XCCW Joined 1a" panose="03050602040000000000" pitchFamily="66" charset="0"/>
              </a:rPr>
              <a:t/>
            </a:r>
            <a:br>
              <a:rPr lang="en-GB" sz="3600" u="sng" dirty="0">
                <a:latin typeface="XCCW Joined 1a" panose="03050602040000000000" pitchFamily="66" charset="0"/>
              </a:rPr>
            </a:br>
            <a:r>
              <a:rPr lang="en-GB" sz="3600" b="1" dirty="0">
                <a:latin typeface="XCCW Joined 1a" panose="03050602040000000000" pitchFamily="66" charset="0"/>
              </a:rPr>
              <a:t>Band 5/6 </a:t>
            </a:r>
            <a:endParaRPr lang="en-GB" sz="3600" b="1" u="sng" dirty="0">
              <a:latin typeface="XCCW Joined 1a" panose="030506020400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80D15D-7397-433E-965E-DD5BCD80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36862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GB" sz="4000" dirty="0">
                <a:latin typeface="XCCW Joined 1a" panose="03050602040000000000" pitchFamily="66" charset="0"/>
              </a:rPr>
              <a:t>LI: </a:t>
            </a:r>
            <a:r>
              <a:rPr lang="en-GB" sz="4000" dirty="0" smtClean="0">
                <a:latin typeface="XCCW Joined 1a" panose="03050602040000000000" pitchFamily="66" charset="0"/>
              </a:rPr>
              <a:t>I </a:t>
            </a:r>
            <a:r>
              <a:rPr lang="en-GB" sz="4000" dirty="0">
                <a:latin typeface="XCCW Joined 1a" panose="03050602040000000000" pitchFamily="66" charset="0"/>
              </a:rPr>
              <a:t>can use modal verbs to indicate degrees of possibility</a:t>
            </a:r>
            <a:r>
              <a:rPr lang="en-US" sz="4000" dirty="0">
                <a:latin typeface="XCCW Joined 1a" panose="03050602040000000000" pitchFamily="66" charset="0"/>
              </a:rPr>
              <a:t> </a:t>
            </a:r>
            <a:endParaRPr lang="en-GB" sz="4000" dirty="0">
              <a:latin typeface="XCCW Joined 1a" panose="03050602040000000000" pitchFamily="66" charset="0"/>
            </a:endParaRPr>
          </a:p>
          <a:p>
            <a:pPr algn="l"/>
            <a:r>
              <a:rPr lang="en-GB" sz="4000" dirty="0">
                <a:latin typeface="XCCW Joined 1a" panose="03050602040000000000" pitchFamily="66" charset="0"/>
              </a:rPr>
              <a:t> </a:t>
            </a:r>
          </a:p>
          <a:p>
            <a:pPr algn="l" fontAlgn="base"/>
            <a:r>
              <a:rPr lang="en-GB" sz="4000" dirty="0">
                <a:latin typeface="XCCW Joined 1a" panose="03050602040000000000" pitchFamily="66" charset="0"/>
              </a:rPr>
              <a:t>Band 2/ 3</a:t>
            </a:r>
            <a:r>
              <a:rPr lang="en-US" sz="4000" dirty="0">
                <a:latin typeface="XCCW Joined 1a" panose="03050602040000000000" pitchFamily="66" charset="0"/>
              </a:rPr>
              <a:t> </a:t>
            </a:r>
            <a:endParaRPr lang="en-GB" sz="4000" dirty="0">
              <a:latin typeface="XCCW Joined 1a" panose="03050602040000000000" pitchFamily="66" charset="0"/>
            </a:endParaRPr>
          </a:p>
          <a:p>
            <a:pPr algn="l" fontAlgn="base"/>
            <a:r>
              <a:rPr lang="en-GB" sz="4000" dirty="0" smtClean="0">
                <a:latin typeface="XCCW Joined 1a" panose="03050602040000000000" pitchFamily="66" charset="0"/>
              </a:rPr>
              <a:t>LI: I can use </a:t>
            </a:r>
            <a:r>
              <a:rPr lang="en-GB" sz="4000" dirty="0">
                <a:latin typeface="XCCW Joined 1a" panose="03050602040000000000" pitchFamily="66" charset="0"/>
              </a:rPr>
              <a:t>imperative verbs</a:t>
            </a:r>
            <a:r>
              <a:rPr lang="en-US" sz="4000" dirty="0"/>
              <a:t> </a:t>
            </a:r>
            <a:endParaRPr lang="en-GB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 Infant St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9239D6-D0EA-43B7-BE08-76A35B7E61D7}"/>
              </a:ext>
            </a:extLst>
          </p:cNvPr>
          <p:cNvSpPr/>
          <p:nvPr/>
        </p:nvSpPr>
        <p:spPr>
          <a:xfrm>
            <a:off x="9315450" y="152996"/>
            <a:ext cx="2495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u="sng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</a:t>
            </a:r>
            <a:endParaRPr lang="en-GB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6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867509"/>
            <a:ext cx="9835662" cy="58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58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94868" y="6454318"/>
            <a:ext cx="1584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367073" y="272388"/>
            <a:ext cx="11457857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sentences below based on the necessity (least to most) that the modal verb implies. Explain your order.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could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tomorrow. 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ought to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tomorrow. 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must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order would be B, C, A because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7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94868" y="6454318"/>
            <a:ext cx="1584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367073" y="272388"/>
            <a:ext cx="11457857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sentences below based on the necessity (least to most) that the modal verb implies. Explain your order.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could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tomorrow. 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ought to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tomorrow. 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I 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must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order the cake for the party before tomorrow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order would be B, C, A because ‘could’ suggests a possibility, ‘ought to’ suggests a possibility with a level of compulsion, ‘must’ suggests compulsion.</a:t>
            </a:r>
          </a:p>
          <a:p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XCCW Joined 1a" panose="03050602040000000000" pitchFamily="66" charset="0"/>
              </a:rPr>
              <a:t>Your Task</a:t>
            </a:r>
            <a:endParaRPr lang="en-GB" u="sng" dirty="0">
              <a:latin typeface="XCCW Joined 1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690" t="23907" r="27335" b="23013"/>
          <a:stretch/>
        </p:blipFill>
        <p:spPr bwMode="auto">
          <a:xfrm>
            <a:off x="398585" y="1312985"/>
            <a:ext cx="9003322" cy="4935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78462" y="1535722"/>
            <a:ext cx="2708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Challenge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Write your own sentences using: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Can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Must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Would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Must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May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XCCW Joined 1a" panose="03050602040000000000" pitchFamily="66" charset="0"/>
              </a:rPr>
              <a:t>Won’t</a:t>
            </a:r>
            <a:endParaRPr lang="en-GB" b="1" dirty="0">
              <a:solidFill>
                <a:srgbClr val="002060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4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Sassoon Infant Std"/>
              </a:rPr>
              <a:t>What is a modal verb? Modal verbs indicate possibility, obligation or ability.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www.theschoolrun.com/what-are-modal-verbs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5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your partner, think of an example of using a modal verb in a sentence.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51" y="2242485"/>
            <a:ext cx="7058069" cy="39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0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6" y="547808"/>
            <a:ext cx="5049439" cy="63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94868" y="6454318"/>
            <a:ext cx="1584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367073" y="272388"/>
            <a:ext cx="11457857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verbs into the correct place in the table.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FDE54E-ACA9-4BE6-AF96-878D2C9B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92678"/>
              </p:ext>
            </p:extLst>
          </p:nvPr>
        </p:nvGraphicFramePr>
        <p:xfrm>
          <a:off x="2032000" y="1359226"/>
          <a:ext cx="8128000" cy="330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1956675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5180572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Modal Verb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a Modal Verb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3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9211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152F78-B7F2-47CA-A500-5AB1E11867D4}"/>
              </a:ext>
            </a:extLst>
          </p:cNvPr>
          <p:cNvSpPr txBox="1"/>
          <p:nvPr/>
        </p:nvSpPr>
        <p:spPr>
          <a:xfrm>
            <a:off x="544137" y="476871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42608A-DB4B-4DC2-A0CD-728CFA841A6B}"/>
              </a:ext>
            </a:extLst>
          </p:cNvPr>
          <p:cNvSpPr txBox="1"/>
          <p:nvPr/>
        </p:nvSpPr>
        <p:spPr>
          <a:xfrm>
            <a:off x="5954596" y="4770481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78BD90-CA60-4659-81C4-2ACE98950AD7}"/>
              </a:ext>
            </a:extLst>
          </p:cNvPr>
          <p:cNvSpPr txBox="1"/>
          <p:nvPr/>
        </p:nvSpPr>
        <p:spPr>
          <a:xfrm>
            <a:off x="4144846" y="4774747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A92530-50BE-4E14-ADAB-C6F2CC759EB6}"/>
              </a:ext>
            </a:extLst>
          </p:cNvPr>
          <p:cNvSpPr txBox="1"/>
          <p:nvPr/>
        </p:nvSpPr>
        <p:spPr>
          <a:xfrm>
            <a:off x="4156121" y="550334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4E3A1E-FEA3-4E9D-A7B4-803FE68AB737}"/>
              </a:ext>
            </a:extLst>
          </p:cNvPr>
          <p:cNvSpPr txBox="1"/>
          <p:nvPr/>
        </p:nvSpPr>
        <p:spPr>
          <a:xfrm>
            <a:off x="9574098" y="550251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should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571D21-4F13-4C44-849A-0E0C0F7DCA2F}"/>
              </a:ext>
            </a:extLst>
          </p:cNvPr>
          <p:cNvSpPr txBox="1"/>
          <p:nvPr/>
        </p:nvSpPr>
        <p:spPr>
          <a:xfrm>
            <a:off x="9574098" y="4762919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will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8D404C-0E10-4B34-AC84-03438A49A213}"/>
              </a:ext>
            </a:extLst>
          </p:cNvPr>
          <p:cNvSpPr txBox="1"/>
          <p:nvPr/>
        </p:nvSpPr>
        <p:spPr>
          <a:xfrm>
            <a:off x="2335095" y="4762919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A1EDCC-B90C-4EDC-BC81-C2C147B12BF1}"/>
              </a:ext>
            </a:extLst>
          </p:cNvPr>
          <p:cNvSpPr txBox="1"/>
          <p:nvPr/>
        </p:nvSpPr>
        <p:spPr>
          <a:xfrm>
            <a:off x="2350129" y="5511841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0B6446-EC46-486C-AEA8-03C368E17E93}"/>
              </a:ext>
            </a:extLst>
          </p:cNvPr>
          <p:cNvSpPr txBox="1"/>
          <p:nvPr/>
        </p:nvSpPr>
        <p:spPr>
          <a:xfrm>
            <a:off x="7768105" y="5511841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390414-9EE0-4F1A-8AA3-A3F874156F74}"/>
              </a:ext>
            </a:extLst>
          </p:cNvPr>
          <p:cNvSpPr txBox="1"/>
          <p:nvPr/>
        </p:nvSpPr>
        <p:spPr>
          <a:xfrm>
            <a:off x="544137" y="5507782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achieve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D1CAA1-28EE-4F13-B308-A01F80A71236}"/>
              </a:ext>
            </a:extLst>
          </p:cNvPr>
          <p:cNvSpPr txBox="1"/>
          <p:nvPr/>
        </p:nvSpPr>
        <p:spPr>
          <a:xfrm>
            <a:off x="5962113" y="5504277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finish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27CB20-57B1-4996-B3C0-400F9D962890}"/>
              </a:ext>
            </a:extLst>
          </p:cNvPr>
          <p:cNvSpPr txBox="1"/>
          <p:nvPr/>
        </p:nvSpPr>
        <p:spPr>
          <a:xfrm>
            <a:off x="7764347" y="4744395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18905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94868" y="6454318"/>
            <a:ext cx="1584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367073" y="272388"/>
            <a:ext cx="11457857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verbs into the correct place in the table.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FDE54E-ACA9-4BE6-AF96-878D2C9B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53546"/>
              </p:ext>
            </p:extLst>
          </p:nvPr>
        </p:nvGraphicFramePr>
        <p:xfrm>
          <a:off x="2032000" y="1359226"/>
          <a:ext cx="8128000" cy="330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1956675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5180572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Modal Verb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a Modal Verb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3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9211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152F78-B7F2-47CA-A500-5AB1E11867D4}"/>
              </a:ext>
            </a:extLst>
          </p:cNvPr>
          <p:cNvSpPr txBox="1"/>
          <p:nvPr/>
        </p:nvSpPr>
        <p:spPr>
          <a:xfrm>
            <a:off x="2944401" y="187076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42608A-DB4B-4DC2-A0CD-728CFA841A6B}"/>
              </a:ext>
            </a:extLst>
          </p:cNvPr>
          <p:cNvSpPr txBox="1"/>
          <p:nvPr/>
        </p:nvSpPr>
        <p:spPr>
          <a:xfrm>
            <a:off x="2944398" y="2777076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78BD90-CA60-4659-81C4-2ACE98950AD7}"/>
              </a:ext>
            </a:extLst>
          </p:cNvPr>
          <p:cNvSpPr txBox="1"/>
          <p:nvPr/>
        </p:nvSpPr>
        <p:spPr>
          <a:xfrm>
            <a:off x="2944399" y="2323922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A92530-50BE-4E14-ADAB-C6F2CC759EB6}"/>
              </a:ext>
            </a:extLst>
          </p:cNvPr>
          <p:cNvSpPr txBox="1"/>
          <p:nvPr/>
        </p:nvSpPr>
        <p:spPr>
          <a:xfrm>
            <a:off x="2944395" y="3683384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4E3A1E-FEA3-4E9D-A7B4-803FE68AB737}"/>
              </a:ext>
            </a:extLst>
          </p:cNvPr>
          <p:cNvSpPr txBox="1"/>
          <p:nvPr/>
        </p:nvSpPr>
        <p:spPr>
          <a:xfrm>
            <a:off x="2944394" y="4136539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should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571D21-4F13-4C44-849A-0E0C0F7DCA2F}"/>
              </a:ext>
            </a:extLst>
          </p:cNvPr>
          <p:cNvSpPr txBox="1"/>
          <p:nvPr/>
        </p:nvSpPr>
        <p:spPr>
          <a:xfrm>
            <a:off x="2944397" y="3230230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will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8D404C-0E10-4B34-AC84-03438A49A213}"/>
              </a:ext>
            </a:extLst>
          </p:cNvPr>
          <p:cNvSpPr txBox="1"/>
          <p:nvPr/>
        </p:nvSpPr>
        <p:spPr>
          <a:xfrm>
            <a:off x="6996770" y="187076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A1EDCC-B90C-4EDC-BC81-C2C147B12BF1}"/>
              </a:ext>
            </a:extLst>
          </p:cNvPr>
          <p:cNvSpPr txBox="1"/>
          <p:nvPr/>
        </p:nvSpPr>
        <p:spPr>
          <a:xfrm>
            <a:off x="6996767" y="3228945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0B6446-EC46-486C-AEA8-03C368E17E93}"/>
              </a:ext>
            </a:extLst>
          </p:cNvPr>
          <p:cNvSpPr txBox="1"/>
          <p:nvPr/>
        </p:nvSpPr>
        <p:spPr>
          <a:xfrm>
            <a:off x="6996765" y="4132750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390414-9EE0-4F1A-8AA3-A3F874156F74}"/>
              </a:ext>
            </a:extLst>
          </p:cNvPr>
          <p:cNvSpPr txBox="1"/>
          <p:nvPr/>
        </p:nvSpPr>
        <p:spPr>
          <a:xfrm>
            <a:off x="6996769" y="2777076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achieve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D1CAA1-28EE-4F13-B308-A01F80A71236}"/>
              </a:ext>
            </a:extLst>
          </p:cNvPr>
          <p:cNvSpPr txBox="1"/>
          <p:nvPr/>
        </p:nvSpPr>
        <p:spPr>
          <a:xfrm>
            <a:off x="6996766" y="3688728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finish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27CB20-57B1-4996-B3C0-400F9D962890}"/>
              </a:ext>
            </a:extLst>
          </p:cNvPr>
          <p:cNvSpPr txBox="1"/>
          <p:nvPr/>
        </p:nvSpPr>
        <p:spPr>
          <a:xfrm>
            <a:off x="6996770" y="2323922"/>
            <a:ext cx="225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334771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9" y="108072"/>
            <a:ext cx="8906118" cy="667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0"/>
            <a:ext cx="8914503" cy="6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9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94868" y="6454318"/>
            <a:ext cx="1584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367073" y="272388"/>
            <a:ext cx="11457857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Dexter wants his sentence to show that winning is something he has to do at all costs.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Dexter chosen the correct modal verb to convey this?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D24E22-300F-4655-B8DD-1FE14D5039B1}"/>
              </a:ext>
            </a:extLst>
          </p:cNvPr>
          <p:cNvSpPr/>
          <p:nvPr/>
        </p:nvSpPr>
        <p:spPr>
          <a:xfrm>
            <a:off x="3459489" y="1721700"/>
            <a:ext cx="5273025" cy="1618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Whatever happens in the match, I could beat the other team.</a:t>
            </a:r>
          </a:p>
        </p:txBody>
      </p:sp>
    </p:spTree>
    <p:extLst>
      <p:ext uri="{BB962C8B-B14F-4D97-AF65-F5344CB8AC3E}">
        <p14:creationId xmlns:p14="http://schemas.microsoft.com/office/powerpoint/2010/main" val="43309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365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Tuesday 5th January 2021 Band 5/6 </vt:lpstr>
      <vt:lpstr>What is a modal verb? Modal verbs indicate possibility, obligation or ability. </vt:lpstr>
      <vt:lpstr>With your partner, think of an example of using a modal verb in a sentence.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2nd November</dc:title>
  <dc:creator>kate Brunton</dc:creator>
  <cp:lastModifiedBy>User</cp:lastModifiedBy>
  <cp:revision>24</cp:revision>
  <dcterms:created xsi:type="dcterms:W3CDTF">2020-11-01T13:59:29Z</dcterms:created>
  <dcterms:modified xsi:type="dcterms:W3CDTF">2020-12-18T16:33:15Z</dcterms:modified>
</cp:coreProperties>
</file>